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handoutMasterIdLst>
    <p:handoutMasterId r:id="rId67"/>
  </p:handoutMasterIdLst>
  <p:sldIdLst>
    <p:sldId id="330" r:id="rId2"/>
    <p:sldId id="385" r:id="rId3"/>
    <p:sldId id="388" r:id="rId4"/>
    <p:sldId id="390" r:id="rId5"/>
    <p:sldId id="391" r:id="rId6"/>
    <p:sldId id="389" r:id="rId7"/>
    <p:sldId id="303" r:id="rId8"/>
    <p:sldId id="309" r:id="rId9"/>
    <p:sldId id="336" r:id="rId10"/>
    <p:sldId id="301" r:id="rId11"/>
    <p:sldId id="300" r:id="rId12"/>
    <p:sldId id="354" r:id="rId13"/>
    <p:sldId id="316" r:id="rId14"/>
    <p:sldId id="384" r:id="rId15"/>
    <p:sldId id="338" r:id="rId16"/>
    <p:sldId id="355" r:id="rId17"/>
    <p:sldId id="382" r:id="rId18"/>
    <p:sldId id="357" r:id="rId19"/>
    <p:sldId id="359" r:id="rId20"/>
    <p:sldId id="360" r:id="rId21"/>
    <p:sldId id="361" r:id="rId22"/>
    <p:sldId id="339" r:id="rId23"/>
    <p:sldId id="383" r:id="rId24"/>
    <p:sldId id="395" r:id="rId25"/>
    <p:sldId id="396" r:id="rId26"/>
    <p:sldId id="397" r:id="rId27"/>
    <p:sldId id="398" r:id="rId28"/>
    <p:sldId id="399" r:id="rId29"/>
    <p:sldId id="400" r:id="rId30"/>
    <p:sldId id="401" r:id="rId31"/>
    <p:sldId id="317" r:id="rId32"/>
    <p:sldId id="284" r:id="rId33"/>
    <p:sldId id="352" r:id="rId34"/>
    <p:sldId id="340" r:id="rId35"/>
    <p:sldId id="353" r:id="rId36"/>
    <p:sldId id="341" r:id="rId37"/>
    <p:sldId id="318" r:id="rId38"/>
    <p:sldId id="344" r:id="rId39"/>
    <p:sldId id="291" r:id="rId40"/>
    <p:sldId id="306" r:id="rId41"/>
    <p:sldId id="345" r:id="rId42"/>
    <p:sldId id="387" r:id="rId43"/>
    <p:sldId id="346" r:id="rId44"/>
    <p:sldId id="347" r:id="rId45"/>
    <p:sldId id="356" r:id="rId46"/>
    <p:sldId id="333" r:id="rId47"/>
    <p:sldId id="349" r:id="rId48"/>
    <p:sldId id="377" r:id="rId49"/>
    <p:sldId id="378" r:id="rId50"/>
    <p:sldId id="348" r:id="rId51"/>
    <p:sldId id="334" r:id="rId52"/>
    <p:sldId id="350" r:id="rId53"/>
    <p:sldId id="379" r:id="rId54"/>
    <p:sldId id="366" r:id="rId55"/>
    <p:sldId id="376" r:id="rId56"/>
    <p:sldId id="367" r:id="rId57"/>
    <p:sldId id="375" r:id="rId58"/>
    <p:sldId id="374" r:id="rId59"/>
    <p:sldId id="392" r:id="rId60"/>
    <p:sldId id="393" r:id="rId61"/>
    <p:sldId id="394" r:id="rId62"/>
    <p:sldId id="335" r:id="rId63"/>
    <p:sldId id="381" r:id="rId64"/>
    <p:sldId id="386" r:id="rId65"/>
  </p:sldIdLst>
  <p:sldSz cx="9144000" cy="6858000" type="screen4x3"/>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4C072C-DB2A-5D8B-B17B-7A6DB23622F2}" name="Melissa Moreno" initials="MM" userId="S::006492105@csusb.edu::9849a831-54bc-429d-a3ac-3c300a4e60ad" providerId="AD"/>
  <p188:author id="{B1BFAB43-B80E-9709-4444-96DB2C3F16D4}" name="Dina El Chammas" initials="DEC" userId="S::delchammas@placeworks.com::6b6f6123-ce3a-489c-8b69-ec0164495a0f" providerId="AD"/>
  <p188:author id="{57A6A05C-9C23-8D44-5FD0-63AC7A900482}" name="Spence Koehler" initials="SK" userId="S::skoehler@placeworks.com::1ed34e9e-ff20-4ade-875f-00d265240788" providerId="AD"/>
  <p188:author id="{7218947C-605A-1FFC-78B2-7CB33644AF72}" name="Rodriguez, Lynn" initials="RL" userId="S::Lynn.Rodriguez@ventura.org::5f8627a8-76b3-4544-901c-b0cb1dc6f8b5" providerId="AD"/>
  <p188:author id="{3EB9F7DE-E2BA-FF9D-EACB-55E3DD5AC81A}" name="Shellenbarger, Lara" initials="SL" userId="S::Lara.Shellenbarger@ventura.org::1761af46-8687-45b4-abf6-4c8503ed5c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297D"/>
    <a:srgbClr val="00B9CD"/>
    <a:srgbClr val="00627C"/>
    <a:srgbClr val="91004F"/>
    <a:srgbClr val="E6E6E6"/>
    <a:srgbClr val="962559"/>
    <a:srgbClr val="A5EBF5"/>
    <a:srgbClr val="08D1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75" autoAdjust="0"/>
    <p:restoredTop sz="95226" autoAdjust="0"/>
  </p:normalViewPr>
  <p:slideViewPr>
    <p:cSldViewPr snapToGrid="0">
      <p:cViewPr varScale="1">
        <p:scale>
          <a:sx n="82" d="100"/>
          <a:sy n="82" d="100"/>
        </p:scale>
        <p:origin x="1051" y="96"/>
      </p:cViewPr>
      <p:guideLst>
        <p:guide orient="horz" pos="2160"/>
        <p:guide pos="2880"/>
      </p:guideLst>
    </p:cSldViewPr>
  </p:slideViewPr>
  <p:notesTextViewPr>
    <p:cViewPr>
      <p:scale>
        <a:sx n="1" d="1"/>
        <a:sy n="1" d="1"/>
      </p:scale>
      <p:origin x="0" y="0"/>
    </p:cViewPr>
  </p:notesTextViewPr>
  <p:notesViewPr>
    <p:cSldViewPr snapToGrid="0">
      <p:cViewPr varScale="1">
        <p:scale>
          <a:sx n="77" d="100"/>
          <a:sy n="77" d="100"/>
        </p:scale>
        <p:origin x="2028"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BFA819-080A-4AA5-AE44-C9AB4DE09CD8}" type="doc">
      <dgm:prSet loTypeId="urn:microsoft.com/office/officeart/2005/8/layout/process3" loCatId="process" qsTypeId="urn:microsoft.com/office/officeart/2005/8/quickstyle/simple1" qsCatId="simple" csTypeId="urn:microsoft.com/office/officeart/2005/8/colors/accent1_2" csCatId="accent1" phldr="1"/>
      <dgm:spPr/>
    </dgm:pt>
    <dgm:pt modelId="{4009BBF3-791A-4B2D-9D95-57C0E9728778}">
      <dgm:prSet phldrT="[Text]" custT="1"/>
      <dgm:spPr>
        <a:solidFill>
          <a:srgbClr val="00B9CD"/>
        </a:solidFill>
        <a:ln>
          <a:solidFill>
            <a:schemeClr val="bg1"/>
          </a:solidFill>
        </a:ln>
      </dgm:spPr>
      <dgm:t>
        <a:bodyPr/>
        <a:lstStyle/>
        <a:p>
          <a:r>
            <a:rPr lang="en-US" sz="1600" dirty="0">
              <a:solidFill>
                <a:schemeClr val="tx1"/>
              </a:solidFill>
            </a:rPr>
            <a:t>Second RFP notification</a:t>
          </a:r>
        </a:p>
      </dgm:t>
    </dgm:pt>
    <dgm:pt modelId="{7781CF51-8DEF-4F2A-BDFB-85512DDA9A7C}" type="parTrans" cxnId="{914647FE-2097-4E5F-A398-2C8CC4E5ADD3}">
      <dgm:prSet/>
      <dgm:spPr/>
      <dgm:t>
        <a:bodyPr/>
        <a:lstStyle/>
        <a:p>
          <a:endParaRPr lang="en-US" sz="1600"/>
        </a:p>
      </dgm:t>
    </dgm:pt>
    <dgm:pt modelId="{5AF585C5-1F09-4FF7-98E3-DEB98FBEC9A0}" type="sibTrans" cxnId="{914647FE-2097-4E5F-A398-2C8CC4E5ADD3}">
      <dgm:prSet custT="1"/>
      <dgm:spPr>
        <a:solidFill>
          <a:srgbClr val="ED297D"/>
        </a:solidFill>
      </dgm:spPr>
      <dgm:t>
        <a:bodyPr/>
        <a:lstStyle/>
        <a:p>
          <a:endParaRPr lang="en-US" sz="1600" dirty="0"/>
        </a:p>
      </dgm:t>
    </dgm:pt>
    <dgm:pt modelId="{B451E16D-9B79-4AAD-B036-72EA86B94F5F}">
      <dgm:prSet phldrT="[Text]" custT="1"/>
      <dgm:spPr>
        <a:solidFill>
          <a:srgbClr val="00B9CD"/>
        </a:solidFill>
        <a:ln>
          <a:solidFill>
            <a:schemeClr val="bg1"/>
          </a:solidFill>
        </a:ln>
      </dgm:spPr>
      <dgm:t>
        <a:bodyPr/>
        <a:lstStyle/>
        <a:p>
          <a:r>
            <a:rPr lang="en-US" sz="1600" dirty="0">
              <a:solidFill>
                <a:schemeClr val="tx1"/>
              </a:solidFill>
            </a:rPr>
            <a:t>Deadline for proposals</a:t>
          </a:r>
        </a:p>
      </dgm:t>
    </dgm:pt>
    <dgm:pt modelId="{E435A650-9171-42B5-9060-77C74E06D576}" type="parTrans" cxnId="{781772DE-353E-4949-9085-0715AE27F4CF}">
      <dgm:prSet/>
      <dgm:spPr/>
      <dgm:t>
        <a:bodyPr/>
        <a:lstStyle/>
        <a:p>
          <a:endParaRPr lang="en-US" sz="1600"/>
        </a:p>
      </dgm:t>
    </dgm:pt>
    <dgm:pt modelId="{CA9596DE-7869-4BD0-A870-089D4B5D5001}" type="sibTrans" cxnId="{781772DE-353E-4949-9085-0715AE27F4CF}">
      <dgm:prSet custT="1"/>
      <dgm:spPr>
        <a:solidFill>
          <a:srgbClr val="ED297D"/>
        </a:solidFill>
      </dgm:spPr>
      <dgm:t>
        <a:bodyPr/>
        <a:lstStyle/>
        <a:p>
          <a:endParaRPr lang="en-US" sz="1600" dirty="0"/>
        </a:p>
      </dgm:t>
    </dgm:pt>
    <dgm:pt modelId="{AA8C2D33-AF2E-4FF5-8027-483E2436B178}">
      <dgm:prSet phldrT="[Text]" custT="1"/>
      <dgm:spPr>
        <a:solidFill>
          <a:srgbClr val="00B9CD"/>
        </a:solidFill>
        <a:ln>
          <a:solidFill>
            <a:schemeClr val="bg1"/>
          </a:solidFill>
        </a:ln>
      </dgm:spPr>
      <dgm:t>
        <a:bodyPr/>
        <a:lstStyle/>
        <a:p>
          <a:r>
            <a:rPr lang="en-US" sz="1600" dirty="0">
              <a:solidFill>
                <a:schemeClr val="tx1"/>
              </a:solidFill>
            </a:rPr>
            <a:t>Review date (tentative)</a:t>
          </a:r>
        </a:p>
      </dgm:t>
    </dgm:pt>
    <dgm:pt modelId="{E32AFBB2-0948-4D40-8E05-2608B2EBADAF}" type="parTrans" cxnId="{953639EC-49E2-4C05-8755-3251125591D7}">
      <dgm:prSet/>
      <dgm:spPr/>
      <dgm:t>
        <a:bodyPr/>
        <a:lstStyle/>
        <a:p>
          <a:endParaRPr lang="en-US" sz="1600"/>
        </a:p>
      </dgm:t>
    </dgm:pt>
    <dgm:pt modelId="{2F939F24-95E4-423C-BB3B-BB8EF862AED0}" type="sibTrans" cxnId="{953639EC-49E2-4C05-8755-3251125591D7}">
      <dgm:prSet custT="1"/>
      <dgm:spPr>
        <a:solidFill>
          <a:srgbClr val="ED297D"/>
        </a:solidFill>
      </dgm:spPr>
      <dgm:t>
        <a:bodyPr/>
        <a:lstStyle/>
        <a:p>
          <a:endParaRPr lang="en-US" sz="1600" dirty="0"/>
        </a:p>
      </dgm:t>
    </dgm:pt>
    <dgm:pt modelId="{8C4053C2-283A-4662-8878-9255B4A305E9}">
      <dgm:prSet custT="1"/>
      <dgm:spPr>
        <a:solidFill>
          <a:srgbClr val="00B9CD"/>
        </a:solidFill>
        <a:ln>
          <a:solidFill>
            <a:schemeClr val="bg1"/>
          </a:solidFill>
        </a:ln>
      </dgm:spPr>
      <dgm:t>
        <a:bodyPr/>
        <a:lstStyle/>
        <a:p>
          <a:r>
            <a:rPr lang="en-US" sz="1600" dirty="0">
              <a:solidFill>
                <a:schemeClr val="tx1"/>
              </a:solidFill>
            </a:rPr>
            <a:t>Notification</a:t>
          </a:r>
        </a:p>
      </dgm:t>
    </dgm:pt>
    <dgm:pt modelId="{D50382F7-D86F-45F6-ADB9-D2CB96733DED}" type="parTrans" cxnId="{EF7F3C0A-B3CE-4EB2-9E99-22A59A10E8F1}">
      <dgm:prSet/>
      <dgm:spPr/>
      <dgm:t>
        <a:bodyPr/>
        <a:lstStyle/>
        <a:p>
          <a:endParaRPr lang="en-US" sz="1600"/>
        </a:p>
      </dgm:t>
    </dgm:pt>
    <dgm:pt modelId="{B3920F1B-3A20-42F2-BA1E-B11F45EACFB8}" type="sibTrans" cxnId="{EF7F3C0A-B3CE-4EB2-9E99-22A59A10E8F1}">
      <dgm:prSet/>
      <dgm:spPr/>
      <dgm:t>
        <a:bodyPr/>
        <a:lstStyle/>
        <a:p>
          <a:endParaRPr lang="en-US" sz="1600"/>
        </a:p>
      </dgm:t>
    </dgm:pt>
    <dgm:pt modelId="{6D8F2B8A-35F6-4356-B9A7-F610DA23E927}">
      <dgm:prSet custT="1"/>
      <dgm:spPr/>
      <dgm:t>
        <a:bodyPr/>
        <a:lstStyle/>
        <a:p>
          <a:pPr>
            <a:buNone/>
          </a:pPr>
          <a:r>
            <a:rPr lang="en-US" sz="1600" dirty="0"/>
            <a:t>Sent</a:t>
          </a:r>
        </a:p>
      </dgm:t>
    </dgm:pt>
    <dgm:pt modelId="{2C3B2B3A-79DB-4627-9A4D-02AA83FEEDFF}" type="parTrans" cxnId="{CF1CD4BE-13EA-484A-A5A9-6701E5152228}">
      <dgm:prSet/>
      <dgm:spPr/>
      <dgm:t>
        <a:bodyPr/>
        <a:lstStyle/>
        <a:p>
          <a:endParaRPr lang="en-US" sz="1600"/>
        </a:p>
      </dgm:t>
    </dgm:pt>
    <dgm:pt modelId="{C1880A05-BF0B-4ECA-93D8-C6012C09E166}" type="sibTrans" cxnId="{CF1CD4BE-13EA-484A-A5A9-6701E5152228}">
      <dgm:prSet/>
      <dgm:spPr/>
      <dgm:t>
        <a:bodyPr/>
        <a:lstStyle/>
        <a:p>
          <a:endParaRPr lang="en-US" sz="1600"/>
        </a:p>
      </dgm:t>
    </dgm:pt>
    <dgm:pt modelId="{64558BCE-849C-4FBF-9032-D5A7F13FD32F}">
      <dgm:prSet custT="1"/>
      <dgm:spPr/>
      <dgm:t>
        <a:bodyPr/>
        <a:lstStyle/>
        <a:p>
          <a:pPr>
            <a:buNone/>
          </a:pPr>
          <a:r>
            <a:rPr lang="en-US" sz="1600" dirty="0"/>
            <a:t>Date COB: 2/18/22</a:t>
          </a:r>
        </a:p>
      </dgm:t>
    </dgm:pt>
    <dgm:pt modelId="{F0A37F0C-2470-477C-BE68-3CD84045811A}" type="parTrans" cxnId="{3C308F78-F02E-487A-8A25-1B345DDE9D7F}">
      <dgm:prSet/>
      <dgm:spPr/>
      <dgm:t>
        <a:bodyPr/>
        <a:lstStyle/>
        <a:p>
          <a:endParaRPr lang="en-US" sz="1600"/>
        </a:p>
      </dgm:t>
    </dgm:pt>
    <dgm:pt modelId="{65FC85BA-25CB-47F0-ADF5-4DE3DDFF6C97}" type="sibTrans" cxnId="{3C308F78-F02E-487A-8A25-1B345DDE9D7F}">
      <dgm:prSet/>
      <dgm:spPr/>
      <dgm:t>
        <a:bodyPr/>
        <a:lstStyle/>
        <a:p>
          <a:endParaRPr lang="en-US" sz="1600"/>
        </a:p>
      </dgm:t>
    </dgm:pt>
    <dgm:pt modelId="{2028C6DD-039C-499F-AA70-D313093BACC3}">
      <dgm:prSet custT="1"/>
      <dgm:spPr/>
      <dgm:t>
        <a:bodyPr/>
        <a:lstStyle/>
        <a:p>
          <a:pPr>
            <a:buNone/>
          </a:pPr>
          <a:r>
            <a:rPr lang="en-US" sz="1600" dirty="0"/>
            <a:t>Date : 3/07/22</a:t>
          </a:r>
        </a:p>
      </dgm:t>
    </dgm:pt>
    <dgm:pt modelId="{5EEC28CF-26AC-4D6A-B33B-13284EE508F7}" type="parTrans" cxnId="{B43951EE-5D81-4821-AE7B-414DB8771BAD}">
      <dgm:prSet/>
      <dgm:spPr/>
      <dgm:t>
        <a:bodyPr/>
        <a:lstStyle/>
        <a:p>
          <a:endParaRPr lang="en-US" sz="1600"/>
        </a:p>
      </dgm:t>
    </dgm:pt>
    <dgm:pt modelId="{F8E5A0C6-1356-4F47-A28D-69D65E9F18F0}" type="sibTrans" cxnId="{B43951EE-5D81-4821-AE7B-414DB8771BAD}">
      <dgm:prSet/>
      <dgm:spPr/>
      <dgm:t>
        <a:bodyPr/>
        <a:lstStyle/>
        <a:p>
          <a:endParaRPr lang="en-US" sz="1600"/>
        </a:p>
      </dgm:t>
    </dgm:pt>
    <dgm:pt modelId="{0EC6B382-E9AA-485A-89B3-0180EBCBEB2D}">
      <dgm:prSet custT="1"/>
      <dgm:spPr/>
      <dgm:t>
        <a:bodyPr/>
        <a:lstStyle/>
        <a:p>
          <a:pPr>
            <a:buNone/>
          </a:pPr>
          <a:r>
            <a:rPr lang="en-US" sz="1600" dirty="0"/>
            <a:t> Date: 3/09/22</a:t>
          </a:r>
        </a:p>
      </dgm:t>
    </dgm:pt>
    <dgm:pt modelId="{9B9EAFDE-A13F-47A3-BD81-5F9A17457D7A}" type="parTrans" cxnId="{6A78D4C5-3CE5-4286-8F43-D7118DDE158D}">
      <dgm:prSet/>
      <dgm:spPr/>
      <dgm:t>
        <a:bodyPr/>
        <a:lstStyle/>
        <a:p>
          <a:endParaRPr lang="en-US" sz="1600"/>
        </a:p>
      </dgm:t>
    </dgm:pt>
    <dgm:pt modelId="{C73783D1-2C5A-4A0A-9D66-E91FDEFE633D}" type="sibTrans" cxnId="{6A78D4C5-3CE5-4286-8F43-D7118DDE158D}">
      <dgm:prSet/>
      <dgm:spPr/>
      <dgm:t>
        <a:bodyPr/>
        <a:lstStyle/>
        <a:p>
          <a:endParaRPr lang="en-US" sz="1600"/>
        </a:p>
      </dgm:t>
    </dgm:pt>
    <dgm:pt modelId="{770B3DA7-1F7E-7F4F-86DE-DF31A7E6C748}">
      <dgm:prSet custT="1"/>
      <dgm:spPr/>
      <dgm:t>
        <a:bodyPr/>
        <a:lstStyle/>
        <a:p>
          <a:pPr>
            <a:buNone/>
          </a:pPr>
          <a:r>
            <a:rPr lang="en-US" sz="1600" dirty="0"/>
            <a:t>Date: 1/18/22</a:t>
          </a:r>
        </a:p>
      </dgm:t>
    </dgm:pt>
    <dgm:pt modelId="{EAFA3A44-94DC-E444-9A52-C043593A0E9D}" type="parTrans" cxnId="{27EA58D2-FF67-0D42-A0B3-E345E5BC4161}">
      <dgm:prSet/>
      <dgm:spPr/>
      <dgm:t>
        <a:bodyPr/>
        <a:lstStyle/>
        <a:p>
          <a:endParaRPr lang="en-US"/>
        </a:p>
      </dgm:t>
    </dgm:pt>
    <dgm:pt modelId="{6CB19861-30B7-0F40-9558-3DFEBE44577F}" type="sibTrans" cxnId="{27EA58D2-FF67-0D42-A0B3-E345E5BC4161}">
      <dgm:prSet/>
      <dgm:spPr/>
      <dgm:t>
        <a:bodyPr/>
        <a:lstStyle/>
        <a:p>
          <a:endParaRPr lang="en-US"/>
        </a:p>
      </dgm:t>
    </dgm:pt>
    <dgm:pt modelId="{15C38F8F-6D32-4909-8901-869C52E47C6C}" type="pres">
      <dgm:prSet presAssocID="{56BFA819-080A-4AA5-AE44-C9AB4DE09CD8}" presName="linearFlow" presStyleCnt="0">
        <dgm:presLayoutVars>
          <dgm:dir/>
          <dgm:animLvl val="lvl"/>
          <dgm:resizeHandles val="exact"/>
        </dgm:presLayoutVars>
      </dgm:prSet>
      <dgm:spPr/>
    </dgm:pt>
    <dgm:pt modelId="{BC33743E-D29E-429B-BFE7-F9FF75134C9E}" type="pres">
      <dgm:prSet presAssocID="{4009BBF3-791A-4B2D-9D95-57C0E9728778}" presName="composite" presStyleCnt="0"/>
      <dgm:spPr/>
    </dgm:pt>
    <dgm:pt modelId="{9260AFD8-FB26-42EB-91F5-8774E3137C6B}" type="pres">
      <dgm:prSet presAssocID="{4009BBF3-791A-4B2D-9D95-57C0E9728778}" presName="parTx" presStyleLbl="node1" presStyleIdx="0" presStyleCnt="4">
        <dgm:presLayoutVars>
          <dgm:chMax val="0"/>
          <dgm:chPref val="0"/>
          <dgm:bulletEnabled val="1"/>
        </dgm:presLayoutVars>
      </dgm:prSet>
      <dgm:spPr/>
    </dgm:pt>
    <dgm:pt modelId="{E8834DE0-0100-405E-847B-6589D9BDCCB5}" type="pres">
      <dgm:prSet presAssocID="{4009BBF3-791A-4B2D-9D95-57C0E9728778}" presName="parSh" presStyleLbl="node1" presStyleIdx="0" presStyleCnt="4"/>
      <dgm:spPr/>
    </dgm:pt>
    <dgm:pt modelId="{2A77AA61-D632-4266-A356-3ACE0F7769CA}" type="pres">
      <dgm:prSet presAssocID="{4009BBF3-791A-4B2D-9D95-57C0E9728778}" presName="desTx" presStyleLbl="fgAcc1" presStyleIdx="0" presStyleCnt="4" custScaleX="114181" custScaleY="34355">
        <dgm:presLayoutVars>
          <dgm:bulletEnabled val="1"/>
        </dgm:presLayoutVars>
      </dgm:prSet>
      <dgm:spPr/>
    </dgm:pt>
    <dgm:pt modelId="{C3F0FF1D-9852-45BE-B46A-B5ED3049A2E2}" type="pres">
      <dgm:prSet presAssocID="{5AF585C5-1F09-4FF7-98E3-DEB98FBEC9A0}" presName="sibTrans" presStyleLbl="sibTrans2D1" presStyleIdx="0" presStyleCnt="3"/>
      <dgm:spPr/>
    </dgm:pt>
    <dgm:pt modelId="{98AC327C-657A-4F91-AC35-209481236684}" type="pres">
      <dgm:prSet presAssocID="{5AF585C5-1F09-4FF7-98E3-DEB98FBEC9A0}" presName="connTx" presStyleLbl="sibTrans2D1" presStyleIdx="0" presStyleCnt="3"/>
      <dgm:spPr/>
    </dgm:pt>
    <dgm:pt modelId="{F1C7B56E-DEAA-4D1E-86BB-BD0EFD7648B4}" type="pres">
      <dgm:prSet presAssocID="{B451E16D-9B79-4AAD-B036-72EA86B94F5F}" presName="composite" presStyleCnt="0"/>
      <dgm:spPr/>
    </dgm:pt>
    <dgm:pt modelId="{523A4E65-7EE8-45BE-A27C-ED483905C7F9}" type="pres">
      <dgm:prSet presAssocID="{B451E16D-9B79-4AAD-B036-72EA86B94F5F}" presName="parTx" presStyleLbl="node1" presStyleIdx="0" presStyleCnt="4">
        <dgm:presLayoutVars>
          <dgm:chMax val="0"/>
          <dgm:chPref val="0"/>
          <dgm:bulletEnabled val="1"/>
        </dgm:presLayoutVars>
      </dgm:prSet>
      <dgm:spPr/>
    </dgm:pt>
    <dgm:pt modelId="{7151B93F-018B-4F51-8C0D-9488E50083BC}" type="pres">
      <dgm:prSet presAssocID="{B451E16D-9B79-4AAD-B036-72EA86B94F5F}" presName="parSh" presStyleLbl="node1" presStyleIdx="1" presStyleCnt="4"/>
      <dgm:spPr/>
    </dgm:pt>
    <dgm:pt modelId="{375FEEB9-4F4B-487C-9F79-860E47074330}" type="pres">
      <dgm:prSet presAssocID="{B451E16D-9B79-4AAD-B036-72EA86B94F5F}" presName="desTx" presStyleLbl="fgAcc1" presStyleIdx="1" presStyleCnt="4" custScaleX="115691" custScaleY="35361" custLinFactNeighborX="1533" custLinFactNeighborY="-1200">
        <dgm:presLayoutVars>
          <dgm:bulletEnabled val="1"/>
        </dgm:presLayoutVars>
      </dgm:prSet>
      <dgm:spPr/>
    </dgm:pt>
    <dgm:pt modelId="{1BDCE63D-2315-4735-A1A6-E0F57FB05A2A}" type="pres">
      <dgm:prSet presAssocID="{CA9596DE-7869-4BD0-A870-089D4B5D5001}" presName="sibTrans" presStyleLbl="sibTrans2D1" presStyleIdx="1" presStyleCnt="3"/>
      <dgm:spPr/>
    </dgm:pt>
    <dgm:pt modelId="{0DBE446C-6C9D-492B-BC7C-4EBAC7E87A22}" type="pres">
      <dgm:prSet presAssocID="{CA9596DE-7869-4BD0-A870-089D4B5D5001}" presName="connTx" presStyleLbl="sibTrans2D1" presStyleIdx="1" presStyleCnt="3"/>
      <dgm:spPr/>
    </dgm:pt>
    <dgm:pt modelId="{8C42643B-A5DB-450D-81AD-0A0B2B644B40}" type="pres">
      <dgm:prSet presAssocID="{AA8C2D33-AF2E-4FF5-8027-483E2436B178}" presName="composite" presStyleCnt="0"/>
      <dgm:spPr/>
    </dgm:pt>
    <dgm:pt modelId="{19498985-B604-434C-A54A-F14C5BB561EB}" type="pres">
      <dgm:prSet presAssocID="{AA8C2D33-AF2E-4FF5-8027-483E2436B178}" presName="parTx" presStyleLbl="node1" presStyleIdx="1" presStyleCnt="4">
        <dgm:presLayoutVars>
          <dgm:chMax val="0"/>
          <dgm:chPref val="0"/>
          <dgm:bulletEnabled val="1"/>
        </dgm:presLayoutVars>
      </dgm:prSet>
      <dgm:spPr/>
    </dgm:pt>
    <dgm:pt modelId="{AF09F381-6458-4EDD-8616-6CD48D22E13B}" type="pres">
      <dgm:prSet presAssocID="{AA8C2D33-AF2E-4FF5-8027-483E2436B178}" presName="parSh" presStyleLbl="node1" presStyleIdx="2" presStyleCnt="4"/>
      <dgm:spPr/>
    </dgm:pt>
    <dgm:pt modelId="{70AF6DA1-3C55-4CAB-9F9A-6A723E46A73D}" type="pres">
      <dgm:prSet presAssocID="{AA8C2D33-AF2E-4FF5-8027-483E2436B178}" presName="desTx" presStyleLbl="fgAcc1" presStyleIdx="2" presStyleCnt="4" custScaleX="110177" custScaleY="36910">
        <dgm:presLayoutVars>
          <dgm:bulletEnabled val="1"/>
        </dgm:presLayoutVars>
      </dgm:prSet>
      <dgm:spPr/>
    </dgm:pt>
    <dgm:pt modelId="{E559244D-459F-4D59-8878-E2C190CAF750}" type="pres">
      <dgm:prSet presAssocID="{2F939F24-95E4-423C-BB3B-BB8EF862AED0}" presName="sibTrans" presStyleLbl="sibTrans2D1" presStyleIdx="2" presStyleCnt="3"/>
      <dgm:spPr/>
    </dgm:pt>
    <dgm:pt modelId="{2BE54183-FE4A-47EB-BB55-6520EB8B5964}" type="pres">
      <dgm:prSet presAssocID="{2F939F24-95E4-423C-BB3B-BB8EF862AED0}" presName="connTx" presStyleLbl="sibTrans2D1" presStyleIdx="2" presStyleCnt="3"/>
      <dgm:spPr/>
    </dgm:pt>
    <dgm:pt modelId="{A0307BEF-45BD-4F43-BA17-1784E5E644B2}" type="pres">
      <dgm:prSet presAssocID="{8C4053C2-283A-4662-8878-9255B4A305E9}" presName="composite" presStyleCnt="0"/>
      <dgm:spPr/>
    </dgm:pt>
    <dgm:pt modelId="{52D61AF8-6736-4BA4-8FA3-FFAF6C448727}" type="pres">
      <dgm:prSet presAssocID="{8C4053C2-283A-4662-8878-9255B4A305E9}" presName="parTx" presStyleLbl="node1" presStyleIdx="2" presStyleCnt="4">
        <dgm:presLayoutVars>
          <dgm:chMax val="0"/>
          <dgm:chPref val="0"/>
          <dgm:bulletEnabled val="1"/>
        </dgm:presLayoutVars>
      </dgm:prSet>
      <dgm:spPr/>
    </dgm:pt>
    <dgm:pt modelId="{734C038F-35D6-4F54-A77F-1CFE5127DDB5}" type="pres">
      <dgm:prSet presAssocID="{8C4053C2-283A-4662-8878-9255B4A305E9}" presName="parSh" presStyleLbl="node1" presStyleIdx="3" presStyleCnt="4"/>
      <dgm:spPr/>
    </dgm:pt>
    <dgm:pt modelId="{5B6D0FA9-D645-43AF-8FE5-64CF2CC1FE51}" type="pres">
      <dgm:prSet presAssocID="{8C4053C2-283A-4662-8878-9255B4A305E9}" presName="desTx" presStyleLbl="fgAcc1" presStyleIdx="3" presStyleCnt="4" custScaleX="105983" custScaleY="37303">
        <dgm:presLayoutVars>
          <dgm:bulletEnabled val="1"/>
        </dgm:presLayoutVars>
      </dgm:prSet>
      <dgm:spPr/>
    </dgm:pt>
  </dgm:ptLst>
  <dgm:cxnLst>
    <dgm:cxn modelId="{C60E290A-9829-A14C-9937-B3E429E14904}" type="presOf" srcId="{5AF585C5-1F09-4FF7-98E3-DEB98FBEC9A0}" destId="{98AC327C-657A-4F91-AC35-209481236684}" srcOrd="1" destOrd="0" presId="urn:microsoft.com/office/officeart/2005/8/layout/process3"/>
    <dgm:cxn modelId="{EF7F3C0A-B3CE-4EB2-9E99-22A59A10E8F1}" srcId="{56BFA819-080A-4AA5-AE44-C9AB4DE09CD8}" destId="{8C4053C2-283A-4662-8878-9255B4A305E9}" srcOrd="3" destOrd="0" parTransId="{D50382F7-D86F-45F6-ADB9-D2CB96733DED}" sibTransId="{B3920F1B-3A20-42F2-BA1E-B11F45EACFB8}"/>
    <dgm:cxn modelId="{559D3611-68A4-DC4D-8782-521CD823704B}" type="presOf" srcId="{5AF585C5-1F09-4FF7-98E3-DEB98FBEC9A0}" destId="{C3F0FF1D-9852-45BE-B46A-B5ED3049A2E2}" srcOrd="0" destOrd="0" presId="urn:microsoft.com/office/officeart/2005/8/layout/process3"/>
    <dgm:cxn modelId="{DA442616-876E-8140-90C3-1A62B705E9C7}" type="presOf" srcId="{64558BCE-849C-4FBF-9032-D5A7F13FD32F}" destId="{375FEEB9-4F4B-487C-9F79-860E47074330}" srcOrd="0" destOrd="0" presId="urn:microsoft.com/office/officeart/2005/8/layout/process3"/>
    <dgm:cxn modelId="{9CCB3C2C-7655-B44F-942C-8D45AC6F74CD}" type="presOf" srcId="{6D8F2B8A-35F6-4356-B9A7-F610DA23E927}" destId="{2A77AA61-D632-4266-A356-3ACE0F7769CA}" srcOrd="0" destOrd="0" presId="urn:microsoft.com/office/officeart/2005/8/layout/process3"/>
    <dgm:cxn modelId="{8DAF6B3C-4354-ED4A-8A2A-4DA2F019C532}" type="presOf" srcId="{4009BBF3-791A-4B2D-9D95-57C0E9728778}" destId="{9260AFD8-FB26-42EB-91F5-8774E3137C6B}" srcOrd="0" destOrd="0" presId="urn:microsoft.com/office/officeart/2005/8/layout/process3"/>
    <dgm:cxn modelId="{84E32D5C-585C-664B-BA4B-9AAAB8085A68}" type="presOf" srcId="{CA9596DE-7869-4BD0-A870-089D4B5D5001}" destId="{1BDCE63D-2315-4735-A1A6-E0F57FB05A2A}" srcOrd="0" destOrd="0" presId="urn:microsoft.com/office/officeart/2005/8/layout/process3"/>
    <dgm:cxn modelId="{6024BD47-BE9E-144C-8141-1A708C70A34B}" type="presOf" srcId="{2F939F24-95E4-423C-BB3B-BB8EF862AED0}" destId="{2BE54183-FE4A-47EB-BB55-6520EB8B5964}" srcOrd="1" destOrd="0" presId="urn:microsoft.com/office/officeart/2005/8/layout/process3"/>
    <dgm:cxn modelId="{3C308F78-F02E-487A-8A25-1B345DDE9D7F}" srcId="{B451E16D-9B79-4AAD-B036-72EA86B94F5F}" destId="{64558BCE-849C-4FBF-9032-D5A7F13FD32F}" srcOrd="0" destOrd="0" parTransId="{F0A37F0C-2470-477C-BE68-3CD84045811A}" sibTransId="{65FC85BA-25CB-47F0-ADF5-4DE3DDFF6C97}"/>
    <dgm:cxn modelId="{21A54E93-CCD2-E640-BC4B-C07F0A33DB57}" type="presOf" srcId="{0EC6B382-E9AA-485A-89B3-0180EBCBEB2D}" destId="{5B6D0FA9-D645-43AF-8FE5-64CF2CC1FE51}" srcOrd="0" destOrd="0" presId="urn:microsoft.com/office/officeart/2005/8/layout/process3"/>
    <dgm:cxn modelId="{B443669E-F47A-6C40-AC46-8FA5F6B21202}" type="presOf" srcId="{8C4053C2-283A-4662-8878-9255B4A305E9}" destId="{734C038F-35D6-4F54-A77F-1CFE5127DDB5}" srcOrd="1" destOrd="0" presId="urn:microsoft.com/office/officeart/2005/8/layout/process3"/>
    <dgm:cxn modelId="{06EE0FAB-B9FA-2A47-B1C8-B4B6A354DF71}" type="presOf" srcId="{B451E16D-9B79-4AAD-B036-72EA86B94F5F}" destId="{7151B93F-018B-4F51-8C0D-9488E50083BC}" srcOrd="1" destOrd="0" presId="urn:microsoft.com/office/officeart/2005/8/layout/process3"/>
    <dgm:cxn modelId="{678831AB-50A4-6C4F-A0BB-D115758EF909}" type="presOf" srcId="{CA9596DE-7869-4BD0-A870-089D4B5D5001}" destId="{0DBE446C-6C9D-492B-BC7C-4EBAC7E87A22}" srcOrd="1" destOrd="0" presId="urn:microsoft.com/office/officeart/2005/8/layout/process3"/>
    <dgm:cxn modelId="{7A1327B3-B8F0-784C-AE55-FE95EE04B093}" type="presOf" srcId="{AA8C2D33-AF2E-4FF5-8027-483E2436B178}" destId="{19498985-B604-434C-A54A-F14C5BB561EB}" srcOrd="0" destOrd="0" presId="urn:microsoft.com/office/officeart/2005/8/layout/process3"/>
    <dgm:cxn modelId="{CF1CD4BE-13EA-484A-A5A9-6701E5152228}" srcId="{4009BBF3-791A-4B2D-9D95-57C0E9728778}" destId="{6D8F2B8A-35F6-4356-B9A7-F610DA23E927}" srcOrd="0" destOrd="0" parTransId="{2C3B2B3A-79DB-4627-9A4D-02AA83FEEDFF}" sibTransId="{C1880A05-BF0B-4ECA-93D8-C6012C09E166}"/>
    <dgm:cxn modelId="{5CAA7CC2-0581-F543-9FAD-B6026A579890}" type="presOf" srcId="{8C4053C2-283A-4662-8878-9255B4A305E9}" destId="{52D61AF8-6736-4BA4-8FA3-FFAF6C448727}" srcOrd="0" destOrd="0" presId="urn:microsoft.com/office/officeart/2005/8/layout/process3"/>
    <dgm:cxn modelId="{283BE4C2-C814-8340-8050-42441D0E70F9}" type="presOf" srcId="{56BFA819-080A-4AA5-AE44-C9AB4DE09CD8}" destId="{15C38F8F-6D32-4909-8901-869C52E47C6C}" srcOrd="0" destOrd="0" presId="urn:microsoft.com/office/officeart/2005/8/layout/process3"/>
    <dgm:cxn modelId="{6A78D4C5-3CE5-4286-8F43-D7118DDE158D}" srcId="{8C4053C2-283A-4662-8878-9255B4A305E9}" destId="{0EC6B382-E9AA-485A-89B3-0180EBCBEB2D}" srcOrd="0" destOrd="0" parTransId="{9B9EAFDE-A13F-47A3-BD81-5F9A17457D7A}" sibTransId="{C73783D1-2C5A-4A0A-9D66-E91FDEFE633D}"/>
    <dgm:cxn modelId="{E408B1CA-14CE-024F-87A0-408CF0426E58}" type="presOf" srcId="{4009BBF3-791A-4B2D-9D95-57C0E9728778}" destId="{E8834DE0-0100-405E-847B-6589D9BDCCB5}" srcOrd="1" destOrd="0" presId="urn:microsoft.com/office/officeart/2005/8/layout/process3"/>
    <dgm:cxn modelId="{27EA58D2-FF67-0D42-A0B3-E345E5BC4161}" srcId="{4009BBF3-791A-4B2D-9D95-57C0E9728778}" destId="{770B3DA7-1F7E-7F4F-86DE-DF31A7E6C748}" srcOrd="1" destOrd="0" parTransId="{EAFA3A44-94DC-E444-9A52-C043593A0E9D}" sibTransId="{6CB19861-30B7-0F40-9558-3DFEBE44577F}"/>
    <dgm:cxn modelId="{022E27D4-425D-1440-8ADD-280C9E4206BA}" type="presOf" srcId="{770B3DA7-1F7E-7F4F-86DE-DF31A7E6C748}" destId="{2A77AA61-D632-4266-A356-3ACE0F7769CA}" srcOrd="0" destOrd="1" presId="urn:microsoft.com/office/officeart/2005/8/layout/process3"/>
    <dgm:cxn modelId="{781772DE-353E-4949-9085-0715AE27F4CF}" srcId="{56BFA819-080A-4AA5-AE44-C9AB4DE09CD8}" destId="{B451E16D-9B79-4AAD-B036-72EA86B94F5F}" srcOrd="1" destOrd="0" parTransId="{E435A650-9171-42B5-9060-77C74E06D576}" sibTransId="{CA9596DE-7869-4BD0-A870-089D4B5D5001}"/>
    <dgm:cxn modelId="{AE7CA4E4-08C9-E140-B01F-8BFCD20DFB46}" type="presOf" srcId="{2028C6DD-039C-499F-AA70-D313093BACC3}" destId="{70AF6DA1-3C55-4CAB-9F9A-6A723E46A73D}" srcOrd="0" destOrd="0" presId="urn:microsoft.com/office/officeart/2005/8/layout/process3"/>
    <dgm:cxn modelId="{953639EC-49E2-4C05-8755-3251125591D7}" srcId="{56BFA819-080A-4AA5-AE44-C9AB4DE09CD8}" destId="{AA8C2D33-AF2E-4FF5-8027-483E2436B178}" srcOrd="2" destOrd="0" parTransId="{E32AFBB2-0948-4D40-8E05-2608B2EBADAF}" sibTransId="{2F939F24-95E4-423C-BB3B-BB8EF862AED0}"/>
    <dgm:cxn modelId="{B43951EE-5D81-4821-AE7B-414DB8771BAD}" srcId="{AA8C2D33-AF2E-4FF5-8027-483E2436B178}" destId="{2028C6DD-039C-499F-AA70-D313093BACC3}" srcOrd="0" destOrd="0" parTransId="{5EEC28CF-26AC-4D6A-B33B-13284EE508F7}" sibTransId="{F8E5A0C6-1356-4F47-A28D-69D65E9F18F0}"/>
    <dgm:cxn modelId="{6E2749F1-7422-1A4A-87A6-16780AB26781}" type="presOf" srcId="{2F939F24-95E4-423C-BB3B-BB8EF862AED0}" destId="{E559244D-459F-4D59-8878-E2C190CAF750}" srcOrd="0" destOrd="0" presId="urn:microsoft.com/office/officeart/2005/8/layout/process3"/>
    <dgm:cxn modelId="{39D3B9F5-746F-3F4C-8919-BF61A58ACC61}" type="presOf" srcId="{B451E16D-9B79-4AAD-B036-72EA86B94F5F}" destId="{523A4E65-7EE8-45BE-A27C-ED483905C7F9}" srcOrd="0" destOrd="0" presId="urn:microsoft.com/office/officeart/2005/8/layout/process3"/>
    <dgm:cxn modelId="{CEFCEAFB-61BB-704B-AD31-B4BD155FCE94}" type="presOf" srcId="{AA8C2D33-AF2E-4FF5-8027-483E2436B178}" destId="{AF09F381-6458-4EDD-8616-6CD48D22E13B}" srcOrd="1" destOrd="0" presId="urn:microsoft.com/office/officeart/2005/8/layout/process3"/>
    <dgm:cxn modelId="{914647FE-2097-4E5F-A398-2C8CC4E5ADD3}" srcId="{56BFA819-080A-4AA5-AE44-C9AB4DE09CD8}" destId="{4009BBF3-791A-4B2D-9D95-57C0E9728778}" srcOrd="0" destOrd="0" parTransId="{7781CF51-8DEF-4F2A-BDFB-85512DDA9A7C}" sibTransId="{5AF585C5-1F09-4FF7-98E3-DEB98FBEC9A0}"/>
    <dgm:cxn modelId="{C7F50075-154C-4F46-ADB8-3E8E99773091}" type="presParOf" srcId="{15C38F8F-6D32-4909-8901-869C52E47C6C}" destId="{BC33743E-D29E-429B-BFE7-F9FF75134C9E}" srcOrd="0" destOrd="0" presId="urn:microsoft.com/office/officeart/2005/8/layout/process3"/>
    <dgm:cxn modelId="{A99C245A-269C-2D46-B38E-EA5BA7719926}" type="presParOf" srcId="{BC33743E-D29E-429B-BFE7-F9FF75134C9E}" destId="{9260AFD8-FB26-42EB-91F5-8774E3137C6B}" srcOrd="0" destOrd="0" presId="urn:microsoft.com/office/officeart/2005/8/layout/process3"/>
    <dgm:cxn modelId="{FE6695D4-1D2E-1D4A-9A69-C4B0B639F505}" type="presParOf" srcId="{BC33743E-D29E-429B-BFE7-F9FF75134C9E}" destId="{E8834DE0-0100-405E-847B-6589D9BDCCB5}" srcOrd="1" destOrd="0" presId="urn:microsoft.com/office/officeart/2005/8/layout/process3"/>
    <dgm:cxn modelId="{F832B1A4-FB95-2F4C-8290-D40EFA6ADC23}" type="presParOf" srcId="{BC33743E-D29E-429B-BFE7-F9FF75134C9E}" destId="{2A77AA61-D632-4266-A356-3ACE0F7769CA}" srcOrd="2" destOrd="0" presId="urn:microsoft.com/office/officeart/2005/8/layout/process3"/>
    <dgm:cxn modelId="{6F487234-45BA-3C41-BC48-3B14398464D4}" type="presParOf" srcId="{15C38F8F-6D32-4909-8901-869C52E47C6C}" destId="{C3F0FF1D-9852-45BE-B46A-B5ED3049A2E2}" srcOrd="1" destOrd="0" presId="urn:microsoft.com/office/officeart/2005/8/layout/process3"/>
    <dgm:cxn modelId="{7CA15A0C-744F-664E-9AC6-FFED70008F7D}" type="presParOf" srcId="{C3F0FF1D-9852-45BE-B46A-B5ED3049A2E2}" destId="{98AC327C-657A-4F91-AC35-209481236684}" srcOrd="0" destOrd="0" presId="urn:microsoft.com/office/officeart/2005/8/layout/process3"/>
    <dgm:cxn modelId="{47990DCC-A9BC-7746-AA65-CDFFB27C4BF1}" type="presParOf" srcId="{15C38F8F-6D32-4909-8901-869C52E47C6C}" destId="{F1C7B56E-DEAA-4D1E-86BB-BD0EFD7648B4}" srcOrd="2" destOrd="0" presId="urn:microsoft.com/office/officeart/2005/8/layout/process3"/>
    <dgm:cxn modelId="{F28FE589-E638-D14E-8C2B-B9AC422C39B0}" type="presParOf" srcId="{F1C7B56E-DEAA-4D1E-86BB-BD0EFD7648B4}" destId="{523A4E65-7EE8-45BE-A27C-ED483905C7F9}" srcOrd="0" destOrd="0" presId="urn:microsoft.com/office/officeart/2005/8/layout/process3"/>
    <dgm:cxn modelId="{CFAD9150-EEAC-9644-BE2B-48EBF178EE6A}" type="presParOf" srcId="{F1C7B56E-DEAA-4D1E-86BB-BD0EFD7648B4}" destId="{7151B93F-018B-4F51-8C0D-9488E50083BC}" srcOrd="1" destOrd="0" presId="urn:microsoft.com/office/officeart/2005/8/layout/process3"/>
    <dgm:cxn modelId="{7E2BD506-27A5-A340-8841-BB765B6C057D}" type="presParOf" srcId="{F1C7B56E-DEAA-4D1E-86BB-BD0EFD7648B4}" destId="{375FEEB9-4F4B-487C-9F79-860E47074330}" srcOrd="2" destOrd="0" presId="urn:microsoft.com/office/officeart/2005/8/layout/process3"/>
    <dgm:cxn modelId="{73CB3D04-CA81-AC40-AD78-427B27117C59}" type="presParOf" srcId="{15C38F8F-6D32-4909-8901-869C52E47C6C}" destId="{1BDCE63D-2315-4735-A1A6-E0F57FB05A2A}" srcOrd="3" destOrd="0" presId="urn:microsoft.com/office/officeart/2005/8/layout/process3"/>
    <dgm:cxn modelId="{A9640939-2B02-7944-8C75-C09EC1EC48D2}" type="presParOf" srcId="{1BDCE63D-2315-4735-A1A6-E0F57FB05A2A}" destId="{0DBE446C-6C9D-492B-BC7C-4EBAC7E87A22}" srcOrd="0" destOrd="0" presId="urn:microsoft.com/office/officeart/2005/8/layout/process3"/>
    <dgm:cxn modelId="{0354338C-07ED-D84B-AF08-B4773F8FC715}" type="presParOf" srcId="{15C38F8F-6D32-4909-8901-869C52E47C6C}" destId="{8C42643B-A5DB-450D-81AD-0A0B2B644B40}" srcOrd="4" destOrd="0" presId="urn:microsoft.com/office/officeart/2005/8/layout/process3"/>
    <dgm:cxn modelId="{2CF575A8-39AB-0242-BDF6-2BF1A57421A2}" type="presParOf" srcId="{8C42643B-A5DB-450D-81AD-0A0B2B644B40}" destId="{19498985-B604-434C-A54A-F14C5BB561EB}" srcOrd="0" destOrd="0" presId="urn:microsoft.com/office/officeart/2005/8/layout/process3"/>
    <dgm:cxn modelId="{3830CBE1-76D2-DC40-B069-1F3D97003429}" type="presParOf" srcId="{8C42643B-A5DB-450D-81AD-0A0B2B644B40}" destId="{AF09F381-6458-4EDD-8616-6CD48D22E13B}" srcOrd="1" destOrd="0" presId="urn:microsoft.com/office/officeart/2005/8/layout/process3"/>
    <dgm:cxn modelId="{A12078DA-01A8-2F4F-86E6-40DA9B922686}" type="presParOf" srcId="{8C42643B-A5DB-450D-81AD-0A0B2B644B40}" destId="{70AF6DA1-3C55-4CAB-9F9A-6A723E46A73D}" srcOrd="2" destOrd="0" presId="urn:microsoft.com/office/officeart/2005/8/layout/process3"/>
    <dgm:cxn modelId="{85802EA0-E634-4F42-A60E-689239CAE48F}" type="presParOf" srcId="{15C38F8F-6D32-4909-8901-869C52E47C6C}" destId="{E559244D-459F-4D59-8878-E2C190CAF750}" srcOrd="5" destOrd="0" presId="urn:microsoft.com/office/officeart/2005/8/layout/process3"/>
    <dgm:cxn modelId="{B1D48A21-DABA-3643-9376-9C072B1F7DBE}" type="presParOf" srcId="{E559244D-459F-4D59-8878-E2C190CAF750}" destId="{2BE54183-FE4A-47EB-BB55-6520EB8B5964}" srcOrd="0" destOrd="0" presId="urn:microsoft.com/office/officeart/2005/8/layout/process3"/>
    <dgm:cxn modelId="{92807C80-D7A1-E642-A3CD-FDB082FA592B}" type="presParOf" srcId="{15C38F8F-6D32-4909-8901-869C52E47C6C}" destId="{A0307BEF-45BD-4F43-BA17-1784E5E644B2}" srcOrd="6" destOrd="0" presId="urn:microsoft.com/office/officeart/2005/8/layout/process3"/>
    <dgm:cxn modelId="{94DFD85C-0896-A145-AD7D-B8CDD07BDF27}" type="presParOf" srcId="{A0307BEF-45BD-4F43-BA17-1784E5E644B2}" destId="{52D61AF8-6736-4BA4-8FA3-FFAF6C448727}" srcOrd="0" destOrd="0" presId="urn:microsoft.com/office/officeart/2005/8/layout/process3"/>
    <dgm:cxn modelId="{2A5F8C56-8F23-8147-A08C-3AD55875FB25}" type="presParOf" srcId="{A0307BEF-45BD-4F43-BA17-1784E5E644B2}" destId="{734C038F-35D6-4F54-A77F-1CFE5127DDB5}" srcOrd="1" destOrd="0" presId="urn:microsoft.com/office/officeart/2005/8/layout/process3"/>
    <dgm:cxn modelId="{79F60B57-1476-5448-8320-D5442F1D9CAB}" type="presParOf" srcId="{A0307BEF-45BD-4F43-BA17-1784E5E644B2}" destId="{5B6D0FA9-D645-43AF-8FE5-64CF2CC1FE51}"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BFA819-080A-4AA5-AE44-C9AB4DE09CD8}" type="doc">
      <dgm:prSet loTypeId="urn:microsoft.com/office/officeart/2005/8/layout/process3" loCatId="process" qsTypeId="urn:microsoft.com/office/officeart/2005/8/quickstyle/simple1" qsCatId="simple" csTypeId="urn:microsoft.com/office/officeart/2005/8/colors/accent1_2" csCatId="accent1" phldr="1"/>
      <dgm:spPr/>
    </dgm:pt>
    <dgm:pt modelId="{4009BBF3-791A-4B2D-9D95-57C0E9728778}">
      <dgm:prSet phldrT="[Text]" custT="1"/>
      <dgm:spPr>
        <a:solidFill>
          <a:schemeClr val="accent4">
            <a:lumMod val="60000"/>
            <a:lumOff val="40000"/>
          </a:schemeClr>
        </a:solidFill>
      </dgm:spPr>
      <dgm:t>
        <a:bodyPr/>
        <a:lstStyle/>
        <a:p>
          <a:r>
            <a:rPr lang="en-US" sz="1600" dirty="0">
              <a:solidFill>
                <a:schemeClr val="tx1"/>
              </a:solidFill>
            </a:rPr>
            <a:t>Project Identification</a:t>
          </a:r>
        </a:p>
      </dgm:t>
    </dgm:pt>
    <dgm:pt modelId="{7781CF51-8DEF-4F2A-BDFB-85512DDA9A7C}" type="parTrans" cxnId="{914647FE-2097-4E5F-A398-2C8CC4E5ADD3}">
      <dgm:prSet/>
      <dgm:spPr/>
      <dgm:t>
        <a:bodyPr/>
        <a:lstStyle/>
        <a:p>
          <a:endParaRPr lang="en-US" sz="1600"/>
        </a:p>
      </dgm:t>
    </dgm:pt>
    <dgm:pt modelId="{5AF585C5-1F09-4FF7-98E3-DEB98FBEC9A0}" type="sibTrans" cxnId="{914647FE-2097-4E5F-A398-2C8CC4E5ADD3}">
      <dgm:prSet custT="1"/>
      <dgm:spPr>
        <a:solidFill>
          <a:srgbClr val="ED297D"/>
        </a:solidFill>
      </dgm:spPr>
      <dgm:t>
        <a:bodyPr/>
        <a:lstStyle/>
        <a:p>
          <a:endParaRPr lang="en-US" sz="1600" dirty="0"/>
        </a:p>
      </dgm:t>
    </dgm:pt>
    <dgm:pt modelId="{B451E16D-9B79-4AAD-B036-72EA86B94F5F}">
      <dgm:prSet phldrT="[Text]" custT="1"/>
      <dgm:spPr>
        <a:solidFill>
          <a:schemeClr val="accent4">
            <a:lumMod val="60000"/>
            <a:lumOff val="40000"/>
          </a:schemeClr>
        </a:solidFill>
      </dgm:spPr>
      <dgm:t>
        <a:bodyPr/>
        <a:lstStyle/>
        <a:p>
          <a:r>
            <a:rPr lang="en-US" sz="1600" dirty="0">
              <a:solidFill>
                <a:schemeClr val="tx1"/>
              </a:solidFill>
            </a:rPr>
            <a:t>Project Selection</a:t>
          </a:r>
        </a:p>
      </dgm:t>
    </dgm:pt>
    <dgm:pt modelId="{E435A650-9171-42B5-9060-77C74E06D576}" type="parTrans" cxnId="{781772DE-353E-4949-9085-0715AE27F4CF}">
      <dgm:prSet/>
      <dgm:spPr/>
      <dgm:t>
        <a:bodyPr/>
        <a:lstStyle/>
        <a:p>
          <a:endParaRPr lang="en-US" sz="1600"/>
        </a:p>
      </dgm:t>
    </dgm:pt>
    <dgm:pt modelId="{CA9596DE-7869-4BD0-A870-089D4B5D5001}" type="sibTrans" cxnId="{781772DE-353E-4949-9085-0715AE27F4CF}">
      <dgm:prSet custT="1"/>
      <dgm:spPr>
        <a:solidFill>
          <a:srgbClr val="ED297D"/>
        </a:solidFill>
      </dgm:spPr>
      <dgm:t>
        <a:bodyPr/>
        <a:lstStyle/>
        <a:p>
          <a:endParaRPr lang="en-US" sz="1600" dirty="0"/>
        </a:p>
      </dgm:t>
    </dgm:pt>
    <dgm:pt modelId="{AA8C2D33-AF2E-4FF5-8027-483E2436B178}">
      <dgm:prSet phldrT="[Text]" custT="1"/>
      <dgm:spPr>
        <a:solidFill>
          <a:schemeClr val="accent4">
            <a:lumMod val="60000"/>
            <a:lumOff val="40000"/>
          </a:schemeClr>
        </a:solidFill>
      </dgm:spPr>
      <dgm:t>
        <a:bodyPr/>
        <a:lstStyle/>
        <a:p>
          <a:r>
            <a:rPr lang="en-US" sz="1600" dirty="0">
              <a:solidFill>
                <a:schemeClr val="tx1"/>
              </a:solidFill>
            </a:rPr>
            <a:t>Project Submission for funding </a:t>
          </a:r>
        </a:p>
      </dgm:t>
    </dgm:pt>
    <dgm:pt modelId="{E32AFBB2-0948-4D40-8E05-2608B2EBADAF}" type="parTrans" cxnId="{953639EC-49E2-4C05-8755-3251125591D7}">
      <dgm:prSet/>
      <dgm:spPr/>
      <dgm:t>
        <a:bodyPr/>
        <a:lstStyle/>
        <a:p>
          <a:endParaRPr lang="en-US" sz="1600"/>
        </a:p>
      </dgm:t>
    </dgm:pt>
    <dgm:pt modelId="{2F939F24-95E4-423C-BB3B-BB8EF862AED0}" type="sibTrans" cxnId="{953639EC-49E2-4C05-8755-3251125591D7}">
      <dgm:prSet custT="1"/>
      <dgm:spPr>
        <a:solidFill>
          <a:srgbClr val="ED297D"/>
        </a:solidFill>
      </dgm:spPr>
      <dgm:t>
        <a:bodyPr/>
        <a:lstStyle/>
        <a:p>
          <a:endParaRPr lang="en-US" sz="1600" dirty="0"/>
        </a:p>
      </dgm:t>
    </dgm:pt>
    <dgm:pt modelId="{8C4053C2-283A-4662-8878-9255B4A305E9}">
      <dgm:prSet custT="1"/>
      <dgm:spPr>
        <a:solidFill>
          <a:schemeClr val="accent4">
            <a:lumMod val="60000"/>
            <a:lumOff val="40000"/>
          </a:schemeClr>
        </a:solidFill>
      </dgm:spPr>
      <dgm:t>
        <a:bodyPr/>
        <a:lstStyle/>
        <a:p>
          <a:r>
            <a:rPr lang="en-US" sz="1600" dirty="0">
              <a:solidFill>
                <a:schemeClr val="tx1"/>
              </a:solidFill>
            </a:rPr>
            <a:t>Notification</a:t>
          </a:r>
        </a:p>
      </dgm:t>
    </dgm:pt>
    <dgm:pt modelId="{D50382F7-D86F-45F6-ADB9-D2CB96733DED}" type="parTrans" cxnId="{EF7F3C0A-B3CE-4EB2-9E99-22A59A10E8F1}">
      <dgm:prSet/>
      <dgm:spPr/>
      <dgm:t>
        <a:bodyPr/>
        <a:lstStyle/>
        <a:p>
          <a:endParaRPr lang="en-US" sz="1600"/>
        </a:p>
      </dgm:t>
    </dgm:pt>
    <dgm:pt modelId="{B3920F1B-3A20-42F2-BA1E-B11F45EACFB8}" type="sibTrans" cxnId="{EF7F3C0A-B3CE-4EB2-9E99-22A59A10E8F1}">
      <dgm:prSet/>
      <dgm:spPr/>
      <dgm:t>
        <a:bodyPr/>
        <a:lstStyle/>
        <a:p>
          <a:endParaRPr lang="en-US" sz="1600"/>
        </a:p>
      </dgm:t>
    </dgm:pt>
    <dgm:pt modelId="{6D8F2B8A-35F6-4356-B9A7-F610DA23E927}">
      <dgm:prSet custT="1"/>
      <dgm:spPr/>
      <dgm:t>
        <a:bodyPr/>
        <a:lstStyle/>
        <a:p>
          <a:pPr>
            <a:buNone/>
          </a:pPr>
          <a:r>
            <a:rPr lang="en-US" sz="1600" dirty="0"/>
            <a:t>Date: Currently underway</a:t>
          </a:r>
        </a:p>
      </dgm:t>
    </dgm:pt>
    <dgm:pt modelId="{2C3B2B3A-79DB-4627-9A4D-02AA83FEEDFF}" type="parTrans" cxnId="{CF1CD4BE-13EA-484A-A5A9-6701E5152228}">
      <dgm:prSet/>
      <dgm:spPr/>
      <dgm:t>
        <a:bodyPr/>
        <a:lstStyle/>
        <a:p>
          <a:endParaRPr lang="en-US" sz="1600"/>
        </a:p>
      </dgm:t>
    </dgm:pt>
    <dgm:pt modelId="{C1880A05-BF0B-4ECA-93D8-C6012C09E166}" type="sibTrans" cxnId="{CF1CD4BE-13EA-484A-A5A9-6701E5152228}">
      <dgm:prSet/>
      <dgm:spPr/>
      <dgm:t>
        <a:bodyPr/>
        <a:lstStyle/>
        <a:p>
          <a:endParaRPr lang="en-US" sz="1600"/>
        </a:p>
      </dgm:t>
    </dgm:pt>
    <dgm:pt modelId="{64558BCE-849C-4FBF-9032-D5A7F13FD32F}">
      <dgm:prSet custT="1"/>
      <dgm:spPr/>
      <dgm:t>
        <a:bodyPr/>
        <a:lstStyle/>
        <a:p>
          <a:pPr>
            <a:buNone/>
          </a:pPr>
          <a:r>
            <a:rPr lang="en-US" sz="1600" dirty="0"/>
            <a:t>Date: 2/25/22</a:t>
          </a:r>
        </a:p>
      </dgm:t>
    </dgm:pt>
    <dgm:pt modelId="{F0A37F0C-2470-477C-BE68-3CD84045811A}" type="parTrans" cxnId="{3C308F78-F02E-487A-8A25-1B345DDE9D7F}">
      <dgm:prSet/>
      <dgm:spPr/>
      <dgm:t>
        <a:bodyPr/>
        <a:lstStyle/>
        <a:p>
          <a:endParaRPr lang="en-US" sz="1600"/>
        </a:p>
      </dgm:t>
    </dgm:pt>
    <dgm:pt modelId="{65FC85BA-25CB-47F0-ADF5-4DE3DDFF6C97}" type="sibTrans" cxnId="{3C308F78-F02E-487A-8A25-1B345DDE9D7F}">
      <dgm:prSet/>
      <dgm:spPr/>
      <dgm:t>
        <a:bodyPr/>
        <a:lstStyle/>
        <a:p>
          <a:endParaRPr lang="en-US" sz="1600"/>
        </a:p>
      </dgm:t>
    </dgm:pt>
    <dgm:pt modelId="{2028C6DD-039C-499F-AA70-D313093BACC3}">
      <dgm:prSet custT="1"/>
      <dgm:spPr/>
      <dgm:t>
        <a:bodyPr/>
        <a:lstStyle/>
        <a:p>
          <a:pPr>
            <a:buNone/>
          </a:pPr>
          <a:r>
            <a:rPr lang="en-US" sz="1600" dirty="0"/>
            <a:t>Approximate Date : 3/04/22</a:t>
          </a:r>
        </a:p>
      </dgm:t>
    </dgm:pt>
    <dgm:pt modelId="{5EEC28CF-26AC-4D6A-B33B-13284EE508F7}" type="parTrans" cxnId="{B43951EE-5D81-4821-AE7B-414DB8771BAD}">
      <dgm:prSet/>
      <dgm:spPr/>
      <dgm:t>
        <a:bodyPr/>
        <a:lstStyle/>
        <a:p>
          <a:endParaRPr lang="en-US" sz="1600"/>
        </a:p>
      </dgm:t>
    </dgm:pt>
    <dgm:pt modelId="{F8E5A0C6-1356-4F47-A28D-69D65E9F18F0}" type="sibTrans" cxnId="{B43951EE-5D81-4821-AE7B-414DB8771BAD}">
      <dgm:prSet/>
      <dgm:spPr/>
      <dgm:t>
        <a:bodyPr/>
        <a:lstStyle/>
        <a:p>
          <a:endParaRPr lang="en-US" sz="1600"/>
        </a:p>
      </dgm:t>
    </dgm:pt>
    <dgm:pt modelId="{0EC6B382-E9AA-485A-89B3-0180EBCBEB2D}">
      <dgm:prSet custT="1"/>
      <dgm:spPr/>
      <dgm:t>
        <a:bodyPr/>
        <a:lstStyle/>
        <a:p>
          <a:pPr>
            <a:buNone/>
          </a:pPr>
          <a:r>
            <a:rPr lang="en-US" sz="1600" dirty="0"/>
            <a:t> Date: Pending</a:t>
          </a:r>
        </a:p>
      </dgm:t>
    </dgm:pt>
    <dgm:pt modelId="{9B9EAFDE-A13F-47A3-BD81-5F9A17457D7A}" type="parTrans" cxnId="{6A78D4C5-3CE5-4286-8F43-D7118DDE158D}">
      <dgm:prSet/>
      <dgm:spPr/>
      <dgm:t>
        <a:bodyPr/>
        <a:lstStyle/>
        <a:p>
          <a:endParaRPr lang="en-US" sz="1600"/>
        </a:p>
      </dgm:t>
    </dgm:pt>
    <dgm:pt modelId="{C73783D1-2C5A-4A0A-9D66-E91FDEFE633D}" type="sibTrans" cxnId="{6A78D4C5-3CE5-4286-8F43-D7118DDE158D}">
      <dgm:prSet/>
      <dgm:spPr/>
      <dgm:t>
        <a:bodyPr/>
        <a:lstStyle/>
        <a:p>
          <a:endParaRPr lang="en-US" sz="1600"/>
        </a:p>
      </dgm:t>
    </dgm:pt>
    <dgm:pt modelId="{15C38F8F-6D32-4909-8901-869C52E47C6C}" type="pres">
      <dgm:prSet presAssocID="{56BFA819-080A-4AA5-AE44-C9AB4DE09CD8}" presName="linearFlow" presStyleCnt="0">
        <dgm:presLayoutVars>
          <dgm:dir/>
          <dgm:animLvl val="lvl"/>
          <dgm:resizeHandles val="exact"/>
        </dgm:presLayoutVars>
      </dgm:prSet>
      <dgm:spPr/>
    </dgm:pt>
    <dgm:pt modelId="{BC33743E-D29E-429B-BFE7-F9FF75134C9E}" type="pres">
      <dgm:prSet presAssocID="{4009BBF3-791A-4B2D-9D95-57C0E9728778}" presName="composite" presStyleCnt="0"/>
      <dgm:spPr/>
    </dgm:pt>
    <dgm:pt modelId="{9260AFD8-FB26-42EB-91F5-8774E3137C6B}" type="pres">
      <dgm:prSet presAssocID="{4009BBF3-791A-4B2D-9D95-57C0E9728778}" presName="parTx" presStyleLbl="node1" presStyleIdx="0" presStyleCnt="4">
        <dgm:presLayoutVars>
          <dgm:chMax val="0"/>
          <dgm:chPref val="0"/>
          <dgm:bulletEnabled val="1"/>
        </dgm:presLayoutVars>
      </dgm:prSet>
      <dgm:spPr/>
    </dgm:pt>
    <dgm:pt modelId="{E8834DE0-0100-405E-847B-6589D9BDCCB5}" type="pres">
      <dgm:prSet presAssocID="{4009BBF3-791A-4B2D-9D95-57C0E9728778}" presName="parSh" presStyleLbl="node1" presStyleIdx="0" presStyleCnt="4" custScaleX="108495"/>
      <dgm:spPr/>
    </dgm:pt>
    <dgm:pt modelId="{2A77AA61-D632-4266-A356-3ACE0F7769CA}" type="pres">
      <dgm:prSet presAssocID="{4009BBF3-791A-4B2D-9D95-57C0E9728778}" presName="desTx" presStyleLbl="fgAcc1" presStyleIdx="0" presStyleCnt="4" custScaleX="114181" custScaleY="34355">
        <dgm:presLayoutVars>
          <dgm:bulletEnabled val="1"/>
        </dgm:presLayoutVars>
      </dgm:prSet>
      <dgm:spPr/>
    </dgm:pt>
    <dgm:pt modelId="{C3F0FF1D-9852-45BE-B46A-B5ED3049A2E2}" type="pres">
      <dgm:prSet presAssocID="{5AF585C5-1F09-4FF7-98E3-DEB98FBEC9A0}" presName="sibTrans" presStyleLbl="sibTrans2D1" presStyleIdx="0" presStyleCnt="3"/>
      <dgm:spPr/>
    </dgm:pt>
    <dgm:pt modelId="{98AC327C-657A-4F91-AC35-209481236684}" type="pres">
      <dgm:prSet presAssocID="{5AF585C5-1F09-4FF7-98E3-DEB98FBEC9A0}" presName="connTx" presStyleLbl="sibTrans2D1" presStyleIdx="0" presStyleCnt="3"/>
      <dgm:spPr/>
    </dgm:pt>
    <dgm:pt modelId="{F1C7B56E-DEAA-4D1E-86BB-BD0EFD7648B4}" type="pres">
      <dgm:prSet presAssocID="{B451E16D-9B79-4AAD-B036-72EA86B94F5F}" presName="composite" presStyleCnt="0"/>
      <dgm:spPr/>
    </dgm:pt>
    <dgm:pt modelId="{523A4E65-7EE8-45BE-A27C-ED483905C7F9}" type="pres">
      <dgm:prSet presAssocID="{B451E16D-9B79-4AAD-B036-72EA86B94F5F}" presName="parTx" presStyleLbl="node1" presStyleIdx="0" presStyleCnt="4">
        <dgm:presLayoutVars>
          <dgm:chMax val="0"/>
          <dgm:chPref val="0"/>
          <dgm:bulletEnabled val="1"/>
        </dgm:presLayoutVars>
      </dgm:prSet>
      <dgm:spPr/>
    </dgm:pt>
    <dgm:pt modelId="{7151B93F-018B-4F51-8C0D-9488E50083BC}" type="pres">
      <dgm:prSet presAssocID="{B451E16D-9B79-4AAD-B036-72EA86B94F5F}" presName="parSh" presStyleLbl="node1" presStyleIdx="1" presStyleCnt="4"/>
      <dgm:spPr/>
    </dgm:pt>
    <dgm:pt modelId="{375FEEB9-4F4B-487C-9F79-860E47074330}" type="pres">
      <dgm:prSet presAssocID="{B451E16D-9B79-4AAD-B036-72EA86B94F5F}" presName="desTx" presStyleLbl="fgAcc1" presStyleIdx="1" presStyleCnt="4" custScaleX="115691" custScaleY="35361" custLinFactNeighborX="1533" custLinFactNeighborY="-1200">
        <dgm:presLayoutVars>
          <dgm:bulletEnabled val="1"/>
        </dgm:presLayoutVars>
      </dgm:prSet>
      <dgm:spPr/>
    </dgm:pt>
    <dgm:pt modelId="{1BDCE63D-2315-4735-A1A6-E0F57FB05A2A}" type="pres">
      <dgm:prSet presAssocID="{CA9596DE-7869-4BD0-A870-089D4B5D5001}" presName="sibTrans" presStyleLbl="sibTrans2D1" presStyleIdx="1" presStyleCnt="3"/>
      <dgm:spPr/>
    </dgm:pt>
    <dgm:pt modelId="{0DBE446C-6C9D-492B-BC7C-4EBAC7E87A22}" type="pres">
      <dgm:prSet presAssocID="{CA9596DE-7869-4BD0-A870-089D4B5D5001}" presName="connTx" presStyleLbl="sibTrans2D1" presStyleIdx="1" presStyleCnt="3"/>
      <dgm:spPr/>
    </dgm:pt>
    <dgm:pt modelId="{8C42643B-A5DB-450D-81AD-0A0B2B644B40}" type="pres">
      <dgm:prSet presAssocID="{AA8C2D33-AF2E-4FF5-8027-483E2436B178}" presName="composite" presStyleCnt="0"/>
      <dgm:spPr/>
    </dgm:pt>
    <dgm:pt modelId="{19498985-B604-434C-A54A-F14C5BB561EB}" type="pres">
      <dgm:prSet presAssocID="{AA8C2D33-AF2E-4FF5-8027-483E2436B178}" presName="parTx" presStyleLbl="node1" presStyleIdx="1" presStyleCnt="4">
        <dgm:presLayoutVars>
          <dgm:chMax val="0"/>
          <dgm:chPref val="0"/>
          <dgm:bulletEnabled val="1"/>
        </dgm:presLayoutVars>
      </dgm:prSet>
      <dgm:spPr/>
    </dgm:pt>
    <dgm:pt modelId="{AF09F381-6458-4EDD-8616-6CD48D22E13B}" type="pres">
      <dgm:prSet presAssocID="{AA8C2D33-AF2E-4FF5-8027-483E2436B178}" presName="parSh" presStyleLbl="node1" presStyleIdx="2" presStyleCnt="4"/>
      <dgm:spPr/>
    </dgm:pt>
    <dgm:pt modelId="{70AF6DA1-3C55-4CAB-9F9A-6A723E46A73D}" type="pres">
      <dgm:prSet presAssocID="{AA8C2D33-AF2E-4FF5-8027-483E2436B178}" presName="desTx" presStyleLbl="fgAcc1" presStyleIdx="2" presStyleCnt="4" custScaleX="119092" custScaleY="36910">
        <dgm:presLayoutVars>
          <dgm:bulletEnabled val="1"/>
        </dgm:presLayoutVars>
      </dgm:prSet>
      <dgm:spPr/>
    </dgm:pt>
    <dgm:pt modelId="{E559244D-459F-4D59-8878-E2C190CAF750}" type="pres">
      <dgm:prSet presAssocID="{2F939F24-95E4-423C-BB3B-BB8EF862AED0}" presName="sibTrans" presStyleLbl="sibTrans2D1" presStyleIdx="2" presStyleCnt="3"/>
      <dgm:spPr/>
    </dgm:pt>
    <dgm:pt modelId="{2BE54183-FE4A-47EB-BB55-6520EB8B5964}" type="pres">
      <dgm:prSet presAssocID="{2F939F24-95E4-423C-BB3B-BB8EF862AED0}" presName="connTx" presStyleLbl="sibTrans2D1" presStyleIdx="2" presStyleCnt="3"/>
      <dgm:spPr/>
    </dgm:pt>
    <dgm:pt modelId="{A0307BEF-45BD-4F43-BA17-1784E5E644B2}" type="pres">
      <dgm:prSet presAssocID="{8C4053C2-283A-4662-8878-9255B4A305E9}" presName="composite" presStyleCnt="0"/>
      <dgm:spPr/>
    </dgm:pt>
    <dgm:pt modelId="{52D61AF8-6736-4BA4-8FA3-FFAF6C448727}" type="pres">
      <dgm:prSet presAssocID="{8C4053C2-283A-4662-8878-9255B4A305E9}" presName="parTx" presStyleLbl="node1" presStyleIdx="2" presStyleCnt="4">
        <dgm:presLayoutVars>
          <dgm:chMax val="0"/>
          <dgm:chPref val="0"/>
          <dgm:bulletEnabled val="1"/>
        </dgm:presLayoutVars>
      </dgm:prSet>
      <dgm:spPr/>
    </dgm:pt>
    <dgm:pt modelId="{734C038F-35D6-4F54-A77F-1CFE5127DDB5}" type="pres">
      <dgm:prSet presAssocID="{8C4053C2-283A-4662-8878-9255B4A305E9}" presName="parSh" presStyleLbl="node1" presStyleIdx="3" presStyleCnt="4"/>
      <dgm:spPr/>
    </dgm:pt>
    <dgm:pt modelId="{5B6D0FA9-D645-43AF-8FE5-64CF2CC1FE51}" type="pres">
      <dgm:prSet presAssocID="{8C4053C2-283A-4662-8878-9255B4A305E9}" presName="desTx" presStyleLbl="fgAcc1" presStyleIdx="3" presStyleCnt="4" custScaleX="105983" custScaleY="37303">
        <dgm:presLayoutVars>
          <dgm:bulletEnabled val="1"/>
        </dgm:presLayoutVars>
      </dgm:prSet>
      <dgm:spPr/>
    </dgm:pt>
  </dgm:ptLst>
  <dgm:cxnLst>
    <dgm:cxn modelId="{EF7F3C0A-B3CE-4EB2-9E99-22A59A10E8F1}" srcId="{56BFA819-080A-4AA5-AE44-C9AB4DE09CD8}" destId="{8C4053C2-283A-4662-8878-9255B4A305E9}" srcOrd="3" destOrd="0" parTransId="{D50382F7-D86F-45F6-ADB9-D2CB96733DED}" sibTransId="{B3920F1B-3A20-42F2-BA1E-B11F45EACFB8}"/>
    <dgm:cxn modelId="{F043470D-C823-624D-8E29-3345CEA0A201}" type="presOf" srcId="{2F939F24-95E4-423C-BB3B-BB8EF862AED0}" destId="{E559244D-459F-4D59-8878-E2C190CAF750}" srcOrd="0" destOrd="0" presId="urn:microsoft.com/office/officeart/2005/8/layout/process3"/>
    <dgm:cxn modelId="{BDF2A011-92E3-634E-A034-980BE0AE9882}" type="presOf" srcId="{6D8F2B8A-35F6-4356-B9A7-F610DA23E927}" destId="{2A77AA61-D632-4266-A356-3ACE0F7769CA}" srcOrd="0" destOrd="0" presId="urn:microsoft.com/office/officeart/2005/8/layout/process3"/>
    <dgm:cxn modelId="{140AE716-B00C-0A4A-A42F-A41A5252413A}" type="presOf" srcId="{CA9596DE-7869-4BD0-A870-089D4B5D5001}" destId="{0DBE446C-6C9D-492B-BC7C-4EBAC7E87A22}" srcOrd="1" destOrd="0" presId="urn:microsoft.com/office/officeart/2005/8/layout/process3"/>
    <dgm:cxn modelId="{FEC58925-A418-EE46-BD11-4909813C130A}" type="presOf" srcId="{B451E16D-9B79-4AAD-B036-72EA86B94F5F}" destId="{523A4E65-7EE8-45BE-A27C-ED483905C7F9}" srcOrd="0" destOrd="0" presId="urn:microsoft.com/office/officeart/2005/8/layout/process3"/>
    <dgm:cxn modelId="{9170C42E-CD5B-BA4A-B17D-385953E7947A}" type="presOf" srcId="{8C4053C2-283A-4662-8878-9255B4A305E9}" destId="{734C038F-35D6-4F54-A77F-1CFE5127DDB5}" srcOrd="1" destOrd="0" presId="urn:microsoft.com/office/officeart/2005/8/layout/process3"/>
    <dgm:cxn modelId="{52072268-E8D5-724C-9F7F-E1EF8AEB2ED2}" type="presOf" srcId="{B451E16D-9B79-4AAD-B036-72EA86B94F5F}" destId="{7151B93F-018B-4F51-8C0D-9488E50083BC}" srcOrd="1" destOrd="0" presId="urn:microsoft.com/office/officeart/2005/8/layout/process3"/>
    <dgm:cxn modelId="{03BFC56D-7CCE-5C4F-97E9-634CD329417C}" type="presOf" srcId="{5AF585C5-1F09-4FF7-98E3-DEB98FBEC9A0}" destId="{C3F0FF1D-9852-45BE-B46A-B5ED3049A2E2}" srcOrd="0" destOrd="0" presId="urn:microsoft.com/office/officeart/2005/8/layout/process3"/>
    <dgm:cxn modelId="{A8B6F253-CF77-DE40-AFC2-8CF91EEA0ED2}" type="presOf" srcId="{4009BBF3-791A-4B2D-9D95-57C0E9728778}" destId="{E8834DE0-0100-405E-847B-6589D9BDCCB5}" srcOrd="1" destOrd="0" presId="urn:microsoft.com/office/officeart/2005/8/layout/process3"/>
    <dgm:cxn modelId="{397FC655-CF25-3143-85EC-C2BA7B130A5A}" type="presOf" srcId="{5AF585C5-1F09-4FF7-98E3-DEB98FBEC9A0}" destId="{98AC327C-657A-4F91-AC35-209481236684}" srcOrd="1" destOrd="0" presId="urn:microsoft.com/office/officeart/2005/8/layout/process3"/>
    <dgm:cxn modelId="{3C308F78-F02E-487A-8A25-1B345DDE9D7F}" srcId="{B451E16D-9B79-4AAD-B036-72EA86B94F5F}" destId="{64558BCE-849C-4FBF-9032-D5A7F13FD32F}" srcOrd="0" destOrd="0" parTransId="{F0A37F0C-2470-477C-BE68-3CD84045811A}" sibTransId="{65FC85BA-25CB-47F0-ADF5-4DE3DDFF6C97}"/>
    <dgm:cxn modelId="{16C61980-70D9-D24D-AA00-F8D81F1180AE}" type="presOf" srcId="{2F939F24-95E4-423C-BB3B-BB8EF862AED0}" destId="{2BE54183-FE4A-47EB-BB55-6520EB8B5964}" srcOrd="1" destOrd="0" presId="urn:microsoft.com/office/officeart/2005/8/layout/process3"/>
    <dgm:cxn modelId="{EEF6C292-CDAF-074D-B848-183BC6BF31F2}" type="presOf" srcId="{AA8C2D33-AF2E-4FF5-8027-483E2436B178}" destId="{19498985-B604-434C-A54A-F14C5BB561EB}" srcOrd="0" destOrd="0" presId="urn:microsoft.com/office/officeart/2005/8/layout/process3"/>
    <dgm:cxn modelId="{827BA194-D48F-AC4E-BBA9-FACB9D5E5851}" type="presOf" srcId="{4009BBF3-791A-4B2D-9D95-57C0E9728778}" destId="{9260AFD8-FB26-42EB-91F5-8774E3137C6B}" srcOrd="0" destOrd="0" presId="urn:microsoft.com/office/officeart/2005/8/layout/process3"/>
    <dgm:cxn modelId="{DED052AC-A10F-1041-BE51-2B527EE4492A}" type="presOf" srcId="{0EC6B382-E9AA-485A-89B3-0180EBCBEB2D}" destId="{5B6D0FA9-D645-43AF-8FE5-64CF2CC1FE51}" srcOrd="0" destOrd="0" presId="urn:microsoft.com/office/officeart/2005/8/layout/process3"/>
    <dgm:cxn modelId="{4B79A0AC-6B0B-AF49-8006-1152C0EE1725}" type="presOf" srcId="{AA8C2D33-AF2E-4FF5-8027-483E2436B178}" destId="{AF09F381-6458-4EDD-8616-6CD48D22E13B}" srcOrd="1" destOrd="0" presId="urn:microsoft.com/office/officeart/2005/8/layout/process3"/>
    <dgm:cxn modelId="{8E8789B6-D8AA-154D-BA70-5AF3B1041D29}" type="presOf" srcId="{2028C6DD-039C-499F-AA70-D313093BACC3}" destId="{70AF6DA1-3C55-4CAB-9F9A-6A723E46A73D}" srcOrd="0" destOrd="0" presId="urn:microsoft.com/office/officeart/2005/8/layout/process3"/>
    <dgm:cxn modelId="{CF1CD4BE-13EA-484A-A5A9-6701E5152228}" srcId="{4009BBF3-791A-4B2D-9D95-57C0E9728778}" destId="{6D8F2B8A-35F6-4356-B9A7-F610DA23E927}" srcOrd="0" destOrd="0" parTransId="{2C3B2B3A-79DB-4627-9A4D-02AA83FEEDFF}" sibTransId="{C1880A05-BF0B-4ECA-93D8-C6012C09E166}"/>
    <dgm:cxn modelId="{6A78D4C5-3CE5-4286-8F43-D7118DDE158D}" srcId="{8C4053C2-283A-4662-8878-9255B4A305E9}" destId="{0EC6B382-E9AA-485A-89B3-0180EBCBEB2D}" srcOrd="0" destOrd="0" parTransId="{9B9EAFDE-A13F-47A3-BD81-5F9A17457D7A}" sibTransId="{C73783D1-2C5A-4A0A-9D66-E91FDEFE633D}"/>
    <dgm:cxn modelId="{2ADDFBD4-D740-084B-B64D-4B1695787048}" type="presOf" srcId="{CA9596DE-7869-4BD0-A870-089D4B5D5001}" destId="{1BDCE63D-2315-4735-A1A6-E0F57FB05A2A}" srcOrd="0" destOrd="0" presId="urn:microsoft.com/office/officeart/2005/8/layout/process3"/>
    <dgm:cxn modelId="{781772DE-353E-4949-9085-0715AE27F4CF}" srcId="{56BFA819-080A-4AA5-AE44-C9AB4DE09CD8}" destId="{B451E16D-9B79-4AAD-B036-72EA86B94F5F}" srcOrd="1" destOrd="0" parTransId="{E435A650-9171-42B5-9060-77C74E06D576}" sibTransId="{CA9596DE-7869-4BD0-A870-089D4B5D5001}"/>
    <dgm:cxn modelId="{953639EC-49E2-4C05-8755-3251125591D7}" srcId="{56BFA819-080A-4AA5-AE44-C9AB4DE09CD8}" destId="{AA8C2D33-AF2E-4FF5-8027-483E2436B178}" srcOrd="2" destOrd="0" parTransId="{E32AFBB2-0948-4D40-8E05-2608B2EBADAF}" sibTransId="{2F939F24-95E4-423C-BB3B-BB8EF862AED0}"/>
    <dgm:cxn modelId="{B43951EE-5D81-4821-AE7B-414DB8771BAD}" srcId="{AA8C2D33-AF2E-4FF5-8027-483E2436B178}" destId="{2028C6DD-039C-499F-AA70-D313093BACC3}" srcOrd="0" destOrd="0" parTransId="{5EEC28CF-26AC-4D6A-B33B-13284EE508F7}" sibTransId="{F8E5A0C6-1356-4F47-A28D-69D65E9F18F0}"/>
    <dgm:cxn modelId="{0B2555EF-D904-A641-8D8F-B9AE69BA38FC}" type="presOf" srcId="{56BFA819-080A-4AA5-AE44-C9AB4DE09CD8}" destId="{15C38F8F-6D32-4909-8901-869C52E47C6C}" srcOrd="0" destOrd="0" presId="urn:microsoft.com/office/officeart/2005/8/layout/process3"/>
    <dgm:cxn modelId="{914647FE-2097-4E5F-A398-2C8CC4E5ADD3}" srcId="{56BFA819-080A-4AA5-AE44-C9AB4DE09CD8}" destId="{4009BBF3-791A-4B2D-9D95-57C0E9728778}" srcOrd="0" destOrd="0" parTransId="{7781CF51-8DEF-4F2A-BDFB-85512DDA9A7C}" sibTransId="{5AF585C5-1F09-4FF7-98E3-DEB98FBEC9A0}"/>
    <dgm:cxn modelId="{E1FAF2FF-3F45-8C49-B443-FAFEEE8B7F9C}" type="presOf" srcId="{64558BCE-849C-4FBF-9032-D5A7F13FD32F}" destId="{375FEEB9-4F4B-487C-9F79-860E47074330}" srcOrd="0" destOrd="0" presId="urn:microsoft.com/office/officeart/2005/8/layout/process3"/>
    <dgm:cxn modelId="{85F3FBFF-2961-1446-97D4-FE31A48590FE}" type="presOf" srcId="{8C4053C2-283A-4662-8878-9255B4A305E9}" destId="{52D61AF8-6736-4BA4-8FA3-FFAF6C448727}" srcOrd="0" destOrd="0" presId="urn:microsoft.com/office/officeart/2005/8/layout/process3"/>
    <dgm:cxn modelId="{3627B785-111B-904A-8E3C-331E517214C7}" type="presParOf" srcId="{15C38F8F-6D32-4909-8901-869C52E47C6C}" destId="{BC33743E-D29E-429B-BFE7-F9FF75134C9E}" srcOrd="0" destOrd="0" presId="urn:microsoft.com/office/officeart/2005/8/layout/process3"/>
    <dgm:cxn modelId="{7DF01CA1-2040-B740-8AF0-FCCA6BCE775A}" type="presParOf" srcId="{BC33743E-D29E-429B-BFE7-F9FF75134C9E}" destId="{9260AFD8-FB26-42EB-91F5-8774E3137C6B}" srcOrd="0" destOrd="0" presId="urn:microsoft.com/office/officeart/2005/8/layout/process3"/>
    <dgm:cxn modelId="{CFFAC0F6-E949-B742-9BB1-36D370181B82}" type="presParOf" srcId="{BC33743E-D29E-429B-BFE7-F9FF75134C9E}" destId="{E8834DE0-0100-405E-847B-6589D9BDCCB5}" srcOrd="1" destOrd="0" presId="urn:microsoft.com/office/officeart/2005/8/layout/process3"/>
    <dgm:cxn modelId="{34E528E6-E5A0-784C-8FDC-935A6F51DFA7}" type="presParOf" srcId="{BC33743E-D29E-429B-BFE7-F9FF75134C9E}" destId="{2A77AA61-D632-4266-A356-3ACE0F7769CA}" srcOrd="2" destOrd="0" presId="urn:microsoft.com/office/officeart/2005/8/layout/process3"/>
    <dgm:cxn modelId="{B02F1A05-345B-A641-B339-BB8B98C26F28}" type="presParOf" srcId="{15C38F8F-6D32-4909-8901-869C52E47C6C}" destId="{C3F0FF1D-9852-45BE-B46A-B5ED3049A2E2}" srcOrd="1" destOrd="0" presId="urn:microsoft.com/office/officeart/2005/8/layout/process3"/>
    <dgm:cxn modelId="{2EF2B538-C073-AC41-8FB0-54FA000A8547}" type="presParOf" srcId="{C3F0FF1D-9852-45BE-B46A-B5ED3049A2E2}" destId="{98AC327C-657A-4F91-AC35-209481236684}" srcOrd="0" destOrd="0" presId="urn:microsoft.com/office/officeart/2005/8/layout/process3"/>
    <dgm:cxn modelId="{D651A17E-5C79-BD47-8A1E-CD0C6129EB74}" type="presParOf" srcId="{15C38F8F-6D32-4909-8901-869C52E47C6C}" destId="{F1C7B56E-DEAA-4D1E-86BB-BD0EFD7648B4}" srcOrd="2" destOrd="0" presId="urn:microsoft.com/office/officeart/2005/8/layout/process3"/>
    <dgm:cxn modelId="{D47C55F7-DC32-A241-BB1A-76F6B9CE723B}" type="presParOf" srcId="{F1C7B56E-DEAA-4D1E-86BB-BD0EFD7648B4}" destId="{523A4E65-7EE8-45BE-A27C-ED483905C7F9}" srcOrd="0" destOrd="0" presId="urn:microsoft.com/office/officeart/2005/8/layout/process3"/>
    <dgm:cxn modelId="{DA7C5CF5-9B09-4B4D-9B17-1117FC9106C5}" type="presParOf" srcId="{F1C7B56E-DEAA-4D1E-86BB-BD0EFD7648B4}" destId="{7151B93F-018B-4F51-8C0D-9488E50083BC}" srcOrd="1" destOrd="0" presId="urn:microsoft.com/office/officeart/2005/8/layout/process3"/>
    <dgm:cxn modelId="{C4C3A3AD-C73E-E244-B1AF-45A96374EE78}" type="presParOf" srcId="{F1C7B56E-DEAA-4D1E-86BB-BD0EFD7648B4}" destId="{375FEEB9-4F4B-487C-9F79-860E47074330}" srcOrd="2" destOrd="0" presId="urn:microsoft.com/office/officeart/2005/8/layout/process3"/>
    <dgm:cxn modelId="{12D38634-5852-D249-B385-88E25C532784}" type="presParOf" srcId="{15C38F8F-6D32-4909-8901-869C52E47C6C}" destId="{1BDCE63D-2315-4735-A1A6-E0F57FB05A2A}" srcOrd="3" destOrd="0" presId="urn:microsoft.com/office/officeart/2005/8/layout/process3"/>
    <dgm:cxn modelId="{3DE4B772-B608-C14B-B9AC-25D1867A8E93}" type="presParOf" srcId="{1BDCE63D-2315-4735-A1A6-E0F57FB05A2A}" destId="{0DBE446C-6C9D-492B-BC7C-4EBAC7E87A22}" srcOrd="0" destOrd="0" presId="urn:microsoft.com/office/officeart/2005/8/layout/process3"/>
    <dgm:cxn modelId="{214D9ECA-12D7-8546-B50D-941FD93D2E0F}" type="presParOf" srcId="{15C38F8F-6D32-4909-8901-869C52E47C6C}" destId="{8C42643B-A5DB-450D-81AD-0A0B2B644B40}" srcOrd="4" destOrd="0" presId="urn:microsoft.com/office/officeart/2005/8/layout/process3"/>
    <dgm:cxn modelId="{5458E094-96C1-F447-80DC-6E8ED4646332}" type="presParOf" srcId="{8C42643B-A5DB-450D-81AD-0A0B2B644B40}" destId="{19498985-B604-434C-A54A-F14C5BB561EB}" srcOrd="0" destOrd="0" presId="urn:microsoft.com/office/officeart/2005/8/layout/process3"/>
    <dgm:cxn modelId="{F5201C98-58CC-4F49-8B04-A9D2F7DBF735}" type="presParOf" srcId="{8C42643B-A5DB-450D-81AD-0A0B2B644B40}" destId="{AF09F381-6458-4EDD-8616-6CD48D22E13B}" srcOrd="1" destOrd="0" presId="urn:microsoft.com/office/officeart/2005/8/layout/process3"/>
    <dgm:cxn modelId="{26AB3629-6DF3-9140-978E-086F2537C9F3}" type="presParOf" srcId="{8C42643B-A5DB-450D-81AD-0A0B2B644B40}" destId="{70AF6DA1-3C55-4CAB-9F9A-6A723E46A73D}" srcOrd="2" destOrd="0" presId="urn:microsoft.com/office/officeart/2005/8/layout/process3"/>
    <dgm:cxn modelId="{C6CC9EC9-1382-5944-8B14-FABC781453EE}" type="presParOf" srcId="{15C38F8F-6D32-4909-8901-869C52E47C6C}" destId="{E559244D-459F-4D59-8878-E2C190CAF750}" srcOrd="5" destOrd="0" presId="urn:microsoft.com/office/officeart/2005/8/layout/process3"/>
    <dgm:cxn modelId="{BCC30562-F373-8142-9FE2-31B97E7A2482}" type="presParOf" srcId="{E559244D-459F-4D59-8878-E2C190CAF750}" destId="{2BE54183-FE4A-47EB-BB55-6520EB8B5964}" srcOrd="0" destOrd="0" presId="urn:microsoft.com/office/officeart/2005/8/layout/process3"/>
    <dgm:cxn modelId="{AD3077B2-CC9B-B440-AEB9-DCB7D4CC8CE2}" type="presParOf" srcId="{15C38F8F-6D32-4909-8901-869C52E47C6C}" destId="{A0307BEF-45BD-4F43-BA17-1784E5E644B2}" srcOrd="6" destOrd="0" presId="urn:microsoft.com/office/officeart/2005/8/layout/process3"/>
    <dgm:cxn modelId="{339C352C-BACC-9247-8E8F-4E249A846487}" type="presParOf" srcId="{A0307BEF-45BD-4F43-BA17-1784E5E644B2}" destId="{52D61AF8-6736-4BA4-8FA3-FFAF6C448727}" srcOrd="0" destOrd="0" presId="urn:microsoft.com/office/officeart/2005/8/layout/process3"/>
    <dgm:cxn modelId="{43E8B5DD-9650-0B4B-8211-0D0CA12C2465}" type="presParOf" srcId="{A0307BEF-45BD-4F43-BA17-1784E5E644B2}" destId="{734C038F-35D6-4F54-A77F-1CFE5127DDB5}" srcOrd="1" destOrd="0" presId="urn:microsoft.com/office/officeart/2005/8/layout/process3"/>
    <dgm:cxn modelId="{AEED7966-5737-EF43-874A-86334A56819C}" type="presParOf" srcId="{A0307BEF-45BD-4F43-BA17-1784E5E644B2}" destId="{5B6D0FA9-D645-43AF-8FE5-64CF2CC1FE51}"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BFA819-080A-4AA5-AE44-C9AB4DE09CD8}" type="doc">
      <dgm:prSet loTypeId="urn:microsoft.com/office/officeart/2005/8/layout/process3" loCatId="process" qsTypeId="urn:microsoft.com/office/officeart/2005/8/quickstyle/simple1" qsCatId="simple" csTypeId="urn:microsoft.com/office/officeart/2005/8/colors/accent1_2" csCatId="accent1" phldr="1"/>
      <dgm:spPr/>
    </dgm:pt>
    <dgm:pt modelId="{4009BBF3-791A-4B2D-9D95-57C0E9728778}">
      <dgm:prSet phldrT="[Text]" custT="1"/>
      <dgm:spPr>
        <a:solidFill>
          <a:srgbClr val="CFB7FF"/>
        </a:solidFill>
      </dgm:spPr>
      <dgm:t>
        <a:bodyPr/>
        <a:lstStyle/>
        <a:p>
          <a:r>
            <a:rPr lang="en-US" sz="1600" dirty="0">
              <a:solidFill>
                <a:schemeClr val="tx1"/>
              </a:solidFill>
            </a:rPr>
            <a:t>Project Identification in Conjunction with Track 1</a:t>
          </a:r>
        </a:p>
      </dgm:t>
    </dgm:pt>
    <dgm:pt modelId="{7781CF51-8DEF-4F2A-BDFB-85512DDA9A7C}" type="parTrans" cxnId="{914647FE-2097-4E5F-A398-2C8CC4E5ADD3}">
      <dgm:prSet/>
      <dgm:spPr/>
      <dgm:t>
        <a:bodyPr/>
        <a:lstStyle/>
        <a:p>
          <a:endParaRPr lang="en-US" sz="1600"/>
        </a:p>
      </dgm:t>
    </dgm:pt>
    <dgm:pt modelId="{5AF585C5-1F09-4FF7-98E3-DEB98FBEC9A0}" type="sibTrans" cxnId="{914647FE-2097-4E5F-A398-2C8CC4E5ADD3}">
      <dgm:prSet custT="1"/>
      <dgm:spPr>
        <a:solidFill>
          <a:srgbClr val="ED297D"/>
        </a:solidFill>
      </dgm:spPr>
      <dgm:t>
        <a:bodyPr/>
        <a:lstStyle/>
        <a:p>
          <a:endParaRPr lang="en-US" sz="1600" dirty="0"/>
        </a:p>
      </dgm:t>
    </dgm:pt>
    <dgm:pt modelId="{B451E16D-9B79-4AAD-B036-72EA86B94F5F}">
      <dgm:prSet phldrT="[Text]" custT="1"/>
      <dgm:spPr>
        <a:solidFill>
          <a:srgbClr val="CFB7FF"/>
        </a:solidFill>
      </dgm:spPr>
      <dgm:t>
        <a:bodyPr/>
        <a:lstStyle/>
        <a:p>
          <a:r>
            <a:rPr lang="en-US" sz="1600" dirty="0">
              <a:solidFill>
                <a:schemeClr val="tx1"/>
              </a:solidFill>
            </a:rPr>
            <a:t>Project Due Date</a:t>
          </a:r>
        </a:p>
      </dgm:t>
    </dgm:pt>
    <dgm:pt modelId="{E435A650-9171-42B5-9060-77C74E06D576}" type="parTrans" cxnId="{781772DE-353E-4949-9085-0715AE27F4CF}">
      <dgm:prSet/>
      <dgm:spPr/>
      <dgm:t>
        <a:bodyPr/>
        <a:lstStyle/>
        <a:p>
          <a:endParaRPr lang="en-US" sz="1600"/>
        </a:p>
      </dgm:t>
    </dgm:pt>
    <dgm:pt modelId="{CA9596DE-7869-4BD0-A870-089D4B5D5001}" type="sibTrans" cxnId="{781772DE-353E-4949-9085-0715AE27F4CF}">
      <dgm:prSet custT="1"/>
      <dgm:spPr>
        <a:solidFill>
          <a:srgbClr val="ED297D"/>
        </a:solidFill>
      </dgm:spPr>
      <dgm:t>
        <a:bodyPr/>
        <a:lstStyle/>
        <a:p>
          <a:endParaRPr lang="en-US" sz="1600" dirty="0"/>
        </a:p>
      </dgm:t>
    </dgm:pt>
    <dgm:pt modelId="{AA8C2D33-AF2E-4FF5-8027-483E2436B178}">
      <dgm:prSet phldrT="[Text]" custT="1"/>
      <dgm:spPr>
        <a:solidFill>
          <a:srgbClr val="CFB7FF"/>
        </a:solidFill>
      </dgm:spPr>
      <dgm:t>
        <a:bodyPr/>
        <a:lstStyle/>
        <a:p>
          <a:r>
            <a:rPr lang="en-US" sz="1600" dirty="0">
              <a:solidFill>
                <a:schemeClr val="tx1"/>
              </a:solidFill>
            </a:rPr>
            <a:t>Project Selection</a:t>
          </a:r>
        </a:p>
      </dgm:t>
    </dgm:pt>
    <dgm:pt modelId="{E32AFBB2-0948-4D40-8E05-2608B2EBADAF}" type="parTrans" cxnId="{953639EC-49E2-4C05-8755-3251125591D7}">
      <dgm:prSet/>
      <dgm:spPr/>
      <dgm:t>
        <a:bodyPr/>
        <a:lstStyle/>
        <a:p>
          <a:endParaRPr lang="en-US" sz="1600"/>
        </a:p>
      </dgm:t>
    </dgm:pt>
    <dgm:pt modelId="{2F939F24-95E4-423C-BB3B-BB8EF862AED0}" type="sibTrans" cxnId="{953639EC-49E2-4C05-8755-3251125591D7}">
      <dgm:prSet custT="1"/>
      <dgm:spPr>
        <a:solidFill>
          <a:srgbClr val="ED297D"/>
        </a:solidFill>
      </dgm:spPr>
      <dgm:t>
        <a:bodyPr/>
        <a:lstStyle/>
        <a:p>
          <a:endParaRPr lang="en-US" sz="1600" dirty="0"/>
        </a:p>
      </dgm:t>
    </dgm:pt>
    <dgm:pt modelId="{6D8F2B8A-35F6-4356-B9A7-F610DA23E927}">
      <dgm:prSet custT="1"/>
      <dgm:spPr/>
      <dgm:t>
        <a:bodyPr/>
        <a:lstStyle/>
        <a:p>
          <a:pPr>
            <a:buNone/>
          </a:pPr>
          <a:r>
            <a:rPr lang="en-US" sz="1600" dirty="0"/>
            <a:t>Date: Currently underway</a:t>
          </a:r>
        </a:p>
      </dgm:t>
    </dgm:pt>
    <dgm:pt modelId="{2C3B2B3A-79DB-4627-9A4D-02AA83FEEDFF}" type="parTrans" cxnId="{CF1CD4BE-13EA-484A-A5A9-6701E5152228}">
      <dgm:prSet/>
      <dgm:spPr/>
      <dgm:t>
        <a:bodyPr/>
        <a:lstStyle/>
        <a:p>
          <a:endParaRPr lang="en-US" sz="1600"/>
        </a:p>
      </dgm:t>
    </dgm:pt>
    <dgm:pt modelId="{C1880A05-BF0B-4ECA-93D8-C6012C09E166}" type="sibTrans" cxnId="{CF1CD4BE-13EA-484A-A5A9-6701E5152228}">
      <dgm:prSet/>
      <dgm:spPr/>
      <dgm:t>
        <a:bodyPr/>
        <a:lstStyle/>
        <a:p>
          <a:endParaRPr lang="en-US" sz="1600"/>
        </a:p>
      </dgm:t>
    </dgm:pt>
    <dgm:pt modelId="{64558BCE-849C-4FBF-9032-D5A7F13FD32F}">
      <dgm:prSet custT="1"/>
      <dgm:spPr/>
      <dgm:t>
        <a:bodyPr/>
        <a:lstStyle/>
        <a:p>
          <a:pPr>
            <a:buNone/>
          </a:pPr>
          <a:r>
            <a:rPr lang="en-US" sz="1600" dirty="0"/>
            <a:t>Approximate Date: Sept 22</a:t>
          </a:r>
        </a:p>
      </dgm:t>
    </dgm:pt>
    <dgm:pt modelId="{F0A37F0C-2470-477C-BE68-3CD84045811A}" type="parTrans" cxnId="{3C308F78-F02E-487A-8A25-1B345DDE9D7F}">
      <dgm:prSet/>
      <dgm:spPr/>
      <dgm:t>
        <a:bodyPr/>
        <a:lstStyle/>
        <a:p>
          <a:endParaRPr lang="en-US" sz="1600"/>
        </a:p>
      </dgm:t>
    </dgm:pt>
    <dgm:pt modelId="{65FC85BA-25CB-47F0-ADF5-4DE3DDFF6C97}" type="sibTrans" cxnId="{3C308F78-F02E-487A-8A25-1B345DDE9D7F}">
      <dgm:prSet/>
      <dgm:spPr/>
      <dgm:t>
        <a:bodyPr/>
        <a:lstStyle/>
        <a:p>
          <a:endParaRPr lang="en-US" sz="1600"/>
        </a:p>
      </dgm:t>
    </dgm:pt>
    <dgm:pt modelId="{2028C6DD-039C-499F-AA70-D313093BACC3}">
      <dgm:prSet custT="1"/>
      <dgm:spPr/>
      <dgm:t>
        <a:bodyPr/>
        <a:lstStyle/>
        <a:p>
          <a:pPr>
            <a:buNone/>
          </a:pPr>
          <a:r>
            <a:rPr lang="en-US" sz="1600" dirty="0"/>
            <a:t>Date : Pending</a:t>
          </a:r>
        </a:p>
      </dgm:t>
    </dgm:pt>
    <dgm:pt modelId="{5EEC28CF-26AC-4D6A-B33B-13284EE508F7}" type="parTrans" cxnId="{B43951EE-5D81-4821-AE7B-414DB8771BAD}">
      <dgm:prSet/>
      <dgm:spPr/>
      <dgm:t>
        <a:bodyPr/>
        <a:lstStyle/>
        <a:p>
          <a:endParaRPr lang="en-US" sz="1600"/>
        </a:p>
      </dgm:t>
    </dgm:pt>
    <dgm:pt modelId="{F8E5A0C6-1356-4F47-A28D-69D65E9F18F0}" type="sibTrans" cxnId="{B43951EE-5D81-4821-AE7B-414DB8771BAD}">
      <dgm:prSet/>
      <dgm:spPr/>
      <dgm:t>
        <a:bodyPr/>
        <a:lstStyle/>
        <a:p>
          <a:endParaRPr lang="en-US" sz="1600"/>
        </a:p>
      </dgm:t>
    </dgm:pt>
    <dgm:pt modelId="{0EC6B382-E9AA-485A-89B3-0180EBCBEB2D}">
      <dgm:prSet custT="1"/>
      <dgm:spPr/>
      <dgm:t>
        <a:bodyPr/>
        <a:lstStyle/>
        <a:p>
          <a:pPr>
            <a:buNone/>
          </a:pPr>
          <a:r>
            <a:rPr lang="en-US" sz="1600" dirty="0"/>
            <a:t> Date: Pending</a:t>
          </a:r>
        </a:p>
      </dgm:t>
    </dgm:pt>
    <dgm:pt modelId="{9B9EAFDE-A13F-47A3-BD81-5F9A17457D7A}" type="parTrans" cxnId="{6A78D4C5-3CE5-4286-8F43-D7118DDE158D}">
      <dgm:prSet/>
      <dgm:spPr/>
      <dgm:t>
        <a:bodyPr/>
        <a:lstStyle/>
        <a:p>
          <a:endParaRPr lang="en-US" sz="1600"/>
        </a:p>
      </dgm:t>
    </dgm:pt>
    <dgm:pt modelId="{C73783D1-2C5A-4A0A-9D66-E91FDEFE633D}" type="sibTrans" cxnId="{6A78D4C5-3CE5-4286-8F43-D7118DDE158D}">
      <dgm:prSet/>
      <dgm:spPr/>
      <dgm:t>
        <a:bodyPr/>
        <a:lstStyle/>
        <a:p>
          <a:endParaRPr lang="en-US" sz="1600"/>
        </a:p>
      </dgm:t>
    </dgm:pt>
    <dgm:pt modelId="{8C4053C2-283A-4662-8878-9255B4A305E9}">
      <dgm:prSet custT="1"/>
      <dgm:spPr>
        <a:solidFill>
          <a:srgbClr val="CFB7FF"/>
        </a:solidFill>
      </dgm:spPr>
      <dgm:t>
        <a:bodyPr/>
        <a:lstStyle/>
        <a:p>
          <a:r>
            <a:rPr lang="en-US" sz="1600" dirty="0">
              <a:solidFill>
                <a:schemeClr val="tx1"/>
              </a:solidFill>
            </a:rPr>
            <a:t>Notification</a:t>
          </a:r>
        </a:p>
      </dgm:t>
    </dgm:pt>
    <dgm:pt modelId="{B3920F1B-3A20-42F2-BA1E-B11F45EACFB8}" type="sibTrans" cxnId="{EF7F3C0A-B3CE-4EB2-9E99-22A59A10E8F1}">
      <dgm:prSet/>
      <dgm:spPr/>
      <dgm:t>
        <a:bodyPr/>
        <a:lstStyle/>
        <a:p>
          <a:endParaRPr lang="en-US" sz="1600"/>
        </a:p>
      </dgm:t>
    </dgm:pt>
    <dgm:pt modelId="{D50382F7-D86F-45F6-ADB9-D2CB96733DED}" type="parTrans" cxnId="{EF7F3C0A-B3CE-4EB2-9E99-22A59A10E8F1}">
      <dgm:prSet/>
      <dgm:spPr/>
      <dgm:t>
        <a:bodyPr/>
        <a:lstStyle/>
        <a:p>
          <a:endParaRPr lang="en-US" sz="1600"/>
        </a:p>
      </dgm:t>
    </dgm:pt>
    <dgm:pt modelId="{15C38F8F-6D32-4909-8901-869C52E47C6C}" type="pres">
      <dgm:prSet presAssocID="{56BFA819-080A-4AA5-AE44-C9AB4DE09CD8}" presName="linearFlow" presStyleCnt="0">
        <dgm:presLayoutVars>
          <dgm:dir/>
          <dgm:animLvl val="lvl"/>
          <dgm:resizeHandles val="exact"/>
        </dgm:presLayoutVars>
      </dgm:prSet>
      <dgm:spPr/>
    </dgm:pt>
    <dgm:pt modelId="{BC33743E-D29E-429B-BFE7-F9FF75134C9E}" type="pres">
      <dgm:prSet presAssocID="{4009BBF3-791A-4B2D-9D95-57C0E9728778}" presName="composite" presStyleCnt="0"/>
      <dgm:spPr/>
    </dgm:pt>
    <dgm:pt modelId="{9260AFD8-FB26-42EB-91F5-8774E3137C6B}" type="pres">
      <dgm:prSet presAssocID="{4009BBF3-791A-4B2D-9D95-57C0E9728778}" presName="parTx" presStyleLbl="node1" presStyleIdx="0" presStyleCnt="4">
        <dgm:presLayoutVars>
          <dgm:chMax val="0"/>
          <dgm:chPref val="0"/>
          <dgm:bulletEnabled val="1"/>
        </dgm:presLayoutVars>
      </dgm:prSet>
      <dgm:spPr/>
    </dgm:pt>
    <dgm:pt modelId="{E8834DE0-0100-405E-847B-6589D9BDCCB5}" type="pres">
      <dgm:prSet presAssocID="{4009BBF3-791A-4B2D-9D95-57C0E9728778}" presName="parSh" presStyleLbl="node1" presStyleIdx="0" presStyleCnt="4" custScaleX="113467"/>
      <dgm:spPr/>
    </dgm:pt>
    <dgm:pt modelId="{2A77AA61-D632-4266-A356-3ACE0F7769CA}" type="pres">
      <dgm:prSet presAssocID="{4009BBF3-791A-4B2D-9D95-57C0E9728778}" presName="desTx" presStyleLbl="fgAcc1" presStyleIdx="0" presStyleCnt="4" custScaleX="114181" custScaleY="34355">
        <dgm:presLayoutVars>
          <dgm:bulletEnabled val="1"/>
        </dgm:presLayoutVars>
      </dgm:prSet>
      <dgm:spPr/>
    </dgm:pt>
    <dgm:pt modelId="{C3F0FF1D-9852-45BE-B46A-B5ED3049A2E2}" type="pres">
      <dgm:prSet presAssocID="{5AF585C5-1F09-4FF7-98E3-DEB98FBEC9A0}" presName="sibTrans" presStyleLbl="sibTrans2D1" presStyleIdx="0" presStyleCnt="3"/>
      <dgm:spPr/>
    </dgm:pt>
    <dgm:pt modelId="{98AC327C-657A-4F91-AC35-209481236684}" type="pres">
      <dgm:prSet presAssocID="{5AF585C5-1F09-4FF7-98E3-DEB98FBEC9A0}" presName="connTx" presStyleLbl="sibTrans2D1" presStyleIdx="0" presStyleCnt="3"/>
      <dgm:spPr/>
    </dgm:pt>
    <dgm:pt modelId="{F1C7B56E-DEAA-4D1E-86BB-BD0EFD7648B4}" type="pres">
      <dgm:prSet presAssocID="{B451E16D-9B79-4AAD-B036-72EA86B94F5F}" presName="composite" presStyleCnt="0"/>
      <dgm:spPr/>
    </dgm:pt>
    <dgm:pt modelId="{523A4E65-7EE8-45BE-A27C-ED483905C7F9}" type="pres">
      <dgm:prSet presAssocID="{B451E16D-9B79-4AAD-B036-72EA86B94F5F}" presName="parTx" presStyleLbl="node1" presStyleIdx="0" presStyleCnt="4">
        <dgm:presLayoutVars>
          <dgm:chMax val="0"/>
          <dgm:chPref val="0"/>
          <dgm:bulletEnabled val="1"/>
        </dgm:presLayoutVars>
      </dgm:prSet>
      <dgm:spPr/>
    </dgm:pt>
    <dgm:pt modelId="{7151B93F-018B-4F51-8C0D-9488E50083BC}" type="pres">
      <dgm:prSet presAssocID="{B451E16D-9B79-4AAD-B036-72EA86B94F5F}" presName="parSh" presStyleLbl="node1" presStyleIdx="1" presStyleCnt="4"/>
      <dgm:spPr/>
    </dgm:pt>
    <dgm:pt modelId="{375FEEB9-4F4B-487C-9F79-860E47074330}" type="pres">
      <dgm:prSet presAssocID="{B451E16D-9B79-4AAD-B036-72EA86B94F5F}" presName="desTx" presStyleLbl="fgAcc1" presStyleIdx="1" presStyleCnt="4" custScaleX="125216" custScaleY="35361" custLinFactNeighborX="1533" custLinFactNeighborY="-1200">
        <dgm:presLayoutVars>
          <dgm:bulletEnabled val="1"/>
        </dgm:presLayoutVars>
      </dgm:prSet>
      <dgm:spPr/>
    </dgm:pt>
    <dgm:pt modelId="{1BDCE63D-2315-4735-A1A6-E0F57FB05A2A}" type="pres">
      <dgm:prSet presAssocID="{CA9596DE-7869-4BD0-A870-089D4B5D5001}" presName="sibTrans" presStyleLbl="sibTrans2D1" presStyleIdx="1" presStyleCnt="3"/>
      <dgm:spPr/>
    </dgm:pt>
    <dgm:pt modelId="{0DBE446C-6C9D-492B-BC7C-4EBAC7E87A22}" type="pres">
      <dgm:prSet presAssocID="{CA9596DE-7869-4BD0-A870-089D4B5D5001}" presName="connTx" presStyleLbl="sibTrans2D1" presStyleIdx="1" presStyleCnt="3"/>
      <dgm:spPr/>
    </dgm:pt>
    <dgm:pt modelId="{8C42643B-A5DB-450D-81AD-0A0B2B644B40}" type="pres">
      <dgm:prSet presAssocID="{AA8C2D33-AF2E-4FF5-8027-483E2436B178}" presName="composite" presStyleCnt="0"/>
      <dgm:spPr/>
    </dgm:pt>
    <dgm:pt modelId="{19498985-B604-434C-A54A-F14C5BB561EB}" type="pres">
      <dgm:prSet presAssocID="{AA8C2D33-AF2E-4FF5-8027-483E2436B178}" presName="parTx" presStyleLbl="node1" presStyleIdx="1" presStyleCnt="4">
        <dgm:presLayoutVars>
          <dgm:chMax val="0"/>
          <dgm:chPref val="0"/>
          <dgm:bulletEnabled val="1"/>
        </dgm:presLayoutVars>
      </dgm:prSet>
      <dgm:spPr/>
    </dgm:pt>
    <dgm:pt modelId="{AF09F381-6458-4EDD-8616-6CD48D22E13B}" type="pres">
      <dgm:prSet presAssocID="{AA8C2D33-AF2E-4FF5-8027-483E2436B178}" presName="parSh" presStyleLbl="node1" presStyleIdx="2" presStyleCnt="4"/>
      <dgm:spPr/>
    </dgm:pt>
    <dgm:pt modelId="{70AF6DA1-3C55-4CAB-9F9A-6A723E46A73D}" type="pres">
      <dgm:prSet presAssocID="{AA8C2D33-AF2E-4FF5-8027-483E2436B178}" presName="desTx" presStyleLbl="fgAcc1" presStyleIdx="2" presStyleCnt="4" custScaleX="110177" custScaleY="36910">
        <dgm:presLayoutVars>
          <dgm:bulletEnabled val="1"/>
        </dgm:presLayoutVars>
      </dgm:prSet>
      <dgm:spPr/>
    </dgm:pt>
    <dgm:pt modelId="{E559244D-459F-4D59-8878-E2C190CAF750}" type="pres">
      <dgm:prSet presAssocID="{2F939F24-95E4-423C-BB3B-BB8EF862AED0}" presName="sibTrans" presStyleLbl="sibTrans2D1" presStyleIdx="2" presStyleCnt="3"/>
      <dgm:spPr/>
    </dgm:pt>
    <dgm:pt modelId="{2BE54183-FE4A-47EB-BB55-6520EB8B5964}" type="pres">
      <dgm:prSet presAssocID="{2F939F24-95E4-423C-BB3B-BB8EF862AED0}" presName="connTx" presStyleLbl="sibTrans2D1" presStyleIdx="2" presStyleCnt="3"/>
      <dgm:spPr/>
    </dgm:pt>
    <dgm:pt modelId="{A0307BEF-45BD-4F43-BA17-1784E5E644B2}" type="pres">
      <dgm:prSet presAssocID="{8C4053C2-283A-4662-8878-9255B4A305E9}" presName="composite" presStyleCnt="0"/>
      <dgm:spPr/>
    </dgm:pt>
    <dgm:pt modelId="{52D61AF8-6736-4BA4-8FA3-FFAF6C448727}" type="pres">
      <dgm:prSet presAssocID="{8C4053C2-283A-4662-8878-9255B4A305E9}" presName="parTx" presStyleLbl="node1" presStyleIdx="2" presStyleCnt="4">
        <dgm:presLayoutVars>
          <dgm:chMax val="0"/>
          <dgm:chPref val="0"/>
          <dgm:bulletEnabled val="1"/>
        </dgm:presLayoutVars>
      </dgm:prSet>
      <dgm:spPr/>
    </dgm:pt>
    <dgm:pt modelId="{734C038F-35D6-4F54-A77F-1CFE5127DDB5}" type="pres">
      <dgm:prSet presAssocID="{8C4053C2-283A-4662-8878-9255B4A305E9}" presName="parSh" presStyleLbl="node1" presStyleIdx="3" presStyleCnt="4"/>
      <dgm:spPr/>
    </dgm:pt>
    <dgm:pt modelId="{5B6D0FA9-D645-43AF-8FE5-64CF2CC1FE51}" type="pres">
      <dgm:prSet presAssocID="{8C4053C2-283A-4662-8878-9255B4A305E9}" presName="desTx" presStyleLbl="fgAcc1" presStyleIdx="3" presStyleCnt="4" custScaleX="105983" custScaleY="37303">
        <dgm:presLayoutVars>
          <dgm:bulletEnabled val="1"/>
        </dgm:presLayoutVars>
      </dgm:prSet>
      <dgm:spPr/>
    </dgm:pt>
  </dgm:ptLst>
  <dgm:cxnLst>
    <dgm:cxn modelId="{4A695A00-5B86-D44A-AFFD-A451E01F57CF}" type="presOf" srcId="{B451E16D-9B79-4AAD-B036-72EA86B94F5F}" destId="{7151B93F-018B-4F51-8C0D-9488E50083BC}" srcOrd="1" destOrd="0" presId="urn:microsoft.com/office/officeart/2005/8/layout/process3"/>
    <dgm:cxn modelId="{11EA3506-EB9C-DB47-A16D-0C3B18989836}" type="presOf" srcId="{0EC6B382-E9AA-485A-89B3-0180EBCBEB2D}" destId="{5B6D0FA9-D645-43AF-8FE5-64CF2CC1FE51}" srcOrd="0" destOrd="0" presId="urn:microsoft.com/office/officeart/2005/8/layout/process3"/>
    <dgm:cxn modelId="{EF7F3C0A-B3CE-4EB2-9E99-22A59A10E8F1}" srcId="{56BFA819-080A-4AA5-AE44-C9AB4DE09CD8}" destId="{8C4053C2-283A-4662-8878-9255B4A305E9}" srcOrd="3" destOrd="0" parTransId="{D50382F7-D86F-45F6-ADB9-D2CB96733DED}" sibTransId="{B3920F1B-3A20-42F2-BA1E-B11F45EACFB8}"/>
    <dgm:cxn modelId="{52C6391F-4843-0941-B97E-9403E8C83DA4}" type="presOf" srcId="{AA8C2D33-AF2E-4FF5-8027-483E2436B178}" destId="{AF09F381-6458-4EDD-8616-6CD48D22E13B}" srcOrd="1" destOrd="0" presId="urn:microsoft.com/office/officeart/2005/8/layout/process3"/>
    <dgm:cxn modelId="{7D77C51F-178D-384D-8B91-BA8B601B91EA}" type="presOf" srcId="{AA8C2D33-AF2E-4FF5-8027-483E2436B178}" destId="{19498985-B604-434C-A54A-F14C5BB561EB}" srcOrd="0" destOrd="0" presId="urn:microsoft.com/office/officeart/2005/8/layout/process3"/>
    <dgm:cxn modelId="{BB2FD830-19BC-B045-837A-DC39AC2A7373}" type="presOf" srcId="{64558BCE-849C-4FBF-9032-D5A7F13FD32F}" destId="{375FEEB9-4F4B-487C-9F79-860E47074330}" srcOrd="0" destOrd="0" presId="urn:microsoft.com/office/officeart/2005/8/layout/process3"/>
    <dgm:cxn modelId="{4DC57632-E14F-BB4F-8770-5982972053FC}" type="presOf" srcId="{2F939F24-95E4-423C-BB3B-BB8EF862AED0}" destId="{2BE54183-FE4A-47EB-BB55-6520EB8B5964}" srcOrd="1" destOrd="0" presId="urn:microsoft.com/office/officeart/2005/8/layout/process3"/>
    <dgm:cxn modelId="{03DC5F3B-DB72-4946-84EE-844C9D49A818}" type="presOf" srcId="{CA9596DE-7869-4BD0-A870-089D4B5D5001}" destId="{0DBE446C-6C9D-492B-BC7C-4EBAC7E87A22}" srcOrd="1" destOrd="0" presId="urn:microsoft.com/office/officeart/2005/8/layout/process3"/>
    <dgm:cxn modelId="{19AB255C-CEE4-DE4E-BC89-4D6F91F1A666}" type="presOf" srcId="{4009BBF3-791A-4B2D-9D95-57C0E9728778}" destId="{9260AFD8-FB26-42EB-91F5-8774E3137C6B}" srcOrd="0" destOrd="0" presId="urn:microsoft.com/office/officeart/2005/8/layout/process3"/>
    <dgm:cxn modelId="{3C308F78-F02E-487A-8A25-1B345DDE9D7F}" srcId="{B451E16D-9B79-4AAD-B036-72EA86B94F5F}" destId="{64558BCE-849C-4FBF-9032-D5A7F13FD32F}" srcOrd="0" destOrd="0" parTransId="{F0A37F0C-2470-477C-BE68-3CD84045811A}" sibTransId="{65FC85BA-25CB-47F0-ADF5-4DE3DDFF6C97}"/>
    <dgm:cxn modelId="{83FAA595-844B-414B-866D-6EAB3AB2B0B1}" type="presOf" srcId="{5AF585C5-1F09-4FF7-98E3-DEB98FBEC9A0}" destId="{C3F0FF1D-9852-45BE-B46A-B5ED3049A2E2}" srcOrd="0" destOrd="0" presId="urn:microsoft.com/office/officeart/2005/8/layout/process3"/>
    <dgm:cxn modelId="{B3D656A7-E906-444D-8F3B-E264853ACE86}" type="presOf" srcId="{8C4053C2-283A-4662-8878-9255B4A305E9}" destId="{734C038F-35D6-4F54-A77F-1CFE5127DDB5}" srcOrd="1" destOrd="0" presId="urn:microsoft.com/office/officeart/2005/8/layout/process3"/>
    <dgm:cxn modelId="{5A3280AD-EEAE-B849-AEB2-AD8319848FE9}" type="presOf" srcId="{8C4053C2-283A-4662-8878-9255B4A305E9}" destId="{52D61AF8-6736-4BA4-8FA3-FFAF6C448727}" srcOrd="0" destOrd="0" presId="urn:microsoft.com/office/officeart/2005/8/layout/process3"/>
    <dgm:cxn modelId="{80E1AFB1-C69E-CD44-96B4-464EBBEBB77A}" type="presOf" srcId="{CA9596DE-7869-4BD0-A870-089D4B5D5001}" destId="{1BDCE63D-2315-4735-A1A6-E0F57FB05A2A}" srcOrd="0" destOrd="0" presId="urn:microsoft.com/office/officeart/2005/8/layout/process3"/>
    <dgm:cxn modelId="{287295B8-F9EA-5246-8469-2A5F11FCC9A1}" type="presOf" srcId="{6D8F2B8A-35F6-4356-B9A7-F610DA23E927}" destId="{2A77AA61-D632-4266-A356-3ACE0F7769CA}" srcOrd="0" destOrd="0" presId="urn:microsoft.com/office/officeart/2005/8/layout/process3"/>
    <dgm:cxn modelId="{CF1CD4BE-13EA-484A-A5A9-6701E5152228}" srcId="{4009BBF3-791A-4B2D-9D95-57C0E9728778}" destId="{6D8F2B8A-35F6-4356-B9A7-F610DA23E927}" srcOrd="0" destOrd="0" parTransId="{2C3B2B3A-79DB-4627-9A4D-02AA83FEEDFF}" sibTransId="{C1880A05-BF0B-4ECA-93D8-C6012C09E166}"/>
    <dgm:cxn modelId="{62C980C0-0F59-DA4E-9AC6-85F40B623229}" type="presOf" srcId="{2028C6DD-039C-499F-AA70-D313093BACC3}" destId="{70AF6DA1-3C55-4CAB-9F9A-6A723E46A73D}" srcOrd="0" destOrd="0" presId="urn:microsoft.com/office/officeart/2005/8/layout/process3"/>
    <dgm:cxn modelId="{6A78D4C5-3CE5-4286-8F43-D7118DDE158D}" srcId="{8C4053C2-283A-4662-8878-9255B4A305E9}" destId="{0EC6B382-E9AA-485A-89B3-0180EBCBEB2D}" srcOrd="0" destOrd="0" parTransId="{9B9EAFDE-A13F-47A3-BD81-5F9A17457D7A}" sibTransId="{C73783D1-2C5A-4A0A-9D66-E91FDEFE633D}"/>
    <dgm:cxn modelId="{46950BD1-7774-B846-9E13-F17ECEBA02A9}" type="presOf" srcId="{4009BBF3-791A-4B2D-9D95-57C0E9728778}" destId="{E8834DE0-0100-405E-847B-6589D9BDCCB5}" srcOrd="1" destOrd="0" presId="urn:microsoft.com/office/officeart/2005/8/layout/process3"/>
    <dgm:cxn modelId="{F1B58BD3-27E1-9E48-BB6A-D4C50CC8B5C2}" type="presOf" srcId="{5AF585C5-1F09-4FF7-98E3-DEB98FBEC9A0}" destId="{98AC327C-657A-4F91-AC35-209481236684}" srcOrd="1" destOrd="0" presId="urn:microsoft.com/office/officeart/2005/8/layout/process3"/>
    <dgm:cxn modelId="{29DB1FDA-57BA-694F-960E-7CA38C1008B0}" type="presOf" srcId="{B451E16D-9B79-4AAD-B036-72EA86B94F5F}" destId="{523A4E65-7EE8-45BE-A27C-ED483905C7F9}" srcOrd="0" destOrd="0" presId="urn:microsoft.com/office/officeart/2005/8/layout/process3"/>
    <dgm:cxn modelId="{781772DE-353E-4949-9085-0715AE27F4CF}" srcId="{56BFA819-080A-4AA5-AE44-C9AB4DE09CD8}" destId="{B451E16D-9B79-4AAD-B036-72EA86B94F5F}" srcOrd="1" destOrd="0" parTransId="{E435A650-9171-42B5-9060-77C74E06D576}" sibTransId="{CA9596DE-7869-4BD0-A870-089D4B5D5001}"/>
    <dgm:cxn modelId="{953639EC-49E2-4C05-8755-3251125591D7}" srcId="{56BFA819-080A-4AA5-AE44-C9AB4DE09CD8}" destId="{AA8C2D33-AF2E-4FF5-8027-483E2436B178}" srcOrd="2" destOrd="0" parTransId="{E32AFBB2-0948-4D40-8E05-2608B2EBADAF}" sibTransId="{2F939F24-95E4-423C-BB3B-BB8EF862AED0}"/>
    <dgm:cxn modelId="{0CB7FEED-E692-8C42-AB26-884627CAF80D}" type="presOf" srcId="{56BFA819-080A-4AA5-AE44-C9AB4DE09CD8}" destId="{15C38F8F-6D32-4909-8901-869C52E47C6C}" srcOrd="0" destOrd="0" presId="urn:microsoft.com/office/officeart/2005/8/layout/process3"/>
    <dgm:cxn modelId="{B43951EE-5D81-4821-AE7B-414DB8771BAD}" srcId="{AA8C2D33-AF2E-4FF5-8027-483E2436B178}" destId="{2028C6DD-039C-499F-AA70-D313093BACC3}" srcOrd="0" destOrd="0" parTransId="{5EEC28CF-26AC-4D6A-B33B-13284EE508F7}" sibTransId="{F8E5A0C6-1356-4F47-A28D-69D65E9F18F0}"/>
    <dgm:cxn modelId="{11F0EEFA-C1BB-2744-8C93-2DB948C53008}" type="presOf" srcId="{2F939F24-95E4-423C-BB3B-BB8EF862AED0}" destId="{E559244D-459F-4D59-8878-E2C190CAF750}" srcOrd="0" destOrd="0" presId="urn:microsoft.com/office/officeart/2005/8/layout/process3"/>
    <dgm:cxn modelId="{914647FE-2097-4E5F-A398-2C8CC4E5ADD3}" srcId="{56BFA819-080A-4AA5-AE44-C9AB4DE09CD8}" destId="{4009BBF3-791A-4B2D-9D95-57C0E9728778}" srcOrd="0" destOrd="0" parTransId="{7781CF51-8DEF-4F2A-BDFB-85512DDA9A7C}" sibTransId="{5AF585C5-1F09-4FF7-98E3-DEB98FBEC9A0}"/>
    <dgm:cxn modelId="{4FF1825C-7A66-D84A-905C-65BD7BE12F63}" type="presParOf" srcId="{15C38F8F-6D32-4909-8901-869C52E47C6C}" destId="{BC33743E-D29E-429B-BFE7-F9FF75134C9E}" srcOrd="0" destOrd="0" presId="urn:microsoft.com/office/officeart/2005/8/layout/process3"/>
    <dgm:cxn modelId="{F073DEDB-7692-BF4B-91BA-BDE3590BA31B}" type="presParOf" srcId="{BC33743E-D29E-429B-BFE7-F9FF75134C9E}" destId="{9260AFD8-FB26-42EB-91F5-8774E3137C6B}" srcOrd="0" destOrd="0" presId="urn:microsoft.com/office/officeart/2005/8/layout/process3"/>
    <dgm:cxn modelId="{3E1E0842-B130-344E-BE48-B566A06054F6}" type="presParOf" srcId="{BC33743E-D29E-429B-BFE7-F9FF75134C9E}" destId="{E8834DE0-0100-405E-847B-6589D9BDCCB5}" srcOrd="1" destOrd="0" presId="urn:microsoft.com/office/officeart/2005/8/layout/process3"/>
    <dgm:cxn modelId="{111D787A-D93C-814F-95DC-CE04D091523F}" type="presParOf" srcId="{BC33743E-D29E-429B-BFE7-F9FF75134C9E}" destId="{2A77AA61-D632-4266-A356-3ACE0F7769CA}" srcOrd="2" destOrd="0" presId="urn:microsoft.com/office/officeart/2005/8/layout/process3"/>
    <dgm:cxn modelId="{81E60AE9-6CB9-304A-904C-35D8E4370074}" type="presParOf" srcId="{15C38F8F-6D32-4909-8901-869C52E47C6C}" destId="{C3F0FF1D-9852-45BE-B46A-B5ED3049A2E2}" srcOrd="1" destOrd="0" presId="urn:microsoft.com/office/officeart/2005/8/layout/process3"/>
    <dgm:cxn modelId="{DFC6983F-734E-F94B-AC31-CEBCF0AA31A1}" type="presParOf" srcId="{C3F0FF1D-9852-45BE-B46A-B5ED3049A2E2}" destId="{98AC327C-657A-4F91-AC35-209481236684}" srcOrd="0" destOrd="0" presId="urn:microsoft.com/office/officeart/2005/8/layout/process3"/>
    <dgm:cxn modelId="{CA3CB9BD-5189-6D4A-B938-8D7433DD13BE}" type="presParOf" srcId="{15C38F8F-6D32-4909-8901-869C52E47C6C}" destId="{F1C7B56E-DEAA-4D1E-86BB-BD0EFD7648B4}" srcOrd="2" destOrd="0" presId="urn:microsoft.com/office/officeart/2005/8/layout/process3"/>
    <dgm:cxn modelId="{24437D56-8CB4-C34B-A2F0-6F04D8CB6B2C}" type="presParOf" srcId="{F1C7B56E-DEAA-4D1E-86BB-BD0EFD7648B4}" destId="{523A4E65-7EE8-45BE-A27C-ED483905C7F9}" srcOrd="0" destOrd="0" presId="urn:microsoft.com/office/officeart/2005/8/layout/process3"/>
    <dgm:cxn modelId="{081AD2D1-41BA-DE4D-BD10-474D6DA5680B}" type="presParOf" srcId="{F1C7B56E-DEAA-4D1E-86BB-BD0EFD7648B4}" destId="{7151B93F-018B-4F51-8C0D-9488E50083BC}" srcOrd="1" destOrd="0" presId="urn:microsoft.com/office/officeart/2005/8/layout/process3"/>
    <dgm:cxn modelId="{BBB842C6-3839-B646-A383-A6FB327AF42D}" type="presParOf" srcId="{F1C7B56E-DEAA-4D1E-86BB-BD0EFD7648B4}" destId="{375FEEB9-4F4B-487C-9F79-860E47074330}" srcOrd="2" destOrd="0" presId="urn:microsoft.com/office/officeart/2005/8/layout/process3"/>
    <dgm:cxn modelId="{CED0A5ED-7E60-554D-8406-2DE0183422BD}" type="presParOf" srcId="{15C38F8F-6D32-4909-8901-869C52E47C6C}" destId="{1BDCE63D-2315-4735-A1A6-E0F57FB05A2A}" srcOrd="3" destOrd="0" presId="urn:microsoft.com/office/officeart/2005/8/layout/process3"/>
    <dgm:cxn modelId="{928D3AEC-AEC8-EB41-8BA7-11C5EEEA64E2}" type="presParOf" srcId="{1BDCE63D-2315-4735-A1A6-E0F57FB05A2A}" destId="{0DBE446C-6C9D-492B-BC7C-4EBAC7E87A22}" srcOrd="0" destOrd="0" presId="urn:microsoft.com/office/officeart/2005/8/layout/process3"/>
    <dgm:cxn modelId="{AF4F1E5A-1491-5646-8356-96878812651B}" type="presParOf" srcId="{15C38F8F-6D32-4909-8901-869C52E47C6C}" destId="{8C42643B-A5DB-450D-81AD-0A0B2B644B40}" srcOrd="4" destOrd="0" presId="urn:microsoft.com/office/officeart/2005/8/layout/process3"/>
    <dgm:cxn modelId="{7A36B4B6-47B5-9E4E-B5B5-4B093B256F13}" type="presParOf" srcId="{8C42643B-A5DB-450D-81AD-0A0B2B644B40}" destId="{19498985-B604-434C-A54A-F14C5BB561EB}" srcOrd="0" destOrd="0" presId="urn:microsoft.com/office/officeart/2005/8/layout/process3"/>
    <dgm:cxn modelId="{2FAB9BA4-6C57-884D-ACF5-5443FC671EF7}" type="presParOf" srcId="{8C42643B-A5DB-450D-81AD-0A0B2B644B40}" destId="{AF09F381-6458-4EDD-8616-6CD48D22E13B}" srcOrd="1" destOrd="0" presId="urn:microsoft.com/office/officeart/2005/8/layout/process3"/>
    <dgm:cxn modelId="{4DABD9B0-4D84-8743-AF90-205C4CD767C3}" type="presParOf" srcId="{8C42643B-A5DB-450D-81AD-0A0B2B644B40}" destId="{70AF6DA1-3C55-4CAB-9F9A-6A723E46A73D}" srcOrd="2" destOrd="0" presId="urn:microsoft.com/office/officeart/2005/8/layout/process3"/>
    <dgm:cxn modelId="{978D7F1B-6D81-264C-91C3-CF11B02CB4B1}" type="presParOf" srcId="{15C38F8F-6D32-4909-8901-869C52E47C6C}" destId="{E559244D-459F-4D59-8878-E2C190CAF750}" srcOrd="5" destOrd="0" presId="urn:microsoft.com/office/officeart/2005/8/layout/process3"/>
    <dgm:cxn modelId="{0237031A-29AB-0749-A11F-E16DA28CAF94}" type="presParOf" srcId="{E559244D-459F-4D59-8878-E2C190CAF750}" destId="{2BE54183-FE4A-47EB-BB55-6520EB8B5964}" srcOrd="0" destOrd="0" presId="urn:microsoft.com/office/officeart/2005/8/layout/process3"/>
    <dgm:cxn modelId="{10836D33-E11F-B34D-887C-607D98EFC8FC}" type="presParOf" srcId="{15C38F8F-6D32-4909-8901-869C52E47C6C}" destId="{A0307BEF-45BD-4F43-BA17-1784E5E644B2}" srcOrd="6" destOrd="0" presId="urn:microsoft.com/office/officeart/2005/8/layout/process3"/>
    <dgm:cxn modelId="{64D9601E-D08B-9B43-ADAC-F405686978C1}" type="presParOf" srcId="{A0307BEF-45BD-4F43-BA17-1784E5E644B2}" destId="{52D61AF8-6736-4BA4-8FA3-FFAF6C448727}" srcOrd="0" destOrd="0" presId="urn:microsoft.com/office/officeart/2005/8/layout/process3"/>
    <dgm:cxn modelId="{B150C762-616F-4D46-B4E8-97D6FF4EDD2C}" type="presParOf" srcId="{A0307BEF-45BD-4F43-BA17-1784E5E644B2}" destId="{734C038F-35D6-4F54-A77F-1CFE5127DDB5}" srcOrd="1" destOrd="0" presId="urn:microsoft.com/office/officeart/2005/8/layout/process3"/>
    <dgm:cxn modelId="{4CC05F3C-2BD7-3F43-8871-AD135AA1872F}" type="presParOf" srcId="{A0307BEF-45BD-4F43-BA17-1784E5E644B2}" destId="{5B6D0FA9-D645-43AF-8FE5-64CF2CC1FE51}"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34DE0-0100-405E-847B-6589D9BDCCB5}">
      <dsp:nvSpPr>
        <dsp:cNvPr id="0" name=""/>
        <dsp:cNvSpPr/>
      </dsp:nvSpPr>
      <dsp:spPr>
        <a:xfrm>
          <a:off x="339" y="358498"/>
          <a:ext cx="1255287" cy="2764800"/>
        </a:xfrm>
        <a:prstGeom prst="roundRect">
          <a:avLst>
            <a:gd name="adj" fmla="val 10000"/>
          </a:avLst>
        </a:prstGeom>
        <a:solidFill>
          <a:srgbClr val="00B9CD"/>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Second RFP notification</a:t>
          </a:r>
        </a:p>
      </dsp:txBody>
      <dsp:txXfrm>
        <a:off x="339" y="358498"/>
        <a:ext cx="1255287" cy="502114"/>
      </dsp:txXfrm>
    </dsp:sp>
    <dsp:sp modelId="{2A77AA61-D632-4266-A356-3ACE0F7769CA}">
      <dsp:nvSpPr>
        <dsp:cNvPr id="0" name=""/>
        <dsp:cNvSpPr/>
      </dsp:nvSpPr>
      <dsp:spPr>
        <a:xfrm>
          <a:off x="168440" y="2070582"/>
          <a:ext cx="1433299" cy="12664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Sent</a:t>
          </a:r>
        </a:p>
        <a:p>
          <a:pPr marL="171450" lvl="1" indent="-171450" algn="l" defTabSz="711200">
            <a:lnSpc>
              <a:spcPct val="90000"/>
            </a:lnSpc>
            <a:spcBef>
              <a:spcPct val="0"/>
            </a:spcBef>
            <a:spcAft>
              <a:spcPct val="15000"/>
            </a:spcAft>
            <a:buNone/>
          </a:pPr>
          <a:r>
            <a:rPr lang="en-US" sz="1600" kern="1200" dirty="0"/>
            <a:t>Date: 1/18/22</a:t>
          </a:r>
        </a:p>
      </dsp:txBody>
      <dsp:txXfrm>
        <a:off x="205533" y="2107675"/>
        <a:ext cx="1359113" cy="1192276"/>
      </dsp:txXfrm>
    </dsp:sp>
    <dsp:sp modelId="{C3F0FF1D-9852-45BE-B46A-B5ED3049A2E2}">
      <dsp:nvSpPr>
        <dsp:cNvPr id="0" name=""/>
        <dsp:cNvSpPr/>
      </dsp:nvSpPr>
      <dsp:spPr>
        <a:xfrm rot="21584862">
          <a:off x="1468172" y="448599"/>
          <a:ext cx="450607" cy="312530"/>
        </a:xfrm>
        <a:prstGeom prst="rightArrow">
          <a:avLst>
            <a:gd name="adj1" fmla="val 60000"/>
            <a:gd name="adj2" fmla="val 50000"/>
          </a:avLst>
        </a:prstGeom>
        <a:solidFill>
          <a:srgbClr val="ED297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468172" y="511311"/>
        <a:ext cx="356848" cy="187518"/>
      </dsp:txXfrm>
    </dsp:sp>
    <dsp:sp modelId="{7151B93F-018B-4F51-8C0D-9488E50083BC}">
      <dsp:nvSpPr>
        <dsp:cNvPr id="0" name=""/>
        <dsp:cNvSpPr/>
      </dsp:nvSpPr>
      <dsp:spPr>
        <a:xfrm>
          <a:off x="2105820" y="349227"/>
          <a:ext cx="1255287" cy="2764800"/>
        </a:xfrm>
        <a:prstGeom prst="roundRect">
          <a:avLst>
            <a:gd name="adj" fmla="val 10000"/>
          </a:avLst>
        </a:prstGeom>
        <a:solidFill>
          <a:srgbClr val="00B9CD"/>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Deadline for proposals</a:t>
          </a:r>
        </a:p>
      </dsp:txBody>
      <dsp:txXfrm>
        <a:off x="2105820" y="349227"/>
        <a:ext cx="1255287" cy="502114"/>
      </dsp:txXfrm>
    </dsp:sp>
    <dsp:sp modelId="{375FEEB9-4F4B-487C-9F79-860E47074330}">
      <dsp:nvSpPr>
        <dsp:cNvPr id="0" name=""/>
        <dsp:cNvSpPr/>
      </dsp:nvSpPr>
      <dsp:spPr>
        <a:xfrm>
          <a:off x="2283687" y="1998531"/>
          <a:ext cx="1452254" cy="1303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Date COB: 2/18/22</a:t>
          </a:r>
        </a:p>
      </dsp:txBody>
      <dsp:txXfrm>
        <a:off x="2321867" y="2036711"/>
        <a:ext cx="1375894" cy="1227187"/>
      </dsp:txXfrm>
    </dsp:sp>
    <dsp:sp modelId="{1BDCE63D-2315-4735-A1A6-E0F57FB05A2A}">
      <dsp:nvSpPr>
        <dsp:cNvPr id="0" name=""/>
        <dsp:cNvSpPr/>
      </dsp:nvSpPr>
      <dsp:spPr>
        <a:xfrm rot="21576796">
          <a:off x="3576020" y="436795"/>
          <a:ext cx="455636" cy="312530"/>
        </a:xfrm>
        <a:prstGeom prst="rightArrow">
          <a:avLst>
            <a:gd name="adj1" fmla="val 60000"/>
            <a:gd name="adj2" fmla="val 50000"/>
          </a:avLst>
        </a:prstGeom>
        <a:solidFill>
          <a:srgbClr val="ED297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3576021" y="499617"/>
        <a:ext cx="361877" cy="187518"/>
      </dsp:txXfrm>
    </dsp:sp>
    <dsp:sp modelId="{AF09F381-6458-4EDD-8616-6CD48D22E13B}">
      <dsp:nvSpPr>
        <dsp:cNvPr id="0" name=""/>
        <dsp:cNvSpPr/>
      </dsp:nvSpPr>
      <dsp:spPr>
        <a:xfrm>
          <a:off x="4220779" y="334951"/>
          <a:ext cx="1255287" cy="2764800"/>
        </a:xfrm>
        <a:prstGeom prst="roundRect">
          <a:avLst>
            <a:gd name="adj" fmla="val 10000"/>
          </a:avLst>
        </a:prstGeom>
        <a:solidFill>
          <a:srgbClr val="00B9CD"/>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Review date (tentative)</a:t>
          </a:r>
        </a:p>
      </dsp:txBody>
      <dsp:txXfrm>
        <a:off x="4220779" y="334951"/>
        <a:ext cx="1255287" cy="502114"/>
      </dsp:txXfrm>
    </dsp:sp>
    <dsp:sp modelId="{70AF6DA1-3C55-4CAB-9F9A-6A723E46A73D}">
      <dsp:nvSpPr>
        <dsp:cNvPr id="0" name=""/>
        <dsp:cNvSpPr/>
      </dsp:nvSpPr>
      <dsp:spPr>
        <a:xfrm>
          <a:off x="4414011" y="1999941"/>
          <a:ext cx="1383037" cy="13606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Date : 3/07/22</a:t>
          </a:r>
        </a:p>
      </dsp:txBody>
      <dsp:txXfrm>
        <a:off x="4453863" y="2039793"/>
        <a:ext cx="1303333" cy="1280946"/>
      </dsp:txXfrm>
    </dsp:sp>
    <dsp:sp modelId="{E559244D-459F-4D59-8878-E2C190CAF750}">
      <dsp:nvSpPr>
        <dsp:cNvPr id="0" name=""/>
        <dsp:cNvSpPr/>
      </dsp:nvSpPr>
      <dsp:spPr>
        <a:xfrm rot="21594015">
          <a:off x="5682332" y="427911"/>
          <a:ext cx="437284" cy="312530"/>
        </a:xfrm>
        <a:prstGeom prst="rightArrow">
          <a:avLst>
            <a:gd name="adj1" fmla="val 60000"/>
            <a:gd name="adj2" fmla="val 50000"/>
          </a:avLst>
        </a:prstGeom>
        <a:solidFill>
          <a:srgbClr val="ED297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5682332" y="490499"/>
        <a:ext cx="343525" cy="187518"/>
      </dsp:txXfrm>
    </dsp:sp>
    <dsp:sp modelId="{734C038F-35D6-4F54-A77F-1CFE5127DDB5}">
      <dsp:nvSpPr>
        <dsp:cNvPr id="0" name=""/>
        <dsp:cNvSpPr/>
      </dsp:nvSpPr>
      <dsp:spPr>
        <a:xfrm>
          <a:off x="6301130" y="331330"/>
          <a:ext cx="1255287" cy="2764800"/>
        </a:xfrm>
        <a:prstGeom prst="roundRect">
          <a:avLst>
            <a:gd name="adj" fmla="val 10000"/>
          </a:avLst>
        </a:prstGeom>
        <a:solidFill>
          <a:srgbClr val="00B9CD"/>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Notification</a:t>
          </a:r>
        </a:p>
      </dsp:txBody>
      <dsp:txXfrm>
        <a:off x="6301130" y="331330"/>
        <a:ext cx="1255287" cy="502114"/>
      </dsp:txXfrm>
    </dsp:sp>
    <dsp:sp modelId="{5B6D0FA9-D645-43AF-8FE5-64CF2CC1FE51}">
      <dsp:nvSpPr>
        <dsp:cNvPr id="0" name=""/>
        <dsp:cNvSpPr/>
      </dsp:nvSpPr>
      <dsp:spPr>
        <a:xfrm>
          <a:off x="6520685" y="1989076"/>
          <a:ext cx="1330391" cy="13751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 Date: 3/09/22</a:t>
          </a:r>
        </a:p>
      </dsp:txBody>
      <dsp:txXfrm>
        <a:off x="6559651" y="2028042"/>
        <a:ext cx="1252459" cy="12972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34DE0-0100-405E-847B-6589D9BDCCB5}">
      <dsp:nvSpPr>
        <dsp:cNvPr id="0" name=""/>
        <dsp:cNvSpPr/>
      </dsp:nvSpPr>
      <dsp:spPr>
        <a:xfrm>
          <a:off x="1173" y="568173"/>
          <a:ext cx="1323386" cy="2764800"/>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Project Identification</a:t>
          </a:r>
        </a:p>
      </dsp:txBody>
      <dsp:txXfrm>
        <a:off x="1173" y="568173"/>
        <a:ext cx="1323386" cy="487906"/>
      </dsp:txXfrm>
    </dsp:sp>
    <dsp:sp modelId="{2A77AA61-D632-4266-A356-3ACE0F7769CA}">
      <dsp:nvSpPr>
        <dsp:cNvPr id="0" name=""/>
        <dsp:cNvSpPr/>
      </dsp:nvSpPr>
      <dsp:spPr>
        <a:xfrm>
          <a:off x="216327" y="2266048"/>
          <a:ext cx="1392742" cy="12664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Date: Currently underway</a:t>
          </a:r>
        </a:p>
      </dsp:txBody>
      <dsp:txXfrm>
        <a:off x="253420" y="2303141"/>
        <a:ext cx="1318556" cy="1192276"/>
      </dsp:txXfrm>
    </dsp:sp>
    <dsp:sp modelId="{C3F0FF1D-9852-45BE-B46A-B5ED3049A2E2}">
      <dsp:nvSpPr>
        <dsp:cNvPr id="0" name=""/>
        <dsp:cNvSpPr/>
      </dsp:nvSpPr>
      <dsp:spPr>
        <a:xfrm rot="21584421">
          <a:off x="1518139" y="655477"/>
          <a:ext cx="410397" cy="303686"/>
        </a:xfrm>
        <a:prstGeom prst="rightArrow">
          <a:avLst>
            <a:gd name="adj1" fmla="val 60000"/>
            <a:gd name="adj2" fmla="val 50000"/>
          </a:avLst>
        </a:prstGeom>
        <a:solidFill>
          <a:srgbClr val="ED297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518139" y="716420"/>
        <a:ext cx="319291" cy="182212"/>
      </dsp:txXfrm>
    </dsp:sp>
    <dsp:sp modelId="{7151B93F-018B-4F51-8C0D-9488E50083BC}">
      <dsp:nvSpPr>
        <dsp:cNvPr id="0" name=""/>
        <dsp:cNvSpPr/>
      </dsp:nvSpPr>
      <dsp:spPr>
        <a:xfrm>
          <a:off x="2098886" y="558902"/>
          <a:ext cx="1219766" cy="2764800"/>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Project Selection</a:t>
          </a:r>
        </a:p>
      </dsp:txBody>
      <dsp:txXfrm>
        <a:off x="2098886" y="558902"/>
        <a:ext cx="1219766" cy="487906"/>
      </dsp:txXfrm>
    </dsp:sp>
    <dsp:sp modelId="{375FEEB9-4F4B-487C-9F79-860E47074330}">
      <dsp:nvSpPr>
        <dsp:cNvPr id="0" name=""/>
        <dsp:cNvSpPr/>
      </dsp:nvSpPr>
      <dsp:spPr>
        <a:xfrm>
          <a:off x="2271720" y="2193998"/>
          <a:ext cx="1411160" cy="1303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Date: 2/25/22</a:t>
          </a:r>
        </a:p>
      </dsp:txBody>
      <dsp:txXfrm>
        <a:off x="2309900" y="2232178"/>
        <a:ext cx="1334800" cy="1227187"/>
      </dsp:txXfrm>
    </dsp:sp>
    <dsp:sp modelId="{1BDCE63D-2315-4735-A1A6-E0F57FB05A2A}">
      <dsp:nvSpPr>
        <dsp:cNvPr id="0" name=""/>
        <dsp:cNvSpPr/>
      </dsp:nvSpPr>
      <dsp:spPr>
        <a:xfrm rot="21576121">
          <a:off x="3527484" y="643787"/>
          <a:ext cx="442743" cy="303686"/>
        </a:xfrm>
        <a:prstGeom prst="rightArrow">
          <a:avLst>
            <a:gd name="adj1" fmla="val 60000"/>
            <a:gd name="adj2" fmla="val 50000"/>
          </a:avLst>
        </a:prstGeom>
        <a:solidFill>
          <a:srgbClr val="ED297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3527485" y="704840"/>
        <a:ext cx="351637" cy="182212"/>
      </dsp:txXfrm>
    </dsp:sp>
    <dsp:sp modelId="{AF09F381-6458-4EDD-8616-6CD48D22E13B}">
      <dsp:nvSpPr>
        <dsp:cNvPr id="0" name=""/>
        <dsp:cNvSpPr/>
      </dsp:nvSpPr>
      <dsp:spPr>
        <a:xfrm>
          <a:off x="4153999" y="544626"/>
          <a:ext cx="1219766" cy="2764800"/>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Project Submission for funding </a:t>
          </a:r>
        </a:p>
      </dsp:txBody>
      <dsp:txXfrm>
        <a:off x="4153999" y="544626"/>
        <a:ext cx="1219766" cy="487906"/>
      </dsp:txXfrm>
    </dsp:sp>
    <dsp:sp modelId="{70AF6DA1-3C55-4CAB-9F9A-6A723E46A73D}">
      <dsp:nvSpPr>
        <dsp:cNvPr id="0" name=""/>
        <dsp:cNvSpPr/>
      </dsp:nvSpPr>
      <dsp:spPr>
        <a:xfrm>
          <a:off x="4287392" y="2195408"/>
          <a:ext cx="1452644" cy="13606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Approximate Date : 3/04/22</a:t>
          </a:r>
        </a:p>
      </dsp:txBody>
      <dsp:txXfrm>
        <a:off x="4327244" y="2235260"/>
        <a:ext cx="1372940" cy="1280946"/>
      </dsp:txXfrm>
    </dsp:sp>
    <dsp:sp modelId="{E559244D-459F-4D59-8878-E2C190CAF750}">
      <dsp:nvSpPr>
        <dsp:cNvPr id="0" name=""/>
        <dsp:cNvSpPr/>
      </dsp:nvSpPr>
      <dsp:spPr>
        <a:xfrm rot="21594002">
          <a:off x="5587788" y="634903"/>
          <a:ext cx="453727" cy="303686"/>
        </a:xfrm>
        <a:prstGeom prst="rightArrow">
          <a:avLst>
            <a:gd name="adj1" fmla="val 60000"/>
            <a:gd name="adj2" fmla="val 50000"/>
          </a:avLst>
        </a:prstGeom>
        <a:solidFill>
          <a:srgbClr val="ED297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5587788" y="695719"/>
        <a:ext cx="362621" cy="182212"/>
      </dsp:txXfrm>
    </dsp:sp>
    <dsp:sp modelId="{734C038F-35D6-4F54-A77F-1CFE5127DDB5}">
      <dsp:nvSpPr>
        <dsp:cNvPr id="0" name=""/>
        <dsp:cNvSpPr/>
      </dsp:nvSpPr>
      <dsp:spPr>
        <a:xfrm>
          <a:off x="6229854" y="541004"/>
          <a:ext cx="1219766" cy="2764800"/>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Notification</a:t>
          </a:r>
        </a:p>
      </dsp:txBody>
      <dsp:txXfrm>
        <a:off x="6229854" y="541004"/>
        <a:ext cx="1219766" cy="487906"/>
      </dsp:txXfrm>
    </dsp:sp>
    <dsp:sp modelId="{5B6D0FA9-D645-43AF-8FE5-64CF2CC1FE51}">
      <dsp:nvSpPr>
        <dsp:cNvPr id="0" name=""/>
        <dsp:cNvSpPr/>
      </dsp:nvSpPr>
      <dsp:spPr>
        <a:xfrm>
          <a:off x="6443196" y="2184542"/>
          <a:ext cx="1292745" cy="13751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 Date: Pending</a:t>
          </a:r>
        </a:p>
      </dsp:txBody>
      <dsp:txXfrm>
        <a:off x="6481059" y="2222405"/>
        <a:ext cx="1217019" cy="12994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34DE0-0100-405E-847B-6589D9BDCCB5}">
      <dsp:nvSpPr>
        <dsp:cNvPr id="0" name=""/>
        <dsp:cNvSpPr/>
      </dsp:nvSpPr>
      <dsp:spPr>
        <a:xfrm>
          <a:off x="4421" y="460422"/>
          <a:ext cx="1476570" cy="2764800"/>
        </a:xfrm>
        <a:prstGeom prst="roundRect">
          <a:avLst>
            <a:gd name="adj" fmla="val 10000"/>
          </a:avLst>
        </a:prstGeom>
        <a:solidFill>
          <a:srgbClr val="CFB7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Project Identification in Conjunction with Track 1</a:t>
          </a:r>
        </a:p>
      </dsp:txBody>
      <dsp:txXfrm>
        <a:off x="4421" y="460422"/>
        <a:ext cx="1476570" cy="520528"/>
      </dsp:txXfrm>
    </dsp:sp>
    <dsp:sp modelId="{2A77AA61-D632-4266-A356-3ACE0F7769CA}">
      <dsp:nvSpPr>
        <dsp:cNvPr id="0" name=""/>
        <dsp:cNvSpPr/>
      </dsp:nvSpPr>
      <dsp:spPr>
        <a:xfrm>
          <a:off x="266311" y="2190919"/>
          <a:ext cx="1485861" cy="12664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Date: Currently underway</a:t>
          </a:r>
        </a:p>
      </dsp:txBody>
      <dsp:txXfrm>
        <a:off x="303404" y="2228012"/>
        <a:ext cx="1411675" cy="1192276"/>
      </dsp:txXfrm>
    </dsp:sp>
    <dsp:sp modelId="{C3F0FF1D-9852-45BE-B46A-B5ED3049A2E2}">
      <dsp:nvSpPr>
        <dsp:cNvPr id="0" name=""/>
        <dsp:cNvSpPr/>
      </dsp:nvSpPr>
      <dsp:spPr>
        <a:xfrm rot="21585398">
          <a:off x="1679426" y="553818"/>
          <a:ext cx="420690" cy="323991"/>
        </a:xfrm>
        <a:prstGeom prst="rightArrow">
          <a:avLst>
            <a:gd name="adj1" fmla="val 60000"/>
            <a:gd name="adj2" fmla="val 50000"/>
          </a:avLst>
        </a:prstGeom>
        <a:solidFill>
          <a:srgbClr val="ED297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679426" y="618822"/>
        <a:ext cx="323493" cy="194395"/>
      </dsp:txXfrm>
    </dsp:sp>
    <dsp:sp modelId="{7151B93F-018B-4F51-8C0D-9488E50083BC}">
      <dsp:nvSpPr>
        <dsp:cNvPr id="0" name=""/>
        <dsp:cNvSpPr/>
      </dsp:nvSpPr>
      <dsp:spPr>
        <a:xfrm>
          <a:off x="2274740" y="451151"/>
          <a:ext cx="1301321" cy="2764800"/>
        </a:xfrm>
        <a:prstGeom prst="roundRect">
          <a:avLst>
            <a:gd name="adj" fmla="val 10000"/>
          </a:avLst>
        </a:prstGeom>
        <a:solidFill>
          <a:srgbClr val="CFB7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Project Due Date</a:t>
          </a:r>
        </a:p>
      </dsp:txBody>
      <dsp:txXfrm>
        <a:off x="2274740" y="451151"/>
        <a:ext cx="1301321" cy="520528"/>
      </dsp:txXfrm>
    </dsp:sp>
    <dsp:sp modelId="{375FEEB9-4F4B-487C-9F79-860E47074330}">
      <dsp:nvSpPr>
        <dsp:cNvPr id="0" name=""/>
        <dsp:cNvSpPr/>
      </dsp:nvSpPr>
      <dsp:spPr>
        <a:xfrm>
          <a:off x="2397154" y="2118869"/>
          <a:ext cx="1629462" cy="1303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Approximate Date: Sept 22</a:t>
          </a:r>
        </a:p>
      </dsp:txBody>
      <dsp:txXfrm>
        <a:off x="2435334" y="2157049"/>
        <a:ext cx="1553102" cy="1227187"/>
      </dsp:txXfrm>
    </dsp:sp>
    <dsp:sp modelId="{1BDCE63D-2315-4735-A1A6-E0F57FB05A2A}">
      <dsp:nvSpPr>
        <dsp:cNvPr id="0" name=""/>
        <dsp:cNvSpPr/>
      </dsp:nvSpPr>
      <dsp:spPr>
        <a:xfrm rot="21578232">
          <a:off x="3814349" y="542191"/>
          <a:ext cx="505191" cy="323991"/>
        </a:xfrm>
        <a:prstGeom prst="rightArrow">
          <a:avLst>
            <a:gd name="adj1" fmla="val 60000"/>
            <a:gd name="adj2" fmla="val 50000"/>
          </a:avLst>
        </a:prstGeom>
        <a:solidFill>
          <a:srgbClr val="ED297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3814350" y="607297"/>
        <a:ext cx="407994" cy="194395"/>
      </dsp:txXfrm>
    </dsp:sp>
    <dsp:sp modelId="{AF09F381-6458-4EDD-8616-6CD48D22E13B}">
      <dsp:nvSpPr>
        <dsp:cNvPr id="0" name=""/>
        <dsp:cNvSpPr/>
      </dsp:nvSpPr>
      <dsp:spPr>
        <a:xfrm>
          <a:off x="4529234" y="436875"/>
          <a:ext cx="1301321" cy="2764800"/>
        </a:xfrm>
        <a:prstGeom prst="roundRect">
          <a:avLst>
            <a:gd name="adj" fmla="val 10000"/>
          </a:avLst>
        </a:prstGeom>
        <a:solidFill>
          <a:srgbClr val="CFB7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Project Selection</a:t>
          </a:r>
        </a:p>
      </dsp:txBody>
      <dsp:txXfrm>
        <a:off x="4529234" y="436875"/>
        <a:ext cx="1301321" cy="520528"/>
      </dsp:txXfrm>
    </dsp:sp>
    <dsp:sp modelId="{70AF6DA1-3C55-4CAB-9F9A-6A723E46A73D}">
      <dsp:nvSpPr>
        <dsp:cNvPr id="0" name=""/>
        <dsp:cNvSpPr/>
      </dsp:nvSpPr>
      <dsp:spPr>
        <a:xfrm>
          <a:off x="4729552" y="2120279"/>
          <a:ext cx="1433756" cy="13606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Date : Pending</a:t>
          </a:r>
        </a:p>
      </dsp:txBody>
      <dsp:txXfrm>
        <a:off x="4769404" y="2160131"/>
        <a:ext cx="1354052" cy="1280946"/>
      </dsp:txXfrm>
    </dsp:sp>
    <dsp:sp modelId="{E559244D-459F-4D59-8878-E2C190CAF750}">
      <dsp:nvSpPr>
        <dsp:cNvPr id="0" name=""/>
        <dsp:cNvSpPr/>
      </dsp:nvSpPr>
      <dsp:spPr>
        <a:xfrm rot="21594227">
          <a:off x="6044385" y="533311"/>
          <a:ext cx="453320" cy="323991"/>
        </a:xfrm>
        <a:prstGeom prst="rightArrow">
          <a:avLst>
            <a:gd name="adj1" fmla="val 60000"/>
            <a:gd name="adj2" fmla="val 50000"/>
          </a:avLst>
        </a:prstGeom>
        <a:solidFill>
          <a:srgbClr val="ED297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6044385" y="598191"/>
        <a:ext cx="356123" cy="194395"/>
      </dsp:txXfrm>
    </dsp:sp>
    <dsp:sp modelId="{734C038F-35D6-4F54-A77F-1CFE5127DDB5}">
      <dsp:nvSpPr>
        <dsp:cNvPr id="0" name=""/>
        <dsp:cNvSpPr/>
      </dsp:nvSpPr>
      <dsp:spPr>
        <a:xfrm>
          <a:off x="6685876" y="433253"/>
          <a:ext cx="1301321" cy="2764800"/>
        </a:xfrm>
        <a:prstGeom prst="roundRect">
          <a:avLst>
            <a:gd name="adj" fmla="val 10000"/>
          </a:avLst>
        </a:prstGeom>
        <a:solidFill>
          <a:srgbClr val="CFB7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Notification</a:t>
          </a:r>
        </a:p>
      </dsp:txBody>
      <dsp:txXfrm>
        <a:off x="6685876" y="433253"/>
        <a:ext cx="1301321" cy="520528"/>
      </dsp:txXfrm>
    </dsp:sp>
    <dsp:sp modelId="{5B6D0FA9-D645-43AF-8FE5-64CF2CC1FE51}">
      <dsp:nvSpPr>
        <dsp:cNvPr id="0" name=""/>
        <dsp:cNvSpPr/>
      </dsp:nvSpPr>
      <dsp:spPr>
        <a:xfrm>
          <a:off x="6913483" y="2109413"/>
          <a:ext cx="1379179" cy="13751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t> Date: Pending</a:t>
          </a:r>
        </a:p>
      </dsp:txBody>
      <dsp:txXfrm>
        <a:off x="6953759" y="2149689"/>
        <a:ext cx="1298627" cy="1294585"/>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69923B-8ACC-4F09-93DD-6D0D381D508D}"/>
              </a:ext>
            </a:extLst>
          </p:cNvPr>
          <p:cNvSpPr>
            <a:spLocks noGrp="1"/>
          </p:cNvSpPr>
          <p:nvPr>
            <p:ph type="hdr" sz="quarter"/>
          </p:nvPr>
        </p:nvSpPr>
        <p:spPr>
          <a:xfrm>
            <a:off x="1" y="1"/>
            <a:ext cx="3038145" cy="462721"/>
          </a:xfrm>
          <a:prstGeom prst="rect">
            <a:avLst/>
          </a:prstGeom>
        </p:spPr>
        <p:txBody>
          <a:bodyPr vert="horz" lIns="88139" tIns="44070" rIns="88139" bIns="4407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1F50D6E-A931-4A82-9E1B-A957C74ED613}"/>
              </a:ext>
            </a:extLst>
          </p:cNvPr>
          <p:cNvSpPr>
            <a:spLocks noGrp="1"/>
          </p:cNvSpPr>
          <p:nvPr>
            <p:ph type="dt" sz="quarter" idx="1"/>
          </p:nvPr>
        </p:nvSpPr>
        <p:spPr>
          <a:xfrm>
            <a:off x="3970734" y="1"/>
            <a:ext cx="3038145" cy="462721"/>
          </a:xfrm>
          <a:prstGeom prst="rect">
            <a:avLst/>
          </a:prstGeom>
        </p:spPr>
        <p:txBody>
          <a:bodyPr vert="horz" lIns="88139" tIns="44070" rIns="88139" bIns="44070" rtlCol="0"/>
          <a:lstStyle>
            <a:lvl1pPr algn="r">
              <a:defRPr sz="1200"/>
            </a:lvl1pPr>
          </a:lstStyle>
          <a:p>
            <a:fld id="{74564473-FB88-492C-94DF-06EEA658309E}" type="datetimeFigureOut">
              <a:rPr lang="en-US" smtClean="0"/>
              <a:t>1/31/2022</a:t>
            </a:fld>
            <a:endParaRPr lang="en-US" dirty="0"/>
          </a:p>
        </p:txBody>
      </p:sp>
      <p:sp>
        <p:nvSpPr>
          <p:cNvPr id="4" name="Footer Placeholder 3">
            <a:extLst>
              <a:ext uri="{FF2B5EF4-FFF2-40B4-BE49-F238E27FC236}">
                <a16:creationId xmlns:a16="http://schemas.microsoft.com/office/drawing/2014/main" id="{761FEFB5-14C1-45E3-85D8-7D30B5BDC6E1}"/>
              </a:ext>
            </a:extLst>
          </p:cNvPr>
          <p:cNvSpPr>
            <a:spLocks noGrp="1"/>
          </p:cNvSpPr>
          <p:nvPr>
            <p:ph type="ftr" sz="quarter" idx="2"/>
          </p:nvPr>
        </p:nvSpPr>
        <p:spPr>
          <a:xfrm>
            <a:off x="1" y="8773355"/>
            <a:ext cx="3038145" cy="462720"/>
          </a:xfrm>
          <a:prstGeom prst="rect">
            <a:avLst/>
          </a:prstGeom>
        </p:spPr>
        <p:txBody>
          <a:bodyPr vert="horz" lIns="88139" tIns="44070" rIns="88139" bIns="44070" rtlCol="0" anchor="b"/>
          <a:lstStyle>
            <a:lvl1pPr algn="l">
              <a:defRPr sz="1200"/>
            </a:lvl1pPr>
          </a:lstStyle>
          <a:p>
            <a:endParaRPr lang="en-US" dirty="0"/>
          </a:p>
        </p:txBody>
      </p:sp>
    </p:spTree>
    <p:extLst>
      <p:ext uri="{BB962C8B-B14F-4D97-AF65-F5344CB8AC3E}">
        <p14:creationId xmlns:p14="http://schemas.microsoft.com/office/powerpoint/2010/main" val="2013579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7"/>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1"/>
            <a:ext cx="3037840" cy="463407"/>
          </a:xfrm>
          <a:prstGeom prst="rect">
            <a:avLst/>
          </a:prstGeom>
        </p:spPr>
        <p:txBody>
          <a:bodyPr vert="horz" lIns="93172" tIns="46586" rIns="93172" bIns="46586" rtlCol="0"/>
          <a:lstStyle>
            <a:lvl1pPr algn="r">
              <a:defRPr sz="1300"/>
            </a:lvl1pPr>
          </a:lstStyle>
          <a:p>
            <a:fld id="{9B224069-CD90-40D0-BDBD-A7B21E053328}" type="datetimeFigureOut">
              <a:rPr lang="en-US" smtClean="0"/>
              <a:t>1/31/2022</a:t>
            </a:fld>
            <a:endParaRPr lang="en-US" dirty="0"/>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6"/>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772670"/>
            <a:ext cx="3037840" cy="463406"/>
          </a:xfrm>
          <a:prstGeom prst="rect">
            <a:avLst/>
          </a:prstGeom>
        </p:spPr>
        <p:txBody>
          <a:bodyPr vert="horz" lIns="93172" tIns="46586" rIns="93172" bIns="46586" rtlCol="0" anchor="b"/>
          <a:lstStyle>
            <a:lvl1pPr algn="r">
              <a:defRPr sz="1300"/>
            </a:lvl1pPr>
          </a:lstStyle>
          <a:p>
            <a:fld id="{C6A3D06E-1F4C-400F-ADE8-9E4153B3369F}" type="slidenum">
              <a:rPr lang="en-US" smtClean="0"/>
              <a:t>‹#›</a:t>
            </a:fld>
            <a:endParaRPr lang="en-US" dirty="0"/>
          </a:p>
        </p:txBody>
      </p:sp>
    </p:spTree>
    <p:extLst>
      <p:ext uri="{BB962C8B-B14F-4D97-AF65-F5344CB8AC3E}">
        <p14:creationId xmlns:p14="http://schemas.microsoft.com/office/powerpoint/2010/main" val="3507739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solidFill>
                  <a:srgbClr val="FF0000"/>
                </a:solidFill>
              </a:rPr>
              <a:t> </a:t>
            </a:r>
            <a:r>
              <a:rPr lang="en-US" b="1" dirty="0">
                <a:solidFill>
                  <a:srgbClr val="FF0000"/>
                </a:solidFill>
              </a:rPr>
              <a:t>Speakers: Lara</a:t>
            </a:r>
          </a:p>
        </p:txBody>
      </p:sp>
      <p:sp>
        <p:nvSpPr>
          <p:cNvPr id="4" name="Slide Number Placeholder 3"/>
          <p:cNvSpPr>
            <a:spLocks noGrp="1"/>
          </p:cNvSpPr>
          <p:nvPr>
            <p:ph type="sldNum" sz="quarter" idx="5"/>
          </p:nvPr>
        </p:nvSpPr>
        <p:spPr/>
        <p:txBody>
          <a:bodyPr/>
          <a:lstStyle/>
          <a:p>
            <a:fld id="{C6A3D06E-1F4C-400F-ADE8-9E4153B3369F}" type="slidenum">
              <a:rPr lang="en-US" smtClean="0"/>
              <a:t>1</a:t>
            </a:fld>
            <a:endParaRPr lang="en-US" dirty="0"/>
          </a:p>
        </p:txBody>
      </p:sp>
    </p:spTree>
    <p:extLst>
      <p:ext uri="{BB962C8B-B14F-4D97-AF65-F5344CB8AC3E}">
        <p14:creationId xmlns:p14="http://schemas.microsoft.com/office/powerpoint/2010/main" val="254282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p>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10</a:t>
            </a:fld>
            <a:endParaRPr lang="en-US"/>
          </a:p>
        </p:txBody>
      </p:sp>
    </p:spTree>
    <p:extLst>
      <p:ext uri="{BB962C8B-B14F-4D97-AF65-F5344CB8AC3E}">
        <p14:creationId xmlns:p14="http://schemas.microsoft.com/office/powerpoint/2010/main" val="3033745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C6A3D06E-1F4C-400F-ADE8-9E4153B3369F}" type="slidenum">
              <a:rPr lang="en-US" smtClean="0"/>
              <a:t>11</a:t>
            </a:fld>
            <a:endParaRPr lang="en-US" dirty="0"/>
          </a:p>
        </p:txBody>
      </p:sp>
    </p:spTree>
    <p:extLst>
      <p:ext uri="{BB962C8B-B14F-4D97-AF65-F5344CB8AC3E}">
        <p14:creationId xmlns:p14="http://schemas.microsoft.com/office/powerpoint/2010/main" val="3594266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12</a:t>
            </a:fld>
            <a:endParaRPr lang="en-US"/>
          </a:p>
        </p:txBody>
      </p:sp>
    </p:spTree>
    <p:extLst>
      <p:ext uri="{BB962C8B-B14F-4D97-AF65-F5344CB8AC3E}">
        <p14:creationId xmlns:p14="http://schemas.microsoft.com/office/powerpoint/2010/main" val="3976474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 </a:t>
            </a:r>
            <a:r>
              <a:rPr lang="en-US" b="1" dirty="0"/>
              <a:t>Speaker: Boykin</a:t>
            </a:r>
          </a:p>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13</a:t>
            </a:fld>
            <a:endParaRPr lang="en-US" dirty="0"/>
          </a:p>
        </p:txBody>
      </p:sp>
    </p:spTree>
    <p:extLst>
      <p:ext uri="{BB962C8B-B14F-4D97-AF65-F5344CB8AC3E}">
        <p14:creationId xmlns:p14="http://schemas.microsoft.com/office/powerpoint/2010/main" val="3760784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300" dirty="0"/>
          </a:p>
        </p:txBody>
      </p:sp>
      <p:sp>
        <p:nvSpPr>
          <p:cNvPr id="4" name="Slide Number Placeholder 3"/>
          <p:cNvSpPr>
            <a:spLocks noGrp="1"/>
          </p:cNvSpPr>
          <p:nvPr>
            <p:ph type="sldNum" sz="quarter" idx="5"/>
          </p:nvPr>
        </p:nvSpPr>
        <p:spPr/>
        <p:txBody>
          <a:bodyPr/>
          <a:lstStyle/>
          <a:p>
            <a:fld id="{C6A3D06E-1F4C-400F-ADE8-9E4153B3369F}" type="slidenum">
              <a:rPr lang="en-US" smtClean="0"/>
              <a:t>14</a:t>
            </a:fld>
            <a:endParaRPr lang="en-US"/>
          </a:p>
        </p:txBody>
      </p:sp>
    </p:spTree>
    <p:extLst>
      <p:ext uri="{BB962C8B-B14F-4D97-AF65-F5344CB8AC3E}">
        <p14:creationId xmlns:p14="http://schemas.microsoft.com/office/powerpoint/2010/main" val="4231230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300" dirty="0"/>
          </a:p>
        </p:txBody>
      </p:sp>
      <p:sp>
        <p:nvSpPr>
          <p:cNvPr id="4" name="Slide Number Placeholder 3"/>
          <p:cNvSpPr>
            <a:spLocks noGrp="1"/>
          </p:cNvSpPr>
          <p:nvPr>
            <p:ph type="sldNum" sz="quarter" idx="5"/>
          </p:nvPr>
        </p:nvSpPr>
        <p:spPr/>
        <p:txBody>
          <a:bodyPr/>
          <a:lstStyle/>
          <a:p>
            <a:fld id="{C6A3D06E-1F4C-400F-ADE8-9E4153B3369F}" type="slidenum">
              <a:rPr lang="en-US" smtClean="0"/>
              <a:t>15</a:t>
            </a:fld>
            <a:endParaRPr lang="en-US"/>
          </a:p>
        </p:txBody>
      </p:sp>
    </p:spTree>
    <p:extLst>
      <p:ext uri="{BB962C8B-B14F-4D97-AF65-F5344CB8AC3E}">
        <p14:creationId xmlns:p14="http://schemas.microsoft.com/office/powerpoint/2010/main" val="1250438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300" dirty="0"/>
          </a:p>
        </p:txBody>
      </p:sp>
      <p:sp>
        <p:nvSpPr>
          <p:cNvPr id="4" name="Slide Number Placeholder 3"/>
          <p:cNvSpPr>
            <a:spLocks noGrp="1"/>
          </p:cNvSpPr>
          <p:nvPr>
            <p:ph type="sldNum" sz="quarter" idx="5"/>
          </p:nvPr>
        </p:nvSpPr>
        <p:spPr/>
        <p:txBody>
          <a:bodyPr/>
          <a:lstStyle/>
          <a:p>
            <a:fld id="{C6A3D06E-1F4C-400F-ADE8-9E4153B3369F}" type="slidenum">
              <a:rPr lang="en-US" smtClean="0"/>
              <a:t>16</a:t>
            </a:fld>
            <a:endParaRPr lang="en-US"/>
          </a:p>
        </p:txBody>
      </p:sp>
    </p:spTree>
    <p:extLst>
      <p:ext uri="{BB962C8B-B14F-4D97-AF65-F5344CB8AC3E}">
        <p14:creationId xmlns:p14="http://schemas.microsoft.com/office/powerpoint/2010/main" val="3948002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3600" indent="0">
              <a:buFont typeface="Arial" panose="020B0604020202020204" pitchFamily="34" charset="0"/>
              <a:buNone/>
            </a:pPr>
            <a:r>
              <a:rPr lang="en-US" sz="1200" kern="1200" dirty="0">
                <a:solidFill>
                  <a:schemeClr val="tx1"/>
                </a:solidFill>
                <a:latin typeface="+mn-lt"/>
                <a:ea typeface="+mn-ea"/>
                <a:cs typeface="+mn-cs"/>
              </a:rPr>
              <a:t>A lack of greenspace: Links the need for recreational space to the need for stormwater BMPs</a:t>
            </a:r>
          </a:p>
          <a:p>
            <a:pPr marL="0" marR="3600" indent="0">
              <a:buFont typeface="Arial" panose="020B0604020202020204" pitchFamily="34" charset="0"/>
              <a:buNone/>
            </a:pPr>
            <a:r>
              <a:rPr lang="en-US" sz="1200" kern="1200" dirty="0">
                <a:solidFill>
                  <a:schemeClr val="tx1"/>
                </a:solidFill>
                <a:latin typeface="+mn-lt"/>
                <a:ea typeface="+mn-ea"/>
                <a:cs typeface="+mn-cs"/>
              </a:rPr>
              <a:t>Homelessness: Deterring encampments in waterways to sidestep surface water contamination</a:t>
            </a:r>
          </a:p>
          <a:p>
            <a:pPr marL="0" marR="3600" indent="0">
              <a:buFont typeface="Arial" panose="020B0604020202020204" pitchFamily="34" charset="0"/>
              <a:buNone/>
            </a:pPr>
            <a:r>
              <a:rPr lang="en-US" sz="1200" kern="1200" dirty="0">
                <a:solidFill>
                  <a:schemeClr val="tx1"/>
                </a:solidFill>
                <a:latin typeface="+mn-lt"/>
                <a:ea typeface="+mn-ea"/>
                <a:cs typeface="+mn-cs"/>
              </a:rPr>
              <a:t>Affordable housing and higher paying jobs: Low wage jobs with increasing cost of housing, utility, and water prices result in increasing DACs over time</a:t>
            </a:r>
          </a:p>
          <a:p>
            <a:pPr marL="0" marR="3600" indent="0">
              <a:buFont typeface="Arial" panose="020B0604020202020204" pitchFamily="34" charset="0"/>
              <a:buNone/>
            </a:pPr>
            <a:r>
              <a:rPr lang="en-US" sz="1200" kern="1200" dirty="0">
                <a:solidFill>
                  <a:schemeClr val="tx1"/>
                </a:solidFill>
                <a:latin typeface="+mn-lt"/>
                <a:ea typeface="+mn-ea"/>
                <a:cs typeface="+mn-cs"/>
              </a:rPr>
              <a:t>Droughts/fires: Increasing stormwater BMPs and groundwater recharge to increase water storage for use during droughts and fires.</a:t>
            </a:r>
          </a:p>
          <a:p>
            <a:pPr marL="0" marR="3600" indent="0">
              <a:buFont typeface="Arial" panose="020B0604020202020204" pitchFamily="34" charset="0"/>
              <a:buNone/>
            </a:pPr>
            <a:r>
              <a:rPr lang="en-US" sz="1200" kern="1200" dirty="0">
                <a:solidFill>
                  <a:schemeClr val="tx1"/>
                </a:solidFill>
                <a:latin typeface="+mn-lt"/>
                <a:ea typeface="+mn-ea"/>
                <a:cs typeface="+mn-cs"/>
              </a:rPr>
              <a:t>Limiting developments : To control the demand for water and to control the need for new infrastructure, hauled water, and other supplementary sources which lead to increases in water rates</a:t>
            </a:r>
          </a:p>
          <a:p>
            <a:pPr marL="0" indent="0">
              <a:buFontTx/>
              <a:buNone/>
            </a:pPr>
            <a:endParaRPr lang="en-US" sz="1300" dirty="0"/>
          </a:p>
        </p:txBody>
      </p:sp>
      <p:sp>
        <p:nvSpPr>
          <p:cNvPr id="4" name="Slide Number Placeholder 3"/>
          <p:cNvSpPr>
            <a:spLocks noGrp="1"/>
          </p:cNvSpPr>
          <p:nvPr>
            <p:ph type="sldNum" sz="quarter" idx="5"/>
          </p:nvPr>
        </p:nvSpPr>
        <p:spPr/>
        <p:txBody>
          <a:bodyPr/>
          <a:lstStyle/>
          <a:p>
            <a:fld id="{C6A3D06E-1F4C-400F-ADE8-9E4153B3369F}" type="slidenum">
              <a:rPr lang="en-US" smtClean="0"/>
              <a:t>17</a:t>
            </a:fld>
            <a:endParaRPr lang="en-US"/>
          </a:p>
        </p:txBody>
      </p:sp>
    </p:spTree>
    <p:extLst>
      <p:ext uri="{BB962C8B-B14F-4D97-AF65-F5344CB8AC3E}">
        <p14:creationId xmlns:p14="http://schemas.microsoft.com/office/powerpoint/2010/main" val="4238847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300" dirty="0"/>
          </a:p>
        </p:txBody>
      </p:sp>
      <p:sp>
        <p:nvSpPr>
          <p:cNvPr id="4" name="Slide Number Placeholder 3"/>
          <p:cNvSpPr>
            <a:spLocks noGrp="1"/>
          </p:cNvSpPr>
          <p:nvPr>
            <p:ph type="sldNum" sz="quarter" idx="5"/>
          </p:nvPr>
        </p:nvSpPr>
        <p:spPr/>
        <p:txBody>
          <a:bodyPr/>
          <a:lstStyle/>
          <a:p>
            <a:fld id="{C6A3D06E-1F4C-400F-ADE8-9E4153B3369F}" type="slidenum">
              <a:rPr lang="en-US" smtClean="0"/>
              <a:t>18</a:t>
            </a:fld>
            <a:endParaRPr lang="en-US"/>
          </a:p>
        </p:txBody>
      </p:sp>
    </p:spTree>
    <p:extLst>
      <p:ext uri="{BB962C8B-B14F-4D97-AF65-F5344CB8AC3E}">
        <p14:creationId xmlns:p14="http://schemas.microsoft.com/office/powerpoint/2010/main" val="804251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Community Survey Questions: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Q. My local government is addressing infrastructure and beautification needs (streets, sidewalks, parks, etc.).</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Q. Do you think that community voices or groups are being heard by the government or the public at large?</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Calibri" panose="020F0502020204030204" pitchFamily="34" charset="0"/>
              </a:rPr>
              <a:t>Q Do you know what drinking water agency provides your water?</a:t>
            </a:r>
          </a:p>
          <a:p>
            <a:pPr marL="0" marR="0">
              <a:lnSpc>
                <a:spcPct val="107000"/>
              </a:lnSpc>
              <a:spcBef>
                <a:spcPts val="0"/>
              </a:spcBef>
              <a:spcAft>
                <a:spcPts val="0"/>
              </a:spcAft>
            </a:pPr>
            <a:r>
              <a:rPr lang="en-US" sz="1800" dirty="0">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Q. Have you ever heard of the Integrated Regional Water Management (IRWM) program?</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Q. Do you know what drinking water agency provides you with water?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dirty="0">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Q. Are you aware of educational opportunities around water issues locally?</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6A3D06E-1F4C-400F-ADE8-9E4153B3369F}" type="slidenum">
              <a:rPr lang="en-US" smtClean="0"/>
              <a:t>19</a:t>
            </a:fld>
            <a:endParaRPr lang="en-US"/>
          </a:p>
        </p:txBody>
      </p:sp>
    </p:spTree>
    <p:extLst>
      <p:ext uri="{BB962C8B-B14F-4D97-AF65-F5344CB8AC3E}">
        <p14:creationId xmlns:p14="http://schemas.microsoft.com/office/powerpoint/2010/main" val="1794731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emails for version that is posted on web.</a:t>
            </a:r>
          </a:p>
          <a:p>
            <a:r>
              <a:rPr lang="en-US" dirty="0"/>
              <a:t>You’ll be hearing from today…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2</a:t>
            </a:fld>
            <a:endParaRPr lang="en-US"/>
          </a:p>
        </p:txBody>
      </p:sp>
    </p:spTree>
    <p:extLst>
      <p:ext uri="{BB962C8B-B14F-4D97-AF65-F5344CB8AC3E}">
        <p14:creationId xmlns:p14="http://schemas.microsoft.com/office/powerpoint/2010/main" val="2777754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300" dirty="0"/>
          </a:p>
        </p:txBody>
      </p:sp>
      <p:sp>
        <p:nvSpPr>
          <p:cNvPr id="4" name="Slide Number Placeholder 3"/>
          <p:cNvSpPr>
            <a:spLocks noGrp="1"/>
          </p:cNvSpPr>
          <p:nvPr>
            <p:ph type="sldNum" sz="quarter" idx="5"/>
          </p:nvPr>
        </p:nvSpPr>
        <p:spPr/>
        <p:txBody>
          <a:bodyPr/>
          <a:lstStyle/>
          <a:p>
            <a:fld id="{C6A3D06E-1F4C-400F-ADE8-9E4153B3369F}" type="slidenum">
              <a:rPr lang="en-US" smtClean="0"/>
              <a:t>20</a:t>
            </a:fld>
            <a:endParaRPr lang="en-US"/>
          </a:p>
        </p:txBody>
      </p:sp>
    </p:spTree>
    <p:extLst>
      <p:ext uri="{BB962C8B-B14F-4D97-AF65-F5344CB8AC3E}">
        <p14:creationId xmlns:p14="http://schemas.microsoft.com/office/powerpoint/2010/main" val="3919266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300" dirty="0"/>
          </a:p>
        </p:txBody>
      </p:sp>
      <p:sp>
        <p:nvSpPr>
          <p:cNvPr id="4" name="Slide Number Placeholder 3"/>
          <p:cNvSpPr>
            <a:spLocks noGrp="1"/>
          </p:cNvSpPr>
          <p:nvPr>
            <p:ph type="sldNum" sz="quarter" idx="5"/>
          </p:nvPr>
        </p:nvSpPr>
        <p:spPr/>
        <p:txBody>
          <a:bodyPr/>
          <a:lstStyle/>
          <a:p>
            <a:fld id="{C6A3D06E-1F4C-400F-ADE8-9E4153B3369F}" type="slidenum">
              <a:rPr lang="en-US" smtClean="0"/>
              <a:t>21</a:t>
            </a:fld>
            <a:endParaRPr lang="en-US"/>
          </a:p>
        </p:txBody>
      </p:sp>
    </p:spTree>
    <p:extLst>
      <p:ext uri="{BB962C8B-B14F-4D97-AF65-F5344CB8AC3E}">
        <p14:creationId xmlns:p14="http://schemas.microsoft.com/office/powerpoint/2010/main" val="918173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6A3D06E-1F4C-400F-ADE8-9E4153B3369F}" type="slidenum">
              <a:rPr lang="en-US" smtClean="0"/>
              <a:t>22</a:t>
            </a:fld>
            <a:endParaRPr lang="en-US"/>
          </a:p>
        </p:txBody>
      </p:sp>
    </p:spTree>
    <p:extLst>
      <p:ext uri="{BB962C8B-B14F-4D97-AF65-F5344CB8AC3E}">
        <p14:creationId xmlns:p14="http://schemas.microsoft.com/office/powerpoint/2010/main" val="4110312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300" dirty="0"/>
          </a:p>
        </p:txBody>
      </p:sp>
      <p:sp>
        <p:nvSpPr>
          <p:cNvPr id="4" name="Slide Number Placeholder 3"/>
          <p:cNvSpPr>
            <a:spLocks noGrp="1"/>
          </p:cNvSpPr>
          <p:nvPr>
            <p:ph type="sldNum" sz="quarter" idx="5"/>
          </p:nvPr>
        </p:nvSpPr>
        <p:spPr/>
        <p:txBody>
          <a:bodyPr/>
          <a:lstStyle/>
          <a:p>
            <a:fld id="{C6A3D06E-1F4C-400F-ADE8-9E4153B3369F}" type="slidenum">
              <a:rPr lang="en-US" smtClean="0"/>
              <a:t>23</a:t>
            </a:fld>
            <a:endParaRPr lang="en-US"/>
          </a:p>
        </p:txBody>
      </p:sp>
    </p:spTree>
    <p:extLst>
      <p:ext uri="{BB962C8B-B14F-4D97-AF65-F5344CB8AC3E}">
        <p14:creationId xmlns:p14="http://schemas.microsoft.com/office/powerpoint/2010/main" val="3098186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Lynn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These are three examples of projects that have been funded by Prop. 1. They are not necessarily located in DACs.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participants to give ideas.</a:t>
            </a:r>
          </a:p>
          <a:p>
            <a:endParaRPr lang="en-US" b="0" dirty="0"/>
          </a:p>
        </p:txBody>
      </p:sp>
      <p:sp>
        <p:nvSpPr>
          <p:cNvPr id="4" name="Slide Number Placeholder 3"/>
          <p:cNvSpPr>
            <a:spLocks noGrp="1"/>
          </p:cNvSpPr>
          <p:nvPr>
            <p:ph type="sldNum" sz="quarter" idx="10"/>
          </p:nvPr>
        </p:nvSpPr>
        <p:spPr/>
        <p:txBody>
          <a:bodyPr/>
          <a:lstStyle/>
          <a:p>
            <a:fld id="{C6A3D06E-1F4C-400F-ADE8-9E4153B3369F}" type="slidenum">
              <a:rPr lang="en-US" smtClean="0"/>
              <a:t>24</a:t>
            </a:fld>
            <a:endParaRPr lang="en-US"/>
          </a:p>
        </p:txBody>
      </p:sp>
    </p:spTree>
    <p:extLst>
      <p:ext uri="{BB962C8B-B14F-4D97-AF65-F5344CB8AC3E}">
        <p14:creationId xmlns:p14="http://schemas.microsoft.com/office/powerpoint/2010/main" val="1410571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Lynn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These are three examples of projects that have been funded by Prop. 1. They are not necessarily located in DACs.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participants to give ideas.</a:t>
            </a:r>
          </a:p>
          <a:p>
            <a:endParaRPr lang="en-US" b="0" dirty="0"/>
          </a:p>
        </p:txBody>
      </p:sp>
      <p:sp>
        <p:nvSpPr>
          <p:cNvPr id="4" name="Slide Number Placeholder 3"/>
          <p:cNvSpPr>
            <a:spLocks noGrp="1"/>
          </p:cNvSpPr>
          <p:nvPr>
            <p:ph type="sldNum" sz="quarter" idx="10"/>
          </p:nvPr>
        </p:nvSpPr>
        <p:spPr/>
        <p:txBody>
          <a:bodyPr/>
          <a:lstStyle/>
          <a:p>
            <a:fld id="{C6A3D06E-1F4C-400F-ADE8-9E4153B3369F}" type="slidenum">
              <a:rPr lang="en-US" smtClean="0"/>
              <a:t>25</a:t>
            </a:fld>
            <a:endParaRPr lang="en-US"/>
          </a:p>
        </p:txBody>
      </p:sp>
    </p:spTree>
    <p:extLst>
      <p:ext uri="{BB962C8B-B14F-4D97-AF65-F5344CB8AC3E}">
        <p14:creationId xmlns:p14="http://schemas.microsoft.com/office/powerpoint/2010/main" val="1532246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27</a:t>
            </a:fld>
            <a:endParaRPr lang="en-US" dirty="0"/>
          </a:p>
        </p:txBody>
      </p:sp>
    </p:spTree>
    <p:extLst>
      <p:ext uri="{BB962C8B-B14F-4D97-AF65-F5344CB8AC3E}">
        <p14:creationId xmlns:p14="http://schemas.microsoft.com/office/powerpoint/2010/main" val="624752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3D06E-1F4C-400F-ADE8-9E4153B3369F}" type="slidenum">
              <a:rPr lang="en-US" smtClean="0"/>
              <a:t>28</a:t>
            </a:fld>
            <a:endParaRPr lang="en-US"/>
          </a:p>
        </p:txBody>
      </p:sp>
    </p:spTree>
    <p:extLst>
      <p:ext uri="{BB962C8B-B14F-4D97-AF65-F5344CB8AC3E}">
        <p14:creationId xmlns:p14="http://schemas.microsoft.com/office/powerpoint/2010/main" val="915017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3D06E-1F4C-400F-ADE8-9E4153B3369F}" type="slidenum">
              <a:rPr lang="en-US" smtClean="0"/>
              <a:t>29</a:t>
            </a:fld>
            <a:endParaRPr lang="en-US"/>
          </a:p>
        </p:txBody>
      </p:sp>
    </p:spTree>
    <p:extLst>
      <p:ext uri="{BB962C8B-B14F-4D97-AF65-F5344CB8AC3E}">
        <p14:creationId xmlns:p14="http://schemas.microsoft.com/office/powerpoint/2010/main" val="1102800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projects in Ventura County</a:t>
            </a:r>
          </a:p>
        </p:txBody>
      </p:sp>
      <p:sp>
        <p:nvSpPr>
          <p:cNvPr id="4" name="Slide Number Placeholder 3"/>
          <p:cNvSpPr>
            <a:spLocks noGrp="1"/>
          </p:cNvSpPr>
          <p:nvPr>
            <p:ph type="sldNum" sz="quarter" idx="10"/>
          </p:nvPr>
        </p:nvSpPr>
        <p:spPr/>
        <p:txBody>
          <a:bodyPr/>
          <a:lstStyle/>
          <a:p>
            <a:fld id="{C6A3D06E-1F4C-400F-ADE8-9E4153B3369F}" type="slidenum">
              <a:rPr lang="en-US" smtClean="0"/>
              <a:t>30</a:t>
            </a:fld>
            <a:endParaRPr lang="en-US"/>
          </a:p>
        </p:txBody>
      </p:sp>
    </p:spTree>
    <p:extLst>
      <p:ext uri="{BB962C8B-B14F-4D97-AF65-F5344CB8AC3E}">
        <p14:creationId xmlns:p14="http://schemas.microsoft.com/office/powerpoint/2010/main" val="7081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3</a:t>
            </a:fld>
            <a:endParaRPr lang="en-US"/>
          </a:p>
        </p:txBody>
      </p:sp>
    </p:spTree>
    <p:extLst>
      <p:ext uri="{BB962C8B-B14F-4D97-AF65-F5344CB8AC3E}">
        <p14:creationId xmlns:p14="http://schemas.microsoft.com/office/powerpoint/2010/main" val="2918447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 Speaker: Isabelle</a:t>
            </a:r>
          </a:p>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31</a:t>
            </a:fld>
            <a:endParaRPr lang="en-US" dirty="0"/>
          </a:p>
        </p:txBody>
      </p:sp>
    </p:spTree>
    <p:extLst>
      <p:ext uri="{BB962C8B-B14F-4D97-AF65-F5344CB8AC3E}">
        <p14:creationId xmlns:p14="http://schemas.microsoft.com/office/powerpoint/2010/main" val="3631476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Presenters should ask about:</a:t>
            </a:r>
          </a:p>
          <a:p>
            <a:endParaRPr lang="en-US" sz="1300" dirty="0"/>
          </a:p>
          <a:p>
            <a:r>
              <a:rPr lang="en-US" sz="1300" dirty="0"/>
              <a:t>- Experiences participants have had with community outreach efforts and what they consider successful practices</a:t>
            </a: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32</a:t>
            </a:fld>
            <a:endParaRPr lang="en-US" dirty="0"/>
          </a:p>
        </p:txBody>
      </p:sp>
    </p:spTree>
    <p:extLst>
      <p:ext uri="{BB962C8B-B14F-4D97-AF65-F5344CB8AC3E}">
        <p14:creationId xmlns:p14="http://schemas.microsoft.com/office/powerpoint/2010/main" val="3135028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Presenters should ask about:</a:t>
            </a:r>
          </a:p>
          <a:p>
            <a:endParaRPr lang="en-US" sz="1300" dirty="0"/>
          </a:p>
          <a:p>
            <a:r>
              <a:rPr lang="en-US" sz="1300" dirty="0"/>
              <a:t>- Experiences participants have had with community outreach efforts and what they consider successful practices</a:t>
            </a: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33</a:t>
            </a:fld>
            <a:endParaRPr lang="en-US" dirty="0"/>
          </a:p>
        </p:txBody>
      </p:sp>
    </p:spTree>
    <p:extLst>
      <p:ext uri="{BB962C8B-B14F-4D97-AF65-F5344CB8AC3E}">
        <p14:creationId xmlns:p14="http://schemas.microsoft.com/office/powerpoint/2010/main" val="1507334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34</a:t>
            </a:fld>
            <a:endParaRPr lang="en-US" dirty="0"/>
          </a:p>
        </p:txBody>
      </p:sp>
    </p:spTree>
    <p:extLst>
      <p:ext uri="{BB962C8B-B14F-4D97-AF65-F5344CB8AC3E}">
        <p14:creationId xmlns:p14="http://schemas.microsoft.com/office/powerpoint/2010/main" val="1131581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Presenters should ask:</a:t>
            </a:r>
          </a:p>
          <a:p>
            <a:endParaRPr lang="en-US" sz="1200" dirty="0"/>
          </a:p>
          <a:p>
            <a:pPr marL="171450" indent="-171450">
              <a:buFontTx/>
              <a:buChar char="-"/>
            </a:pPr>
            <a:r>
              <a:rPr lang="en-US" sz="1200" dirty="0"/>
              <a:t>Which of these tools' participants have had experience with and which they feel works best. </a:t>
            </a:r>
          </a:p>
          <a:p>
            <a:pPr marL="171450" indent="-171450">
              <a:buFontTx/>
              <a:buChar char="-"/>
            </a:pPr>
            <a:r>
              <a:rPr lang="en-US" sz="1200" dirty="0"/>
              <a:t>Do they know of more tools? </a:t>
            </a: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35</a:t>
            </a:fld>
            <a:endParaRPr lang="en-US" dirty="0"/>
          </a:p>
        </p:txBody>
      </p:sp>
    </p:spTree>
    <p:extLst>
      <p:ext uri="{BB962C8B-B14F-4D97-AF65-F5344CB8AC3E}">
        <p14:creationId xmlns:p14="http://schemas.microsoft.com/office/powerpoint/2010/main" val="3807713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r>
              <a:rPr lang="en-US" sz="1200" dirty="0"/>
              <a:t>Presenters should ask:</a:t>
            </a:r>
          </a:p>
          <a:p>
            <a:endParaRPr lang="en-US" sz="1200" dirty="0"/>
          </a:p>
          <a:p>
            <a:r>
              <a:rPr lang="en-US" sz="1200" dirty="0"/>
              <a:t>- What local agencies and/or NGOs/CBOs participants are familiar with</a:t>
            </a:r>
            <a:endParaRPr lang="en-US" dirty="0"/>
          </a:p>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36</a:t>
            </a:fld>
            <a:endParaRPr lang="en-US" dirty="0"/>
          </a:p>
        </p:txBody>
      </p:sp>
    </p:spTree>
    <p:extLst>
      <p:ext uri="{BB962C8B-B14F-4D97-AF65-F5344CB8AC3E}">
        <p14:creationId xmlns:p14="http://schemas.microsoft.com/office/powerpoint/2010/main" val="2430641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Lynn</a:t>
            </a:r>
          </a:p>
        </p:txBody>
      </p:sp>
      <p:sp>
        <p:nvSpPr>
          <p:cNvPr id="4" name="Slide Number Placeholder 3"/>
          <p:cNvSpPr>
            <a:spLocks noGrp="1"/>
          </p:cNvSpPr>
          <p:nvPr>
            <p:ph type="sldNum" sz="quarter" idx="5"/>
          </p:nvPr>
        </p:nvSpPr>
        <p:spPr/>
        <p:txBody>
          <a:bodyPr/>
          <a:lstStyle/>
          <a:p>
            <a:fld id="{C6A3D06E-1F4C-400F-ADE8-9E4153B3369F}" type="slidenum">
              <a:rPr lang="en-US" smtClean="0"/>
              <a:t>37</a:t>
            </a:fld>
            <a:endParaRPr lang="en-US" dirty="0"/>
          </a:p>
        </p:txBody>
      </p:sp>
    </p:spTree>
    <p:extLst>
      <p:ext uri="{BB962C8B-B14F-4D97-AF65-F5344CB8AC3E}">
        <p14:creationId xmlns:p14="http://schemas.microsoft.com/office/powerpoint/2010/main" val="1844361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Agencies can assist with:</a:t>
            </a:r>
          </a:p>
          <a:p>
            <a:pPr marL="171450" indent="-171450">
              <a:buFontTx/>
              <a:buChar char="-"/>
            </a:pPr>
            <a:r>
              <a:rPr lang="en-US" dirty="0"/>
              <a:t>Community support: facilitate meetings/workshops, disseminate information, launch a targeted campaign etc. </a:t>
            </a:r>
          </a:p>
          <a:p>
            <a:pPr marL="171450" indent="-171450">
              <a:buFontTx/>
              <a:buChar char="-"/>
            </a:pPr>
            <a:r>
              <a:rPr lang="en-US" dirty="0"/>
              <a:t>Data collection: survey community members, water sampling, soil sampling etc.</a:t>
            </a:r>
          </a:p>
          <a:p>
            <a:pPr marL="171450" indent="-171450">
              <a:buFontTx/>
              <a:buChar char="-"/>
            </a:pPr>
            <a:r>
              <a:rPr lang="en-US" dirty="0"/>
              <a:t>Site/needs assessments: mapping, rates assessment, system maps etc.</a:t>
            </a:r>
          </a:p>
          <a:p>
            <a:pPr marL="171450" indent="-171450">
              <a:buFontTx/>
              <a:buChar char="-"/>
            </a:pPr>
            <a:r>
              <a:rPr lang="en-US" dirty="0"/>
              <a:t>Project development: </a:t>
            </a:r>
            <a:r>
              <a:rPr lang="fr-FR" dirty="0"/>
              <a:t>Environnemental Compliance, </a:t>
            </a:r>
            <a:r>
              <a:rPr lang="fr-FR" dirty="0">
                <a:highlight>
                  <a:srgbClr val="FFFF00"/>
                </a:highlight>
              </a:rPr>
              <a:t>site plans, design plans, planning and environnemental </a:t>
            </a:r>
            <a:r>
              <a:rPr lang="fr-FR" dirty="0" err="1">
                <a:highlight>
                  <a:srgbClr val="FFFF00"/>
                </a:highlight>
              </a:rPr>
              <a:t>permits</a:t>
            </a:r>
            <a:endParaRPr lang="fr-FR" dirty="0">
              <a:highlight>
                <a:srgbClr val="FFFF00"/>
              </a:highlight>
            </a:endParaRPr>
          </a:p>
          <a:p>
            <a:pPr marL="171450" indent="-171450">
              <a:buFontTx/>
              <a:buChar char="-"/>
            </a:pPr>
            <a:r>
              <a:rPr lang="en-US" dirty="0"/>
              <a:t>Identifying funding sources</a:t>
            </a:r>
          </a:p>
          <a:p>
            <a:pPr marL="171450" indent="-171450">
              <a:buFontTx/>
              <a:buChar char="-"/>
            </a:pPr>
            <a:r>
              <a:rPr lang="en-US" dirty="0"/>
              <a:t>Filling out grant applications</a:t>
            </a:r>
          </a:p>
          <a:p>
            <a:pPr marL="171450" indent="-171450">
              <a:buFontTx/>
              <a:buChar char="-"/>
            </a:pPr>
            <a:r>
              <a:rPr lang="en-US" dirty="0"/>
              <a:t>Provide letters of support</a:t>
            </a:r>
          </a:p>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38</a:t>
            </a:fld>
            <a:endParaRPr lang="en-US" dirty="0"/>
          </a:p>
        </p:txBody>
      </p:sp>
    </p:spTree>
    <p:extLst>
      <p:ext uri="{BB962C8B-B14F-4D97-AF65-F5344CB8AC3E}">
        <p14:creationId xmlns:p14="http://schemas.microsoft.com/office/powerpoint/2010/main" val="840142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p>
          <a:p>
            <a:r>
              <a:rPr lang="en-US" dirty="0"/>
              <a:t>Speaker: 3</a:t>
            </a:r>
          </a:p>
          <a:p>
            <a:r>
              <a:rPr lang="en-US" dirty="0"/>
              <a:t>Presenter should ask attendees: </a:t>
            </a:r>
          </a:p>
          <a:p>
            <a:endParaRPr lang="en-US" dirty="0"/>
          </a:p>
          <a:p>
            <a:r>
              <a:rPr lang="en-US" dirty="0"/>
              <a:t>“What kind of projects or ideas would you go to the local water provider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kind of projects would you go to the wastewater district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kind of projects would you go to the flood control district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Field examples from the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39</a:t>
            </a:fld>
            <a:endParaRPr lang="en-US" dirty="0"/>
          </a:p>
        </p:txBody>
      </p:sp>
    </p:spTree>
    <p:extLst>
      <p:ext uri="{BB962C8B-B14F-4D97-AF65-F5344CB8AC3E}">
        <p14:creationId xmlns:p14="http://schemas.microsoft.com/office/powerpoint/2010/main" val="51480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40</a:t>
            </a:fld>
            <a:endParaRPr lang="en-US" dirty="0"/>
          </a:p>
        </p:txBody>
      </p:sp>
    </p:spTree>
    <p:extLst>
      <p:ext uri="{BB962C8B-B14F-4D97-AF65-F5344CB8AC3E}">
        <p14:creationId xmlns:p14="http://schemas.microsoft.com/office/powerpoint/2010/main" val="352914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4</a:t>
            </a:fld>
            <a:endParaRPr lang="en-US"/>
          </a:p>
        </p:txBody>
      </p:sp>
    </p:spTree>
    <p:extLst>
      <p:ext uri="{BB962C8B-B14F-4D97-AF65-F5344CB8AC3E}">
        <p14:creationId xmlns:p14="http://schemas.microsoft.com/office/powerpoint/2010/main" val="40864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41</a:t>
            </a:fld>
            <a:endParaRPr lang="en-US" dirty="0"/>
          </a:p>
        </p:txBody>
      </p:sp>
    </p:spTree>
    <p:extLst>
      <p:ext uri="{BB962C8B-B14F-4D97-AF65-F5344CB8AC3E}">
        <p14:creationId xmlns:p14="http://schemas.microsoft.com/office/powerpoint/2010/main" val="20690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42</a:t>
            </a:fld>
            <a:endParaRPr lang="en-US" dirty="0"/>
          </a:p>
        </p:txBody>
      </p:sp>
    </p:spTree>
    <p:extLst>
      <p:ext uri="{BB962C8B-B14F-4D97-AF65-F5344CB8AC3E}">
        <p14:creationId xmlns:p14="http://schemas.microsoft.com/office/powerpoint/2010/main" val="6722741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Public Works Department: can help with infrastructure projects (pumping stations, replacing old well/pipes, inspection program etc.)</a:t>
            </a:r>
          </a:p>
          <a:p>
            <a:pPr marL="171450" indent="-171450">
              <a:buFontTx/>
              <a:buChar char="-"/>
            </a:pPr>
            <a:r>
              <a:rPr lang="en-US" dirty="0"/>
              <a:t>Flood Control District: can help with assessing where flooding is coming from, possible flood solutions etc. </a:t>
            </a:r>
          </a:p>
          <a:p>
            <a:pPr marL="171450" indent="-171450">
              <a:buFontTx/>
              <a:buChar char="-"/>
            </a:pPr>
            <a:r>
              <a:rPr lang="en-US" dirty="0"/>
              <a:t>Watershed Protection District: can help with stormwater BMPs, natural habitat restorations, greenspace projects etc. </a:t>
            </a:r>
          </a:p>
          <a:p>
            <a:pPr marL="171450" indent="-171450">
              <a:buFontTx/>
              <a:buChar char="-"/>
            </a:pPr>
            <a:r>
              <a:rPr lang="en-US" dirty="0"/>
              <a:t>Ventura Countywide Stormwater Quality Management Program: can help with implementation of structural and non-structural stormwater BMPs </a:t>
            </a:r>
          </a:p>
          <a:p>
            <a:pPr marL="171450" indent="-171450">
              <a:buFontTx/>
              <a:buChar char="-"/>
            </a:pPr>
            <a:r>
              <a:rPr lang="en-US" dirty="0"/>
              <a:t>Ventura County RCD: irrigation evaluations, agricultural management measures etc.</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43</a:t>
            </a:fld>
            <a:endParaRPr lang="en-US" dirty="0"/>
          </a:p>
        </p:txBody>
      </p:sp>
    </p:spTree>
    <p:extLst>
      <p:ext uri="{BB962C8B-B14F-4D97-AF65-F5344CB8AC3E}">
        <p14:creationId xmlns:p14="http://schemas.microsoft.com/office/powerpoint/2010/main" val="1957917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p>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44</a:t>
            </a:fld>
            <a:endParaRPr lang="en-US" dirty="0"/>
          </a:p>
        </p:txBody>
      </p:sp>
    </p:spTree>
    <p:extLst>
      <p:ext uri="{BB962C8B-B14F-4D97-AF65-F5344CB8AC3E}">
        <p14:creationId xmlns:p14="http://schemas.microsoft.com/office/powerpoint/2010/main" val="1096400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45</a:t>
            </a:fld>
            <a:endParaRPr lang="en-US" dirty="0"/>
          </a:p>
        </p:txBody>
      </p:sp>
    </p:spTree>
    <p:extLst>
      <p:ext uri="{BB962C8B-B14F-4D97-AF65-F5344CB8AC3E}">
        <p14:creationId xmlns:p14="http://schemas.microsoft.com/office/powerpoint/2010/main" val="16751005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p>
          <a:p>
            <a:r>
              <a:rPr lang="en-US" b="1" dirty="0"/>
              <a:t>Speaker: Holly</a:t>
            </a:r>
          </a:p>
        </p:txBody>
      </p:sp>
      <p:sp>
        <p:nvSpPr>
          <p:cNvPr id="4" name="Slide Number Placeholder 3"/>
          <p:cNvSpPr>
            <a:spLocks noGrp="1"/>
          </p:cNvSpPr>
          <p:nvPr>
            <p:ph type="sldNum" sz="quarter" idx="5"/>
          </p:nvPr>
        </p:nvSpPr>
        <p:spPr/>
        <p:txBody>
          <a:bodyPr/>
          <a:lstStyle/>
          <a:p>
            <a:fld id="{C6A3D06E-1F4C-400F-ADE8-9E4153B3369F}" type="slidenum">
              <a:rPr lang="en-US" smtClean="0"/>
              <a:t>46</a:t>
            </a:fld>
            <a:endParaRPr lang="en-US" dirty="0"/>
          </a:p>
        </p:txBody>
      </p:sp>
    </p:spTree>
    <p:extLst>
      <p:ext uri="{BB962C8B-B14F-4D97-AF65-F5344CB8AC3E}">
        <p14:creationId xmlns:p14="http://schemas.microsoft.com/office/powerpoint/2010/main" val="285563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47</a:t>
            </a:fld>
            <a:endParaRPr lang="en-US" dirty="0"/>
          </a:p>
        </p:txBody>
      </p:sp>
    </p:spTree>
    <p:extLst>
      <p:ext uri="{BB962C8B-B14F-4D97-AF65-F5344CB8AC3E}">
        <p14:creationId xmlns:p14="http://schemas.microsoft.com/office/powerpoint/2010/main" val="2749939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48</a:t>
            </a:fld>
            <a:endParaRPr lang="en-US" dirty="0"/>
          </a:p>
        </p:txBody>
      </p:sp>
    </p:spTree>
    <p:extLst>
      <p:ext uri="{BB962C8B-B14F-4D97-AF65-F5344CB8AC3E}">
        <p14:creationId xmlns:p14="http://schemas.microsoft.com/office/powerpoint/2010/main" val="3196247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49</a:t>
            </a:fld>
            <a:endParaRPr lang="en-US" dirty="0"/>
          </a:p>
        </p:txBody>
      </p:sp>
    </p:spTree>
    <p:extLst>
      <p:ext uri="{BB962C8B-B14F-4D97-AF65-F5344CB8AC3E}">
        <p14:creationId xmlns:p14="http://schemas.microsoft.com/office/powerpoint/2010/main" val="1073362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50</a:t>
            </a:fld>
            <a:endParaRPr lang="en-US" dirty="0"/>
          </a:p>
        </p:txBody>
      </p:sp>
    </p:spTree>
    <p:extLst>
      <p:ext uri="{BB962C8B-B14F-4D97-AF65-F5344CB8AC3E}">
        <p14:creationId xmlns:p14="http://schemas.microsoft.com/office/powerpoint/2010/main" val="172050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5</a:t>
            </a:fld>
            <a:endParaRPr lang="en-US"/>
          </a:p>
        </p:txBody>
      </p:sp>
    </p:spTree>
    <p:extLst>
      <p:ext uri="{BB962C8B-B14F-4D97-AF65-F5344CB8AC3E}">
        <p14:creationId xmlns:p14="http://schemas.microsoft.com/office/powerpoint/2010/main" val="370578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 </a:t>
            </a:r>
          </a:p>
          <a:p>
            <a:r>
              <a:rPr lang="en-US" b="1" dirty="0"/>
              <a:t>Speaker: Lynn and Lara</a:t>
            </a:r>
          </a:p>
        </p:txBody>
      </p:sp>
      <p:sp>
        <p:nvSpPr>
          <p:cNvPr id="4" name="Slide Number Placeholder 3"/>
          <p:cNvSpPr>
            <a:spLocks noGrp="1"/>
          </p:cNvSpPr>
          <p:nvPr>
            <p:ph type="sldNum" sz="quarter" idx="5"/>
          </p:nvPr>
        </p:nvSpPr>
        <p:spPr/>
        <p:txBody>
          <a:bodyPr/>
          <a:lstStyle/>
          <a:p>
            <a:fld id="{C6A3D06E-1F4C-400F-ADE8-9E4153B3369F}" type="slidenum">
              <a:rPr lang="en-US" smtClean="0"/>
              <a:t>51</a:t>
            </a:fld>
            <a:endParaRPr lang="en-US" dirty="0"/>
          </a:p>
        </p:txBody>
      </p:sp>
    </p:spTree>
    <p:extLst>
      <p:ext uri="{BB962C8B-B14F-4D97-AF65-F5344CB8AC3E}">
        <p14:creationId xmlns:p14="http://schemas.microsoft.com/office/powerpoint/2010/main" val="2216211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The grants.ca.gov is the best place to go to. </a:t>
            </a:r>
          </a:p>
          <a:p>
            <a:r>
              <a:rPr lang="en-US" sz="1800" dirty="0">
                <a:effectLst/>
                <a:latin typeface="Segoe UI" panose="020B0502040204020203" pitchFamily="34" charset="0"/>
              </a:rPr>
              <a:t>CFCC has a compendium.</a:t>
            </a: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52</a:t>
            </a:fld>
            <a:endParaRPr lang="en-US" dirty="0"/>
          </a:p>
        </p:txBody>
      </p:sp>
    </p:spTree>
    <p:extLst>
      <p:ext uri="{BB962C8B-B14F-4D97-AF65-F5344CB8AC3E}">
        <p14:creationId xmlns:p14="http://schemas.microsoft.com/office/powerpoint/2010/main" val="18395808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53</a:t>
            </a:fld>
            <a:endParaRPr lang="en-US" dirty="0"/>
          </a:p>
        </p:txBody>
      </p:sp>
    </p:spTree>
    <p:extLst>
      <p:ext uri="{BB962C8B-B14F-4D97-AF65-F5344CB8AC3E}">
        <p14:creationId xmlns:p14="http://schemas.microsoft.com/office/powerpoint/2010/main" val="26769834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Aft>
                <a:spcPts val="300"/>
              </a:spcAft>
            </a:pPr>
            <a:r>
              <a:rPr lang="en-US" dirty="0"/>
              <a:t>If your community’s project is not selected to receive TA or does receive TA but does not receive further funding, there are other Prop. 1 funding opportunities that you may want to look into.</a:t>
            </a:r>
          </a:p>
          <a:p>
            <a:pPr lvl="0">
              <a:lnSpc>
                <a:spcPct val="100000"/>
              </a:lnSpc>
              <a:spcAft>
                <a:spcPts val="300"/>
              </a:spcAft>
            </a:pPr>
            <a:r>
              <a:rPr lang="en-US" dirty="0"/>
              <a:t>The State Water Resources Control Board has five programs funded by Prop 1 that are open to projects in all types of communities in the State.</a:t>
            </a:r>
          </a:p>
          <a:p>
            <a:pPr lvl="0">
              <a:lnSpc>
                <a:spcPct val="100000"/>
              </a:lnSpc>
              <a:spcAft>
                <a:spcPts val="300"/>
              </a:spcAft>
            </a:pPr>
            <a:r>
              <a:rPr lang="en-US" dirty="0"/>
              <a:t>The first of these programs, Small Community Wastewater, is now complete and is not accepting further applications.</a:t>
            </a:r>
          </a:p>
          <a:p>
            <a:pPr lvl="0">
              <a:lnSpc>
                <a:spcPct val="100000"/>
              </a:lnSpc>
              <a:spcAft>
                <a:spcPts val="300"/>
              </a:spcAft>
            </a:pPr>
            <a:r>
              <a:rPr lang="en-US" dirty="0"/>
              <a:t>The other four programs accept applications on an ongoing basis, with requirements varying by program.</a:t>
            </a:r>
          </a:p>
        </p:txBody>
      </p:sp>
      <p:sp>
        <p:nvSpPr>
          <p:cNvPr id="4" name="Slide Number Placeholder 3"/>
          <p:cNvSpPr>
            <a:spLocks noGrp="1"/>
          </p:cNvSpPr>
          <p:nvPr>
            <p:ph type="sldNum" sz="quarter" idx="10"/>
          </p:nvPr>
        </p:nvSpPr>
        <p:spPr/>
        <p:txBody>
          <a:bodyPr/>
          <a:lstStyle/>
          <a:p>
            <a:fld id="{C6A3D06E-1F4C-400F-ADE8-9E4153B3369F}" type="slidenum">
              <a:rPr lang="en-US" smtClean="0"/>
              <a:t>54</a:t>
            </a:fld>
            <a:endParaRPr lang="en-US"/>
          </a:p>
        </p:txBody>
      </p:sp>
    </p:spTree>
    <p:extLst>
      <p:ext uri="{BB962C8B-B14F-4D97-AF65-F5344CB8AC3E}">
        <p14:creationId xmlns:p14="http://schemas.microsoft.com/office/powerpoint/2010/main" val="13164163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Aft>
                <a:spcPts val="300"/>
              </a:spcAft>
            </a:pPr>
            <a:r>
              <a:rPr lang="en-US" dirty="0"/>
              <a:t>Other funding sources, beyond Prop. 1, include a variety of programs run by the State Water Board</a:t>
            </a:r>
          </a:p>
          <a:p>
            <a:pPr lvl="0">
              <a:lnSpc>
                <a:spcPct val="100000"/>
              </a:lnSpc>
              <a:spcAft>
                <a:spcPts val="300"/>
              </a:spcAft>
            </a:pPr>
            <a:r>
              <a:rPr lang="en-US" dirty="0"/>
              <a:t>Each of these programs has different requirements and you can learn more about them at the website listed on the slide. These programs are not necessarily restricted to DAC communities.</a:t>
            </a:r>
          </a:p>
        </p:txBody>
      </p:sp>
      <p:sp>
        <p:nvSpPr>
          <p:cNvPr id="4" name="Slide Number Placeholder 3"/>
          <p:cNvSpPr>
            <a:spLocks noGrp="1"/>
          </p:cNvSpPr>
          <p:nvPr>
            <p:ph type="sldNum" sz="quarter" idx="10"/>
          </p:nvPr>
        </p:nvSpPr>
        <p:spPr/>
        <p:txBody>
          <a:bodyPr/>
          <a:lstStyle/>
          <a:p>
            <a:fld id="{C6A3D06E-1F4C-400F-ADE8-9E4153B3369F}" type="slidenum">
              <a:rPr lang="en-US" smtClean="0"/>
              <a:t>55</a:t>
            </a:fld>
            <a:endParaRPr lang="en-US"/>
          </a:p>
        </p:txBody>
      </p:sp>
    </p:spTree>
    <p:extLst>
      <p:ext uri="{BB962C8B-B14F-4D97-AF65-F5344CB8AC3E}">
        <p14:creationId xmlns:p14="http://schemas.microsoft.com/office/powerpoint/2010/main" val="37512109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Aft>
                <a:spcPts val="300"/>
              </a:spcAft>
            </a:pPr>
            <a:r>
              <a:rPr lang="en-US" dirty="0"/>
              <a:t>The Department of Water Resources also has many funding programs for a variety of project types.</a:t>
            </a:r>
          </a:p>
        </p:txBody>
      </p:sp>
      <p:sp>
        <p:nvSpPr>
          <p:cNvPr id="4" name="Slide Number Placeholder 3"/>
          <p:cNvSpPr>
            <a:spLocks noGrp="1"/>
          </p:cNvSpPr>
          <p:nvPr>
            <p:ph type="sldNum" sz="quarter" idx="10"/>
          </p:nvPr>
        </p:nvSpPr>
        <p:spPr/>
        <p:txBody>
          <a:bodyPr/>
          <a:lstStyle/>
          <a:p>
            <a:fld id="{C6A3D06E-1F4C-400F-ADE8-9E4153B3369F}" type="slidenum">
              <a:rPr lang="en-US" smtClean="0"/>
              <a:t>56</a:t>
            </a:fld>
            <a:endParaRPr lang="en-US"/>
          </a:p>
        </p:txBody>
      </p:sp>
    </p:spTree>
    <p:extLst>
      <p:ext uri="{BB962C8B-B14F-4D97-AF65-F5344CB8AC3E}">
        <p14:creationId xmlns:p14="http://schemas.microsoft.com/office/powerpoint/2010/main" val="11018447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Aft>
                <a:spcPts val="300"/>
              </a:spcAft>
            </a:pPr>
            <a:r>
              <a:rPr lang="en-US" dirty="0"/>
              <a:t>Other funding sources include CalFire, which has community forestry grants that include water-related co-benefits</a:t>
            </a:r>
          </a:p>
          <a:p>
            <a:pPr lvl="0">
              <a:lnSpc>
                <a:spcPct val="100000"/>
              </a:lnSpc>
              <a:spcAft>
                <a:spcPts val="300"/>
              </a:spcAft>
            </a:pPr>
            <a:r>
              <a:rPr lang="en-US" dirty="0"/>
              <a:t>CalEPA uses Cap and Trade funds for grants to DAC, including environmental justice small grants</a:t>
            </a:r>
          </a:p>
        </p:txBody>
      </p:sp>
      <p:sp>
        <p:nvSpPr>
          <p:cNvPr id="4" name="Slide Number Placeholder 3"/>
          <p:cNvSpPr>
            <a:spLocks noGrp="1"/>
          </p:cNvSpPr>
          <p:nvPr>
            <p:ph type="sldNum" sz="quarter" idx="10"/>
          </p:nvPr>
        </p:nvSpPr>
        <p:spPr/>
        <p:txBody>
          <a:bodyPr/>
          <a:lstStyle/>
          <a:p>
            <a:fld id="{C6A3D06E-1F4C-400F-ADE8-9E4153B3369F}" type="slidenum">
              <a:rPr lang="en-US" smtClean="0"/>
              <a:t>57</a:t>
            </a:fld>
            <a:endParaRPr lang="en-US"/>
          </a:p>
        </p:txBody>
      </p:sp>
    </p:spTree>
    <p:extLst>
      <p:ext uri="{BB962C8B-B14F-4D97-AF65-F5344CB8AC3E}">
        <p14:creationId xmlns:p14="http://schemas.microsoft.com/office/powerpoint/2010/main" val="31027321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Boykin</a:t>
            </a:r>
          </a:p>
          <a:p>
            <a:endParaRPr lang="en-US" dirty="0"/>
          </a:p>
          <a:p>
            <a:r>
              <a:rPr lang="en-US" dirty="0" err="1"/>
              <a:t>WaterTalks</a:t>
            </a:r>
            <a:r>
              <a:rPr lang="en-US" dirty="0"/>
              <a:t> consists of three rounds of outreach, with a final goal of submitting a community-generated project for funding consideration.</a:t>
            </a:r>
          </a:p>
          <a:p>
            <a:r>
              <a:rPr lang="en-US" dirty="0"/>
              <a:t>As part of Round 2, communities will be asked to identify projects for submittal to </a:t>
            </a:r>
            <a:r>
              <a:rPr lang="en-US" dirty="0" err="1"/>
              <a:t>IRWM</a:t>
            </a:r>
            <a:r>
              <a:rPr lang="en-US" dirty="0"/>
              <a:t> Region Staff. These submitted projects will be evaluated by IRWM Region Staff and some will be selected to receive technical assistance to develop into full project proposals.</a:t>
            </a:r>
          </a:p>
          <a:p>
            <a:r>
              <a:rPr lang="en-US" dirty="0"/>
              <a:t>Projects receiving this technical assistance  can be submitted for </a:t>
            </a:r>
            <a:r>
              <a:rPr lang="en-US" dirty="0">
                <a:highlight>
                  <a:srgbClr val="FFFF00"/>
                </a:highlight>
              </a:rPr>
              <a:t>Prop 1 IRWM DAC project funding </a:t>
            </a:r>
            <a:r>
              <a:rPr lang="en-US" dirty="0"/>
              <a:t>and can also be submitted by the community for funding from other sources.  The WCVC DAC Committee  will review and approve the project list – as well as the Steering Committee and General Membership.</a:t>
            </a:r>
          </a:p>
          <a:p>
            <a:endParaRPr lang="en-US" dirty="0"/>
          </a:p>
          <a:p>
            <a:r>
              <a:rPr lang="en-US" dirty="0"/>
              <a:t>Communities with projects that are not selected for proposal development during Round 3 will receive information from </a:t>
            </a:r>
            <a:r>
              <a:rPr lang="en-US" dirty="0" err="1"/>
              <a:t>IRWM</a:t>
            </a:r>
            <a:r>
              <a:rPr lang="en-US" dirty="0"/>
              <a:t> about identifying other potential funding sources. </a:t>
            </a:r>
          </a:p>
          <a:p>
            <a:endParaRPr lang="en-US" dirty="0"/>
          </a:p>
          <a:p>
            <a:r>
              <a:rPr lang="en-US" dirty="0"/>
              <a:t>As a reminder, funding for Technical Assistance is not guaranteed and not all projects that receive TA will receive funding for implementation.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58</a:t>
            </a:fld>
            <a:endParaRPr lang="en-US"/>
          </a:p>
        </p:txBody>
      </p:sp>
    </p:spTree>
    <p:extLst>
      <p:ext uri="{BB962C8B-B14F-4D97-AF65-F5344CB8AC3E}">
        <p14:creationId xmlns:p14="http://schemas.microsoft.com/office/powerpoint/2010/main" val="13520365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Aft>
                <a:spcPts val="300"/>
              </a:spcAft>
            </a:pPr>
            <a:r>
              <a:rPr lang="en-US" dirty="0"/>
              <a:t>Other funding sources include CalFire, which has community forestry grants that include water-related co-benefits</a:t>
            </a:r>
          </a:p>
          <a:p>
            <a:pPr lvl="0">
              <a:lnSpc>
                <a:spcPct val="100000"/>
              </a:lnSpc>
              <a:spcAft>
                <a:spcPts val="300"/>
              </a:spcAft>
            </a:pPr>
            <a:r>
              <a:rPr lang="en-US" dirty="0"/>
              <a:t>CalEPA uses Cap and Trade funds for grants to DAC, including environmental justice small grants</a:t>
            </a:r>
          </a:p>
        </p:txBody>
      </p:sp>
      <p:sp>
        <p:nvSpPr>
          <p:cNvPr id="4" name="Slide Number Placeholder 3"/>
          <p:cNvSpPr>
            <a:spLocks noGrp="1"/>
          </p:cNvSpPr>
          <p:nvPr>
            <p:ph type="sldNum" sz="quarter" idx="10"/>
          </p:nvPr>
        </p:nvSpPr>
        <p:spPr/>
        <p:txBody>
          <a:bodyPr/>
          <a:lstStyle/>
          <a:p>
            <a:fld id="{C6A3D06E-1F4C-400F-ADE8-9E4153B3369F}" type="slidenum">
              <a:rPr lang="en-US" smtClean="0"/>
              <a:t>59</a:t>
            </a:fld>
            <a:endParaRPr lang="en-US"/>
          </a:p>
        </p:txBody>
      </p:sp>
    </p:spTree>
    <p:extLst>
      <p:ext uri="{BB962C8B-B14F-4D97-AF65-F5344CB8AC3E}">
        <p14:creationId xmlns:p14="http://schemas.microsoft.com/office/powerpoint/2010/main" val="24568177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Aft>
                <a:spcPts val="300"/>
              </a:spcAft>
            </a:pPr>
            <a:r>
              <a:rPr lang="en-US" dirty="0"/>
              <a:t>Other funding sources include CalFire, which has community forestry grants that include water-related co-benefits</a:t>
            </a:r>
          </a:p>
          <a:p>
            <a:pPr lvl="0">
              <a:lnSpc>
                <a:spcPct val="100000"/>
              </a:lnSpc>
              <a:spcAft>
                <a:spcPts val="300"/>
              </a:spcAft>
            </a:pPr>
            <a:r>
              <a:rPr lang="en-US" dirty="0"/>
              <a:t>CalEPA uses Cap and Trade funds for grants to DAC, including environmental justice small grants</a:t>
            </a:r>
          </a:p>
        </p:txBody>
      </p:sp>
      <p:sp>
        <p:nvSpPr>
          <p:cNvPr id="4" name="Slide Number Placeholder 3"/>
          <p:cNvSpPr>
            <a:spLocks noGrp="1"/>
          </p:cNvSpPr>
          <p:nvPr>
            <p:ph type="sldNum" sz="quarter" idx="10"/>
          </p:nvPr>
        </p:nvSpPr>
        <p:spPr/>
        <p:txBody>
          <a:bodyPr/>
          <a:lstStyle/>
          <a:p>
            <a:fld id="{C6A3D06E-1F4C-400F-ADE8-9E4153B3369F}" type="slidenum">
              <a:rPr lang="en-US" smtClean="0"/>
              <a:t>60</a:t>
            </a:fld>
            <a:endParaRPr lang="en-US"/>
          </a:p>
        </p:txBody>
      </p:sp>
    </p:spTree>
    <p:extLst>
      <p:ext uri="{BB962C8B-B14F-4D97-AF65-F5344CB8AC3E}">
        <p14:creationId xmlns:p14="http://schemas.microsoft.com/office/powerpoint/2010/main" val="28810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6</a:t>
            </a:fld>
            <a:endParaRPr lang="en-US"/>
          </a:p>
        </p:txBody>
      </p:sp>
    </p:spTree>
    <p:extLst>
      <p:ext uri="{BB962C8B-B14F-4D97-AF65-F5344CB8AC3E}">
        <p14:creationId xmlns:p14="http://schemas.microsoft.com/office/powerpoint/2010/main" val="14749124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Aft>
                <a:spcPts val="300"/>
              </a:spcAft>
            </a:pPr>
            <a:r>
              <a:rPr lang="en-US" dirty="0"/>
              <a:t>Other funding sources include CalFire, which has community forestry grants that include water-related co-benefits</a:t>
            </a:r>
          </a:p>
          <a:p>
            <a:pPr lvl="0">
              <a:lnSpc>
                <a:spcPct val="100000"/>
              </a:lnSpc>
              <a:spcAft>
                <a:spcPts val="300"/>
              </a:spcAft>
            </a:pPr>
            <a:r>
              <a:rPr lang="en-US" dirty="0"/>
              <a:t>CalEPA uses Cap and Trade funds for grants to DAC, including environmental justice small grants</a:t>
            </a:r>
          </a:p>
        </p:txBody>
      </p:sp>
      <p:sp>
        <p:nvSpPr>
          <p:cNvPr id="4" name="Slide Number Placeholder 3"/>
          <p:cNvSpPr>
            <a:spLocks noGrp="1"/>
          </p:cNvSpPr>
          <p:nvPr>
            <p:ph type="sldNum" sz="quarter" idx="10"/>
          </p:nvPr>
        </p:nvSpPr>
        <p:spPr/>
        <p:txBody>
          <a:bodyPr/>
          <a:lstStyle/>
          <a:p>
            <a:fld id="{C6A3D06E-1F4C-400F-ADE8-9E4153B3369F}" type="slidenum">
              <a:rPr lang="en-US" smtClean="0"/>
              <a:t>61</a:t>
            </a:fld>
            <a:endParaRPr lang="en-US"/>
          </a:p>
        </p:txBody>
      </p:sp>
    </p:spTree>
    <p:extLst>
      <p:ext uri="{BB962C8B-B14F-4D97-AF65-F5344CB8AC3E}">
        <p14:creationId xmlns:p14="http://schemas.microsoft.com/office/powerpoint/2010/main" val="1219954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62</a:t>
            </a:fld>
            <a:endParaRPr lang="en-US" dirty="0"/>
          </a:p>
        </p:txBody>
      </p:sp>
    </p:spTree>
    <p:extLst>
      <p:ext uri="{BB962C8B-B14F-4D97-AF65-F5344CB8AC3E}">
        <p14:creationId xmlns:p14="http://schemas.microsoft.com/office/powerpoint/2010/main" val="5869043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63</a:t>
            </a:fld>
            <a:endParaRPr lang="en-US" dirty="0"/>
          </a:p>
        </p:txBody>
      </p:sp>
    </p:spTree>
    <p:extLst>
      <p:ext uri="{BB962C8B-B14F-4D97-AF65-F5344CB8AC3E}">
        <p14:creationId xmlns:p14="http://schemas.microsoft.com/office/powerpoint/2010/main" val="15206608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64</a:t>
            </a:fld>
            <a:endParaRPr lang="en-US"/>
          </a:p>
        </p:txBody>
      </p:sp>
    </p:spTree>
    <p:extLst>
      <p:ext uri="{BB962C8B-B14F-4D97-AF65-F5344CB8AC3E}">
        <p14:creationId xmlns:p14="http://schemas.microsoft.com/office/powerpoint/2010/main" val="3505382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7</a:t>
            </a:fld>
            <a:endParaRPr lang="en-US"/>
          </a:p>
        </p:txBody>
      </p:sp>
    </p:spTree>
    <p:extLst>
      <p:ext uri="{BB962C8B-B14F-4D97-AF65-F5344CB8AC3E}">
        <p14:creationId xmlns:p14="http://schemas.microsoft.com/office/powerpoint/2010/main" val="28207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3D06E-1F4C-400F-ADE8-9E4153B3369F}" type="slidenum">
              <a:rPr lang="en-US" smtClean="0"/>
              <a:t>8</a:t>
            </a:fld>
            <a:endParaRPr lang="en-US"/>
          </a:p>
        </p:txBody>
      </p:sp>
    </p:spTree>
    <p:extLst>
      <p:ext uri="{BB962C8B-B14F-4D97-AF65-F5344CB8AC3E}">
        <p14:creationId xmlns:p14="http://schemas.microsoft.com/office/powerpoint/2010/main" val="862429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Disadvantaged Community – a community with an annual median household income that is less than 80 percent of the Statewide annual median household income </a:t>
            </a:r>
          </a:p>
          <a:p>
            <a:pPr marL="0" marR="0">
              <a:lnSpc>
                <a:spcPct val="107000"/>
              </a:lnSpc>
              <a:spcBef>
                <a:spcPts val="0"/>
              </a:spcBef>
              <a:spcAft>
                <a:spcPts val="800"/>
              </a:spcAft>
            </a:pPr>
            <a:r>
              <a:rPr lang="en-US" dirty="0"/>
              <a:t>Economically Distressed Area – a municipality with a population of 20,000 persons or less, a rural county, or a reasonably isolated and divisible segment of a larger municipality where the segment of the population is 20,000 persons or less, with an annual median household income that is less than 85 percent of the statewide median household income, and with one or more of the following conditions as determined by the department: (1) financial hardship, (2) unemployment rate at least 2 percent higher than the statewide average, or (3) low population density</a:t>
            </a:r>
          </a:p>
        </p:txBody>
      </p:sp>
      <p:sp>
        <p:nvSpPr>
          <p:cNvPr id="4" name="Slide Number Placeholder 3"/>
          <p:cNvSpPr>
            <a:spLocks noGrp="1"/>
          </p:cNvSpPr>
          <p:nvPr>
            <p:ph type="sldNum" sz="quarter" idx="5"/>
          </p:nvPr>
        </p:nvSpPr>
        <p:spPr/>
        <p:txBody>
          <a:bodyPr/>
          <a:lstStyle/>
          <a:p>
            <a:fld id="{C6A3D06E-1F4C-400F-ADE8-9E4153B3369F}" type="slidenum">
              <a:rPr lang="en-US" smtClean="0"/>
              <a:t>9</a:t>
            </a:fld>
            <a:endParaRPr lang="en-US"/>
          </a:p>
        </p:txBody>
      </p:sp>
    </p:spTree>
    <p:extLst>
      <p:ext uri="{BB962C8B-B14F-4D97-AF65-F5344CB8AC3E}">
        <p14:creationId xmlns:p14="http://schemas.microsoft.com/office/powerpoint/2010/main" val="1128398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F7D44A-C5D1-46E8-97A2-0F2132C39FB5}" type="datetimeFigureOut">
              <a:rPr lang="en-US" smtClean="0"/>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949D49-FFB6-402D-AE73-FAD71D3C9546}" type="slidenum">
              <a:rPr lang="en-US" smtClean="0"/>
              <a:t>‹#›</a:t>
            </a:fld>
            <a:endParaRPr lang="en-US" dirty="0"/>
          </a:p>
        </p:txBody>
      </p:sp>
    </p:spTree>
    <p:extLst>
      <p:ext uri="{BB962C8B-B14F-4D97-AF65-F5344CB8AC3E}">
        <p14:creationId xmlns:p14="http://schemas.microsoft.com/office/powerpoint/2010/main" val="995979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F7D44A-C5D1-46E8-97A2-0F2132C39FB5}" type="datetimeFigureOut">
              <a:rPr lang="en-US" smtClean="0"/>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949D49-FFB6-402D-AE73-FAD71D3C9546}" type="slidenum">
              <a:rPr lang="en-US" smtClean="0"/>
              <a:t>‹#›</a:t>
            </a:fld>
            <a:endParaRPr lang="en-US" dirty="0"/>
          </a:p>
        </p:txBody>
      </p:sp>
    </p:spTree>
    <p:extLst>
      <p:ext uri="{BB962C8B-B14F-4D97-AF65-F5344CB8AC3E}">
        <p14:creationId xmlns:p14="http://schemas.microsoft.com/office/powerpoint/2010/main" val="1217222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F7D44A-C5D1-46E8-97A2-0F2132C39FB5}" type="datetimeFigureOut">
              <a:rPr lang="en-US" smtClean="0"/>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949D49-FFB6-402D-AE73-FAD71D3C9546}" type="slidenum">
              <a:rPr lang="en-US" smtClean="0"/>
              <a:t>‹#›</a:t>
            </a:fld>
            <a:endParaRPr lang="en-US" dirty="0"/>
          </a:p>
        </p:txBody>
      </p:sp>
    </p:spTree>
    <p:extLst>
      <p:ext uri="{BB962C8B-B14F-4D97-AF65-F5344CB8AC3E}">
        <p14:creationId xmlns:p14="http://schemas.microsoft.com/office/powerpoint/2010/main" val="3201436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142B7F1-98C1-4D3F-96D9-DF4858585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00" y="-1"/>
            <a:ext cx="9227700" cy="6858001"/>
          </a:xfrm>
          <a:prstGeom prst="rect">
            <a:avLst/>
          </a:prstGeom>
        </p:spPr>
      </p:pic>
      <p:sp>
        <p:nvSpPr>
          <p:cNvPr id="4" name="Date Placeholder 3"/>
          <p:cNvSpPr>
            <a:spLocks noGrp="1"/>
          </p:cNvSpPr>
          <p:nvPr>
            <p:ph type="dt" sz="half" idx="10"/>
          </p:nvPr>
        </p:nvSpPr>
        <p:spPr/>
        <p:txBody>
          <a:bodyPr/>
          <a:lstStyle/>
          <a:p>
            <a:fld id="{E6F7D44A-C5D1-46E8-97A2-0F2132C39FB5}" type="datetimeFigureOut">
              <a:rPr lang="en-US" smtClean="0"/>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949D49-FFB6-402D-AE73-FAD71D3C9546}" type="slidenum">
              <a:rPr lang="en-US" smtClean="0"/>
              <a:t>‹#›</a:t>
            </a:fld>
            <a:endParaRPr lang="en-US" dirty="0"/>
          </a:p>
        </p:txBody>
      </p:sp>
      <p:sp>
        <p:nvSpPr>
          <p:cNvPr id="8" name="Title 1">
            <a:extLst>
              <a:ext uri="{FF2B5EF4-FFF2-40B4-BE49-F238E27FC236}">
                <a16:creationId xmlns:a16="http://schemas.microsoft.com/office/drawing/2014/main" id="{0A61AE78-933F-48D9-9557-EA3E6D3B41D3}"/>
              </a:ext>
            </a:extLst>
          </p:cNvPr>
          <p:cNvSpPr>
            <a:spLocks noGrp="1"/>
          </p:cNvSpPr>
          <p:nvPr>
            <p:ph type="title"/>
          </p:nvPr>
        </p:nvSpPr>
        <p:spPr>
          <a:xfrm>
            <a:off x="628650" y="365126"/>
            <a:ext cx="6179730" cy="1325563"/>
          </a:xfrm>
        </p:spPr>
        <p:txBody>
          <a:bodyPr>
            <a:normAutofit/>
          </a:bodyPr>
          <a:lstStyle>
            <a:lvl1pPr>
              <a:defRPr lang="en-US" sz="3000" b="1" kern="1200" spc="300" dirty="0">
                <a:solidFill>
                  <a:schemeClr val="bg1"/>
                </a:solidFill>
                <a:latin typeface="Museo 700" panose="02000000000000000000" pitchFamily="50" charset="0"/>
                <a:ea typeface="+mn-ea"/>
                <a:cs typeface="+mn-cs"/>
              </a:defRPr>
            </a:lvl1pPr>
          </a:lstStyle>
          <a:p>
            <a:r>
              <a:rPr lang="en-US" dirty="0"/>
              <a:t>Click to edit Master title style</a:t>
            </a:r>
          </a:p>
        </p:txBody>
      </p:sp>
      <p:sp>
        <p:nvSpPr>
          <p:cNvPr id="9" name="Content Placeholder 2">
            <a:extLst>
              <a:ext uri="{FF2B5EF4-FFF2-40B4-BE49-F238E27FC236}">
                <a16:creationId xmlns:a16="http://schemas.microsoft.com/office/drawing/2014/main" id="{9F29E013-FE37-4A8E-BF70-D0B8999D2081}"/>
              </a:ext>
            </a:extLst>
          </p:cNvPr>
          <p:cNvSpPr>
            <a:spLocks noGrp="1"/>
          </p:cNvSpPr>
          <p:nvPr>
            <p:ph idx="1"/>
          </p:nvPr>
        </p:nvSpPr>
        <p:spPr>
          <a:xfrm>
            <a:off x="628650" y="1825625"/>
            <a:ext cx="7886700" cy="4351338"/>
          </a:xfrm>
        </p:spPr>
        <p:txBody>
          <a:bodyPr>
            <a:normAutofit/>
          </a:bodyPr>
          <a:lstStyle>
            <a:lvl1pPr>
              <a:defRPr sz="2000" b="1">
                <a:solidFill>
                  <a:srgbClr val="00627C"/>
                </a:solidFill>
                <a:latin typeface="Museo 300" panose="02000000000000000000" pitchFamily="50" charset="0"/>
              </a:defRPr>
            </a:lvl1pPr>
            <a:lvl2pPr>
              <a:defRPr sz="2000" b="1">
                <a:solidFill>
                  <a:srgbClr val="00627C"/>
                </a:solidFill>
                <a:latin typeface="Museo 300" panose="02000000000000000000" pitchFamily="50" charset="0"/>
              </a:defRPr>
            </a:lvl2pPr>
            <a:lvl3pPr>
              <a:defRPr sz="1800" b="1">
                <a:solidFill>
                  <a:srgbClr val="00627C"/>
                </a:solidFill>
                <a:latin typeface="Museo 300" panose="02000000000000000000" pitchFamily="50" charset="0"/>
              </a:defRPr>
            </a:lvl3pPr>
            <a:lvl4pPr>
              <a:defRPr sz="1600" b="1">
                <a:solidFill>
                  <a:srgbClr val="00627C"/>
                </a:solidFill>
                <a:latin typeface="Museo 300" panose="02000000000000000000" pitchFamily="50" charset="0"/>
              </a:defRPr>
            </a:lvl4pPr>
            <a:lvl5pPr>
              <a:defRPr sz="1600" b="1">
                <a:solidFill>
                  <a:srgbClr val="00627C"/>
                </a:solidFill>
                <a:latin typeface="Museo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BA4F62E1-6326-403D-98D6-2E05A9C31A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71852" y="-54593"/>
            <a:ext cx="2567684" cy="2199503"/>
          </a:xfrm>
          <a:prstGeom prst="rect">
            <a:avLst/>
          </a:prstGeom>
        </p:spPr>
      </p:pic>
    </p:spTree>
    <p:extLst>
      <p:ext uri="{BB962C8B-B14F-4D97-AF65-F5344CB8AC3E}">
        <p14:creationId xmlns:p14="http://schemas.microsoft.com/office/powerpoint/2010/main" val="2974395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87AAE0-71D5-40FD-AC83-98B05B42F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99" y="-1"/>
            <a:ext cx="9144002" cy="6858001"/>
          </a:xfrm>
          <a:prstGeom prst="rect">
            <a:avLst/>
          </a:prstGeom>
        </p:spPr>
      </p:pic>
      <p:sp>
        <p:nvSpPr>
          <p:cNvPr id="2" name="Title 1"/>
          <p:cNvSpPr>
            <a:spLocks noGrp="1"/>
          </p:cNvSpPr>
          <p:nvPr>
            <p:ph type="title"/>
          </p:nvPr>
        </p:nvSpPr>
        <p:spPr>
          <a:xfrm>
            <a:off x="628650" y="365126"/>
            <a:ext cx="6179730" cy="1325563"/>
          </a:xfrm>
        </p:spPr>
        <p:txBody>
          <a:bodyPr>
            <a:normAutofit/>
          </a:bodyPr>
          <a:lstStyle>
            <a:lvl1pPr marL="0" algn="l" defTabSz="457200" rtl="0" eaLnBrk="1" latinLnBrk="0" hangingPunct="1">
              <a:defRPr lang="en-US" sz="3000" b="1" kern="1200" spc="300" dirty="0">
                <a:solidFill>
                  <a:schemeClr val="bg1"/>
                </a:solidFill>
                <a:latin typeface="Museo 700" panose="02000000000000000000" pitchFamily="50" charset="0"/>
                <a:ea typeface="+mn-ea"/>
                <a:cs typeface="+mn-cs"/>
              </a:defRPr>
            </a:lvl1pPr>
          </a:lstStyle>
          <a:p>
            <a:r>
              <a:rPr lang="en-US" dirty="0"/>
              <a:t>Click to edit Master title style</a:t>
            </a:r>
          </a:p>
        </p:txBody>
      </p:sp>
      <p:sp>
        <p:nvSpPr>
          <p:cNvPr id="3" name="Content Placeholder 2"/>
          <p:cNvSpPr>
            <a:spLocks noGrp="1"/>
          </p:cNvSpPr>
          <p:nvPr>
            <p:ph idx="1"/>
          </p:nvPr>
        </p:nvSpPr>
        <p:spPr>
          <a:xfrm>
            <a:off x="628650" y="1825625"/>
            <a:ext cx="7886700" cy="4351338"/>
          </a:xfrm>
        </p:spPr>
        <p:txBody>
          <a:bodyPr>
            <a:normAutofit/>
          </a:bodyPr>
          <a:lstStyle>
            <a:lvl1pPr>
              <a:defRPr sz="2000" b="1">
                <a:solidFill>
                  <a:srgbClr val="00627C"/>
                </a:solidFill>
                <a:latin typeface="Museo 300" panose="02000000000000000000" pitchFamily="50" charset="0"/>
              </a:defRPr>
            </a:lvl1pPr>
            <a:lvl2pPr>
              <a:defRPr sz="2000" b="1">
                <a:solidFill>
                  <a:srgbClr val="00627C"/>
                </a:solidFill>
                <a:latin typeface="Museo 300" panose="02000000000000000000" pitchFamily="50" charset="0"/>
              </a:defRPr>
            </a:lvl2pPr>
            <a:lvl3pPr>
              <a:defRPr sz="1800" b="1">
                <a:solidFill>
                  <a:srgbClr val="00627C"/>
                </a:solidFill>
                <a:latin typeface="Museo 300" panose="02000000000000000000" pitchFamily="50" charset="0"/>
              </a:defRPr>
            </a:lvl3pPr>
            <a:lvl4pPr>
              <a:defRPr sz="1600" b="1">
                <a:solidFill>
                  <a:srgbClr val="00627C"/>
                </a:solidFill>
                <a:latin typeface="Museo 300" panose="02000000000000000000" pitchFamily="50" charset="0"/>
              </a:defRPr>
            </a:lvl4pPr>
            <a:lvl5pPr>
              <a:defRPr sz="1600" b="1">
                <a:solidFill>
                  <a:srgbClr val="00627C"/>
                </a:solidFill>
                <a:latin typeface="Museo 300" panose="020000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6F7D44A-C5D1-46E8-97A2-0F2132C39FB5}" type="datetimeFigureOut">
              <a:rPr lang="en-US" smtClean="0"/>
              <a:t>1/31/2022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949D49-FFB6-402D-AE73-FAD71D3C9546}" type="slidenum">
              <a:rPr lang="en-US" smtClean="0"/>
              <a:t>‹#›</a:t>
            </a:fld>
            <a:endParaRPr lang="en-US" dirty="0"/>
          </a:p>
        </p:txBody>
      </p:sp>
      <p:pic>
        <p:nvPicPr>
          <p:cNvPr id="9" name="Picture 8">
            <a:extLst>
              <a:ext uri="{FF2B5EF4-FFF2-40B4-BE49-F238E27FC236}">
                <a16:creationId xmlns:a16="http://schemas.microsoft.com/office/drawing/2014/main" id="{FD399AE3-D1ED-49D7-8E53-A28B75BF6BE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35" t="27123" r="50000" b="30235"/>
          <a:stretch/>
        </p:blipFill>
        <p:spPr>
          <a:xfrm>
            <a:off x="6495045" y="-68240"/>
            <a:ext cx="2730843" cy="2199503"/>
          </a:xfrm>
          <a:prstGeom prst="rect">
            <a:avLst/>
          </a:prstGeom>
        </p:spPr>
      </p:pic>
    </p:spTree>
    <p:extLst>
      <p:ext uri="{BB962C8B-B14F-4D97-AF65-F5344CB8AC3E}">
        <p14:creationId xmlns:p14="http://schemas.microsoft.com/office/powerpoint/2010/main" val="355195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F7D44A-C5D1-46E8-97A2-0F2132C39FB5}" type="datetimeFigureOut">
              <a:rPr lang="en-US" smtClean="0"/>
              <a:t>1/31/2022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949D49-FFB6-402D-AE73-FAD71D3C9546}" type="slidenum">
              <a:rPr lang="en-US" smtClean="0"/>
              <a:t>‹#›</a:t>
            </a:fld>
            <a:endParaRPr lang="en-US" dirty="0"/>
          </a:p>
        </p:txBody>
      </p:sp>
    </p:spTree>
    <p:extLst>
      <p:ext uri="{BB962C8B-B14F-4D97-AF65-F5344CB8AC3E}">
        <p14:creationId xmlns:p14="http://schemas.microsoft.com/office/powerpoint/2010/main" val="52492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F7D44A-C5D1-46E8-97A2-0F2132C39FB5}" type="datetimeFigureOut">
              <a:rPr lang="en-US" smtClean="0"/>
              <a:t>1/31/2022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949D49-FFB6-402D-AE73-FAD71D3C9546}" type="slidenum">
              <a:rPr lang="en-US" smtClean="0"/>
              <a:t>‹#›</a:t>
            </a:fld>
            <a:endParaRPr lang="en-US" dirty="0"/>
          </a:p>
        </p:txBody>
      </p:sp>
    </p:spTree>
    <p:extLst>
      <p:ext uri="{BB962C8B-B14F-4D97-AF65-F5344CB8AC3E}">
        <p14:creationId xmlns:p14="http://schemas.microsoft.com/office/powerpoint/2010/main" val="2348198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F7D44A-C5D1-46E8-97A2-0F2132C39FB5}" type="datetimeFigureOut">
              <a:rPr lang="en-US" smtClean="0"/>
              <a:t>1/31/2022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949D49-FFB6-402D-AE73-FAD71D3C9546}" type="slidenum">
              <a:rPr lang="en-US" smtClean="0"/>
              <a:t>‹#›</a:t>
            </a:fld>
            <a:endParaRPr lang="en-US" dirty="0"/>
          </a:p>
        </p:txBody>
      </p:sp>
    </p:spTree>
    <p:extLst>
      <p:ext uri="{BB962C8B-B14F-4D97-AF65-F5344CB8AC3E}">
        <p14:creationId xmlns:p14="http://schemas.microsoft.com/office/powerpoint/2010/main" val="117265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7D44A-C5D1-46E8-97A2-0F2132C39FB5}" type="datetimeFigureOut">
              <a:rPr lang="en-US" smtClean="0"/>
              <a:t>1/31/2022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949D49-FFB6-402D-AE73-FAD71D3C9546}" type="slidenum">
              <a:rPr lang="en-US" smtClean="0"/>
              <a:t>‹#›</a:t>
            </a:fld>
            <a:endParaRPr lang="en-US" dirty="0"/>
          </a:p>
        </p:txBody>
      </p:sp>
    </p:spTree>
    <p:extLst>
      <p:ext uri="{BB962C8B-B14F-4D97-AF65-F5344CB8AC3E}">
        <p14:creationId xmlns:p14="http://schemas.microsoft.com/office/powerpoint/2010/main" val="2321335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F7D44A-C5D1-46E8-97A2-0F2132C39FB5}" type="datetimeFigureOut">
              <a:rPr lang="en-US" smtClean="0"/>
              <a:t>1/31/2022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949D49-FFB6-402D-AE73-FAD71D3C9546}" type="slidenum">
              <a:rPr lang="en-US" smtClean="0"/>
              <a:t>‹#›</a:t>
            </a:fld>
            <a:endParaRPr lang="en-US" dirty="0"/>
          </a:p>
        </p:txBody>
      </p:sp>
    </p:spTree>
    <p:extLst>
      <p:ext uri="{BB962C8B-B14F-4D97-AF65-F5344CB8AC3E}">
        <p14:creationId xmlns:p14="http://schemas.microsoft.com/office/powerpoint/2010/main" val="3749418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F7D44A-C5D1-46E8-97A2-0F2132C39FB5}" type="datetimeFigureOut">
              <a:rPr lang="en-US" smtClean="0"/>
              <a:t>1/31/2022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949D49-FFB6-402D-AE73-FAD71D3C9546}" type="slidenum">
              <a:rPr lang="en-US" smtClean="0"/>
              <a:t>‹#›</a:t>
            </a:fld>
            <a:endParaRPr lang="en-US" dirty="0"/>
          </a:p>
        </p:txBody>
      </p:sp>
    </p:spTree>
    <p:extLst>
      <p:ext uri="{BB962C8B-B14F-4D97-AF65-F5344CB8AC3E}">
        <p14:creationId xmlns:p14="http://schemas.microsoft.com/office/powerpoint/2010/main" val="3950522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7D44A-C5D1-46E8-97A2-0F2132C39FB5}" type="datetimeFigureOut">
              <a:rPr lang="en-US" smtClean="0"/>
              <a:t>1/31/2022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49D49-FFB6-402D-AE73-FAD71D3C9546}" type="slidenum">
              <a:rPr lang="en-US" smtClean="0"/>
              <a:t>‹#›</a:t>
            </a:fld>
            <a:endParaRPr lang="en-US" dirty="0"/>
          </a:p>
        </p:txBody>
      </p:sp>
    </p:spTree>
    <p:extLst>
      <p:ext uri="{BB962C8B-B14F-4D97-AF65-F5344CB8AC3E}">
        <p14:creationId xmlns:p14="http://schemas.microsoft.com/office/powerpoint/2010/main" val="168893891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14.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6.jfif"/><Relationship Id="rId3" Type="http://schemas.openxmlformats.org/officeDocument/2006/relationships/image" Target="../media/image13.pn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17.jfif"/></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hyperlink" Target="https://dpw.lacounty.gov/wmd/irwmp/FileList.aspx?path=docs\Round%201%20Implementation%20Grant%20Proposal%20Projects%20Presentation"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0.jpeg"/><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watertalks.csusb.edu/who-is-my-water-service-provider" TargetMode="External"/><Relationship Id="rId5" Type="http://schemas.openxmlformats.org/officeDocument/2006/relationships/hyperlink" Target="https://s29422.pcdn.co/wp-content/uploads/2018/08/WaterPurveyors_Web.pdf" TargetMode="Externa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8" Type="http://schemas.openxmlformats.org/officeDocument/2006/relationships/hyperlink" Target="https://www.cityofventura.ca.gov/189/Public-Work" TargetMode="External"/><Relationship Id="rId3" Type="http://schemas.openxmlformats.org/officeDocument/2006/relationships/image" Target="../media/image13.png"/><Relationship Id="rId7" Type="http://schemas.openxmlformats.org/officeDocument/2006/relationships/hyperlink" Target="https://www.vcpublicworks.org/wp/"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https://www.venturacoc.org/" TargetMode="External"/><Relationship Id="rId11" Type="http://schemas.openxmlformats.org/officeDocument/2006/relationships/image" Target="../media/image24.png"/><Relationship Id="rId5" Type="http://schemas.openxmlformats.org/officeDocument/2006/relationships/hyperlink" Target="https://www.vcstormwater.org/" TargetMode="External"/><Relationship Id="rId10" Type="http://schemas.openxmlformats.org/officeDocument/2006/relationships/hyperlink" Target="https://spcity.org/205/Public-Works" TargetMode="External"/><Relationship Id="rId4" Type="http://schemas.openxmlformats.org/officeDocument/2006/relationships/image" Target="../media/image14.png"/><Relationship Id="rId9" Type="http://schemas.openxmlformats.org/officeDocument/2006/relationships/hyperlink" Target="https://www.oxnard.org/city-department/publicwork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8" Type="http://schemas.openxmlformats.org/officeDocument/2006/relationships/hyperlink" Target="https://ordspub.epa.gov/ords/wfc/f?p=165:1:7509890781617" TargetMode="External"/><Relationship Id="rId3" Type="http://schemas.openxmlformats.org/officeDocument/2006/relationships/image" Target="../media/image13.png"/><Relationship Id="rId7" Type="http://schemas.openxmlformats.org/officeDocument/2006/relationships/hyperlink" Target="https://www.fundingresource.org/"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64.png"/><Relationship Id="rId10" Type="http://schemas.openxmlformats.org/officeDocument/2006/relationships/hyperlink" Target="https://cfcc.ca.gov/" TargetMode="External"/><Relationship Id="rId4" Type="http://schemas.openxmlformats.org/officeDocument/2006/relationships/image" Target="../media/image14.png"/><Relationship Id="rId9" Type="http://schemas.openxmlformats.org/officeDocument/2006/relationships/hyperlink" Target="https://www.grants.ca.gov/"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hyperlink" Target="https://sgc.ca.gov/programs/" TargetMode="External"/><Relationship Id="rId5" Type="http://schemas.openxmlformats.org/officeDocument/2006/relationships/image" Target="../media/image24.pn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waterboards.ca.gov/water_issues/programs/grants_loans/proposition1.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www.waterboards.ca.gov/water_issues/programs/grants_loan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hyperlink" Target="https://water.ca.gov/Work-With-Us/Grants-And-Loan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resources.ca.gov/grants"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atertalks.csusb.edu/wp-content/uploads/2022/01/WaterTalks_Webinar_Module_1.pptx" TargetMode="Externa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8" Type="http://schemas.openxmlformats.org/officeDocument/2006/relationships/hyperlink" Target="mailto:delchammas@placeworks.com" TargetMode="External"/><Relationship Id="rId13" Type="http://schemas.openxmlformats.org/officeDocument/2006/relationships/hyperlink" Target="mailto:halpert@calruralwater.org" TargetMode="External"/><Relationship Id="rId3" Type="http://schemas.openxmlformats.org/officeDocument/2006/relationships/image" Target="../media/image13.png"/><Relationship Id="rId7" Type="http://schemas.openxmlformats.org/officeDocument/2006/relationships/hyperlink" Target="mailto:iminn@placeworks.com" TargetMode="External"/><Relationship Id="rId12" Type="http://schemas.openxmlformats.org/officeDocument/2006/relationships/hyperlink" Target="mailto:Miranda.Moore@csusb.edu"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hyperlink" Target="mailto:Lynn.Rodriguez@ventura.org" TargetMode="External"/><Relationship Id="rId11" Type="http://schemas.openxmlformats.org/officeDocument/2006/relationships/hyperlink" Target="mailto:Melissa.Moreno2@csusb.edu" TargetMode="External"/><Relationship Id="rId5" Type="http://schemas.openxmlformats.org/officeDocument/2006/relationships/hyperlink" Target="mailto:Lara.Shellenbarger@ventura.org" TargetMode="External"/><Relationship Id="rId10" Type="http://schemas.openxmlformats.org/officeDocument/2006/relationships/hyperlink" Target="mailto:BWithers@csusb.edu" TargetMode="External"/><Relationship Id="rId4" Type="http://schemas.openxmlformats.org/officeDocument/2006/relationships/image" Target="../media/image14.png"/><Relationship Id="rId9" Type="http://schemas.openxmlformats.org/officeDocument/2006/relationships/hyperlink" Target="mailto:skoehler@placeworks.com" TargetMode="External"/><Relationship Id="rId14" Type="http://schemas.openxmlformats.org/officeDocument/2006/relationships/hyperlink" Target="mailto:ben.chou@csun.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http://wcvc.ventura.org/"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096D70-3E8F-4172-A2F1-9BC0EDF0E9BD}"/>
              </a:ext>
            </a:extLst>
          </p:cNvPr>
          <p:cNvSpPr txBox="1"/>
          <p:nvPr/>
        </p:nvSpPr>
        <p:spPr>
          <a:xfrm>
            <a:off x="392066" y="513227"/>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WATERTALKS</a:t>
            </a:r>
          </a:p>
        </p:txBody>
      </p:sp>
      <p:sp>
        <p:nvSpPr>
          <p:cNvPr id="10" name="TextBox 9">
            <a:extLst>
              <a:ext uri="{FF2B5EF4-FFF2-40B4-BE49-F238E27FC236}">
                <a16:creationId xmlns:a16="http://schemas.microsoft.com/office/drawing/2014/main" id="{E2B23F19-36D0-43DB-9489-498857DA3157}"/>
              </a:ext>
            </a:extLst>
          </p:cNvPr>
          <p:cNvSpPr txBox="1"/>
          <p:nvPr/>
        </p:nvSpPr>
        <p:spPr>
          <a:xfrm>
            <a:off x="2831056" y="3249439"/>
            <a:ext cx="6808380" cy="923330"/>
          </a:xfrm>
          <a:prstGeom prst="rect">
            <a:avLst/>
          </a:prstGeom>
          <a:noFill/>
        </p:spPr>
        <p:txBody>
          <a:bodyPr wrap="square" rtlCol="0">
            <a:spAutoFit/>
          </a:bodyPr>
          <a:lstStyle/>
          <a:p>
            <a:pPr algn="ctr"/>
            <a:r>
              <a:rPr lang="en-US" sz="3400" b="1" dirty="0">
                <a:solidFill>
                  <a:schemeClr val="bg1"/>
                </a:solidFill>
                <a:latin typeface="Museo 700" panose="02000000000000000000" pitchFamily="50" charset="0"/>
              </a:rPr>
              <a:t>WATERTALKS TOOLKIT</a:t>
            </a:r>
          </a:p>
          <a:p>
            <a:pPr algn="ctr"/>
            <a:r>
              <a:rPr lang="en-US" sz="2000" b="1" dirty="0">
                <a:solidFill>
                  <a:schemeClr val="bg1"/>
                </a:solidFill>
                <a:latin typeface="Museo 700" panose="02000000000000000000" pitchFamily="50" charset="0"/>
              </a:rPr>
              <a:t>GLAC COMMUNITY</a:t>
            </a:r>
          </a:p>
        </p:txBody>
      </p:sp>
      <p:sp>
        <p:nvSpPr>
          <p:cNvPr id="2" name="Rectangle 1">
            <a:extLst>
              <a:ext uri="{FF2B5EF4-FFF2-40B4-BE49-F238E27FC236}">
                <a16:creationId xmlns:a16="http://schemas.microsoft.com/office/drawing/2014/main" id="{9E6EFDA5-0B8E-429F-8997-BB459C875793}"/>
              </a:ext>
            </a:extLst>
          </p:cNvPr>
          <p:cNvSpPr/>
          <p:nvPr/>
        </p:nvSpPr>
        <p:spPr>
          <a:xfrm>
            <a:off x="5386204" y="4345953"/>
            <a:ext cx="1501117" cy="369332"/>
          </a:xfrm>
          <a:prstGeom prst="rect">
            <a:avLst/>
          </a:prstGeom>
        </p:spPr>
        <p:txBody>
          <a:bodyPr wrap="none">
            <a:spAutoFit/>
          </a:bodyPr>
          <a:lstStyle/>
          <a:p>
            <a:pPr algn="ctr"/>
            <a:r>
              <a:rPr lang="en-US" b="1" dirty="0">
                <a:solidFill>
                  <a:schemeClr val="bg1"/>
                </a:solidFill>
                <a:latin typeface="Museo 700" panose="02000000000000000000" pitchFamily="50" charset="0"/>
              </a:rPr>
              <a:t>July X, 2019</a:t>
            </a:r>
          </a:p>
        </p:txBody>
      </p:sp>
      <p:pic>
        <p:nvPicPr>
          <p:cNvPr id="8" name="Picture 7" descr="A screenshot of a cell phone&#10;&#10;Description automatically generated">
            <a:extLst>
              <a:ext uri="{FF2B5EF4-FFF2-40B4-BE49-F238E27FC236}">
                <a16:creationId xmlns:a16="http://schemas.microsoft.com/office/drawing/2014/main" id="{13349922-AE58-409F-A5FB-6CFE8434EE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extBox 10">
            <a:extLst>
              <a:ext uri="{FF2B5EF4-FFF2-40B4-BE49-F238E27FC236}">
                <a16:creationId xmlns:a16="http://schemas.microsoft.com/office/drawing/2014/main" id="{9B70FF9B-5AA2-4417-98A5-97CA14F23CC1}"/>
              </a:ext>
            </a:extLst>
          </p:cNvPr>
          <p:cNvSpPr txBox="1"/>
          <p:nvPr/>
        </p:nvSpPr>
        <p:spPr>
          <a:xfrm>
            <a:off x="2650381" y="3249439"/>
            <a:ext cx="6808380" cy="1077218"/>
          </a:xfrm>
          <a:prstGeom prst="rect">
            <a:avLst/>
          </a:prstGeom>
          <a:noFill/>
        </p:spPr>
        <p:txBody>
          <a:bodyPr wrap="square" rtlCol="0">
            <a:spAutoFit/>
          </a:bodyPr>
          <a:lstStyle/>
          <a:p>
            <a:pPr algn="ctr"/>
            <a:r>
              <a:rPr lang="en-US" sz="2800" b="1" dirty="0">
                <a:solidFill>
                  <a:schemeClr val="bg1"/>
                </a:solidFill>
                <a:latin typeface="Museo 700" panose="02000000000000000000" pitchFamily="50" charset="0"/>
              </a:rPr>
              <a:t>Funding for Water-Related Projects</a:t>
            </a:r>
          </a:p>
          <a:p>
            <a:endParaRPr lang="en-US" dirty="0"/>
          </a:p>
          <a:p>
            <a:endParaRPr lang="en-US" dirty="0"/>
          </a:p>
        </p:txBody>
      </p:sp>
      <p:pic>
        <p:nvPicPr>
          <p:cNvPr id="12" name="Picture 11" descr="A close up of a logo&#10;&#10;Description automatically generated">
            <a:extLst>
              <a:ext uri="{FF2B5EF4-FFF2-40B4-BE49-F238E27FC236}">
                <a16:creationId xmlns:a16="http://schemas.microsoft.com/office/drawing/2014/main" id="{0AB64F62-6D9E-4EB6-A95D-BCFD6D58F1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776" y="2348195"/>
            <a:ext cx="3666479" cy="3299832"/>
          </a:xfrm>
          <a:prstGeom prst="rect">
            <a:avLst/>
          </a:prstGeom>
        </p:spPr>
      </p:pic>
      <p:sp>
        <p:nvSpPr>
          <p:cNvPr id="3" name="Rectangle 2">
            <a:extLst>
              <a:ext uri="{FF2B5EF4-FFF2-40B4-BE49-F238E27FC236}">
                <a16:creationId xmlns:a16="http://schemas.microsoft.com/office/drawing/2014/main" id="{29F9C0F0-0589-468A-90BE-F6C707565553}"/>
              </a:ext>
            </a:extLst>
          </p:cNvPr>
          <p:cNvSpPr/>
          <p:nvPr/>
        </p:nvSpPr>
        <p:spPr>
          <a:xfrm>
            <a:off x="7197717" y="5070284"/>
            <a:ext cx="1786899" cy="369332"/>
          </a:xfrm>
          <a:prstGeom prst="rect">
            <a:avLst/>
          </a:prstGeom>
        </p:spPr>
        <p:txBody>
          <a:bodyPr wrap="none">
            <a:spAutoFit/>
          </a:bodyPr>
          <a:lstStyle/>
          <a:p>
            <a:pPr algn="ctr"/>
            <a:r>
              <a:rPr lang="en-US" b="1" dirty="0">
                <a:solidFill>
                  <a:srgbClr val="00627C"/>
                </a:solidFill>
                <a:latin typeface="Museo 700" panose="02000000000000000000" pitchFamily="50" charset="0"/>
              </a:rPr>
              <a:t>February 1, 2022</a:t>
            </a:r>
          </a:p>
        </p:txBody>
      </p:sp>
      <p:sp>
        <p:nvSpPr>
          <p:cNvPr id="15" name="Rectangle 14">
            <a:extLst>
              <a:ext uri="{FF2B5EF4-FFF2-40B4-BE49-F238E27FC236}">
                <a16:creationId xmlns:a16="http://schemas.microsoft.com/office/drawing/2014/main" id="{15B824B9-F1AC-4770-B0E1-0E58EE97AC1A}"/>
              </a:ext>
            </a:extLst>
          </p:cNvPr>
          <p:cNvSpPr/>
          <p:nvPr/>
        </p:nvSpPr>
        <p:spPr>
          <a:xfrm>
            <a:off x="4361579" y="6588921"/>
            <a:ext cx="5051484" cy="276999"/>
          </a:xfrm>
          <a:prstGeom prst="rect">
            <a:avLst/>
          </a:prstGeom>
        </p:spPr>
        <p:txBody>
          <a:bodyPr wrap="square">
            <a:spAutoFit/>
          </a:bodyPr>
          <a:lstStyle/>
          <a:p>
            <a:r>
              <a:rPr lang="en-US" baseline="30000" dirty="0">
                <a:solidFill>
                  <a:srgbClr val="91004F"/>
                </a:solidFill>
                <a:latin typeface="Museo 500" panose="02000000000000000000" pitchFamily="50" charset="0"/>
              </a:rPr>
              <a:t>Funded by California Department of Water Resources and Prop 1</a:t>
            </a:r>
          </a:p>
        </p:txBody>
      </p:sp>
      <p:pic>
        <p:nvPicPr>
          <p:cNvPr id="17" name="Picture 16" descr="A close up of a sign&#10;&#10;Description automatically generated">
            <a:extLst>
              <a:ext uri="{FF2B5EF4-FFF2-40B4-BE49-F238E27FC236}">
                <a16:creationId xmlns:a16="http://schemas.microsoft.com/office/drawing/2014/main" id="{E5474999-B54D-4FBD-9345-B17833E447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33219" y="5644906"/>
            <a:ext cx="752190" cy="813936"/>
          </a:xfrm>
          <a:prstGeom prst="rect">
            <a:avLst/>
          </a:prstGeom>
        </p:spPr>
      </p:pic>
      <p:pic>
        <p:nvPicPr>
          <p:cNvPr id="5" name="Picture 4" descr="A close up of a sign&#10;&#10;Description automatically generated">
            <a:extLst>
              <a:ext uri="{FF2B5EF4-FFF2-40B4-BE49-F238E27FC236}">
                <a16:creationId xmlns:a16="http://schemas.microsoft.com/office/drawing/2014/main" id="{AC2085F8-2768-40DE-B7BF-91D979ED74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82762" y="5630298"/>
            <a:ext cx="832418" cy="832418"/>
          </a:xfrm>
          <a:prstGeom prst="rect">
            <a:avLst/>
          </a:prstGeom>
        </p:spPr>
      </p:pic>
      <p:sp>
        <p:nvSpPr>
          <p:cNvPr id="4" name="Rectangle 3">
            <a:extLst>
              <a:ext uri="{FF2B5EF4-FFF2-40B4-BE49-F238E27FC236}">
                <a16:creationId xmlns:a16="http://schemas.microsoft.com/office/drawing/2014/main" id="{5290822E-B777-42BB-8B2C-E9BA82488BF4}"/>
              </a:ext>
            </a:extLst>
          </p:cNvPr>
          <p:cNvSpPr/>
          <p:nvPr/>
        </p:nvSpPr>
        <p:spPr>
          <a:xfrm>
            <a:off x="3262567" y="3801700"/>
            <a:ext cx="5584007" cy="646331"/>
          </a:xfrm>
          <a:prstGeom prst="rect">
            <a:avLst/>
          </a:prstGeom>
        </p:spPr>
        <p:txBody>
          <a:bodyPr wrap="square">
            <a:spAutoFit/>
          </a:bodyPr>
          <a:lstStyle/>
          <a:p>
            <a:pPr algn="ctr"/>
            <a:r>
              <a:rPr lang="en-US" b="1" dirty="0">
                <a:solidFill>
                  <a:schemeClr val="bg1"/>
                </a:solidFill>
                <a:latin typeface="Museo 700" panose="02000000000000000000" pitchFamily="50" charset="0"/>
              </a:rPr>
              <a:t>Watersheds Coalition of Ventura County </a:t>
            </a:r>
          </a:p>
          <a:p>
            <a:pPr algn="ctr"/>
            <a:r>
              <a:rPr lang="en-US" b="1" dirty="0">
                <a:solidFill>
                  <a:schemeClr val="bg1"/>
                </a:solidFill>
                <a:latin typeface="Museo 700" panose="02000000000000000000" pitchFamily="50" charset="0"/>
              </a:rPr>
              <a:t>Integrated Regional Water Management Region</a:t>
            </a:r>
          </a:p>
        </p:txBody>
      </p:sp>
      <p:pic>
        <p:nvPicPr>
          <p:cNvPr id="16" name="Picture 15" descr="A close up of a logo&#10;&#10;Description automatically generated">
            <a:extLst>
              <a:ext uri="{FF2B5EF4-FFF2-40B4-BE49-F238E27FC236}">
                <a16:creationId xmlns:a16="http://schemas.microsoft.com/office/drawing/2014/main" id="{0F7341D3-2315-4951-8235-650A8DB8E0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8591" y="5610797"/>
            <a:ext cx="991404" cy="646023"/>
          </a:xfrm>
          <a:prstGeom prst="rect">
            <a:avLst/>
          </a:prstGeom>
        </p:spPr>
      </p:pic>
      <p:sp>
        <p:nvSpPr>
          <p:cNvPr id="18" name="Rectangle 17">
            <a:extLst>
              <a:ext uri="{FF2B5EF4-FFF2-40B4-BE49-F238E27FC236}">
                <a16:creationId xmlns:a16="http://schemas.microsoft.com/office/drawing/2014/main" id="{39D127BD-D726-4C49-A1A8-1028372DAF32}"/>
              </a:ext>
            </a:extLst>
          </p:cNvPr>
          <p:cNvSpPr/>
          <p:nvPr/>
        </p:nvSpPr>
        <p:spPr>
          <a:xfrm>
            <a:off x="168200" y="6219589"/>
            <a:ext cx="5325712" cy="646331"/>
          </a:xfrm>
          <a:prstGeom prst="rect">
            <a:avLst/>
          </a:prstGeom>
        </p:spPr>
        <p:txBody>
          <a:bodyPr wrap="square">
            <a:spAutoFit/>
          </a:bodyPr>
          <a:lstStyle/>
          <a:p>
            <a:r>
              <a:rPr lang="en-US" i="1" baseline="30000" dirty="0">
                <a:solidFill>
                  <a:srgbClr val="106C85"/>
                </a:solidFill>
                <a:latin typeface="Museo 500" panose="02000000000000000000" pitchFamily="50" charset="0"/>
              </a:rPr>
              <a:t>Prepared by:</a:t>
            </a:r>
            <a:r>
              <a:rPr lang="en-US" baseline="30000" dirty="0">
                <a:solidFill>
                  <a:srgbClr val="106C85"/>
                </a:solidFill>
                <a:latin typeface="Museo 500" panose="02000000000000000000" pitchFamily="50" charset="0"/>
              </a:rPr>
              <a:t> Water Resources &amp; Policy Initiatives, </a:t>
            </a:r>
          </a:p>
          <a:p>
            <a:r>
              <a:rPr lang="en-US" baseline="30000" dirty="0">
                <a:solidFill>
                  <a:srgbClr val="106C85"/>
                </a:solidFill>
                <a:latin typeface="Museo 500" panose="02000000000000000000" pitchFamily="50" charset="0"/>
              </a:rPr>
              <a:t>California State University &amp; PlaceWorks</a:t>
            </a:r>
          </a:p>
          <a:p>
            <a:r>
              <a:rPr lang="en-US" i="1" baseline="30000" dirty="0">
                <a:solidFill>
                  <a:srgbClr val="106C85"/>
                </a:solidFill>
                <a:latin typeface="Museo 500" panose="02000000000000000000" pitchFamily="50" charset="0"/>
              </a:rPr>
              <a:t>In collaboration with: </a:t>
            </a:r>
            <a:r>
              <a:rPr lang="en-US" baseline="30000" dirty="0">
                <a:solidFill>
                  <a:srgbClr val="106C85"/>
                </a:solidFill>
                <a:latin typeface="Museo 500" panose="02000000000000000000" pitchFamily="50" charset="0"/>
              </a:rPr>
              <a:t>California Rural Water Association</a:t>
            </a:r>
          </a:p>
        </p:txBody>
      </p:sp>
      <p:pic>
        <p:nvPicPr>
          <p:cNvPr id="19" name="Picture 18">
            <a:extLst>
              <a:ext uri="{FF2B5EF4-FFF2-40B4-BE49-F238E27FC236}">
                <a16:creationId xmlns:a16="http://schemas.microsoft.com/office/drawing/2014/main" id="{06AF99C0-9FA7-4B7A-8E45-FDB827EA5A6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79558" y="5782315"/>
            <a:ext cx="1630327" cy="29517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FC7C5E6C-82C0-401E-ADAC-9F4237E0CD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7745" y="5644905"/>
            <a:ext cx="1122545" cy="813845"/>
          </a:xfrm>
          <a:prstGeom prst="rect">
            <a:avLst/>
          </a:prstGeom>
        </p:spPr>
      </p:pic>
      <p:pic>
        <p:nvPicPr>
          <p:cNvPr id="14" name="Picture 13" descr="Logo&#10;&#10;Description automatically generated">
            <a:extLst>
              <a:ext uri="{FF2B5EF4-FFF2-40B4-BE49-F238E27FC236}">
                <a16:creationId xmlns:a16="http://schemas.microsoft.com/office/drawing/2014/main" id="{91339D42-2138-4D25-97A0-2B521565AE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1369" y="5634956"/>
            <a:ext cx="1907484" cy="823794"/>
          </a:xfrm>
          <a:prstGeom prst="rect">
            <a:avLst/>
          </a:prstGeom>
        </p:spPr>
      </p:pic>
    </p:spTree>
    <p:extLst>
      <p:ext uri="{BB962C8B-B14F-4D97-AF65-F5344CB8AC3E}">
        <p14:creationId xmlns:p14="http://schemas.microsoft.com/office/powerpoint/2010/main" val="3211478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FD5EB-C6C3-4AD1-83E4-873D113E49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158543" y="453679"/>
            <a:ext cx="6808380" cy="615553"/>
          </a:xfrm>
          <a:prstGeom prst="rect">
            <a:avLst/>
          </a:prstGeom>
          <a:noFill/>
        </p:spPr>
        <p:txBody>
          <a:bodyPr wrap="square" rtlCol="0">
            <a:spAutoFit/>
          </a:bodyPr>
          <a:lstStyle/>
          <a:p>
            <a:r>
              <a:rPr lang="en-US" sz="3400" b="1" spc="300" dirty="0" err="1">
                <a:solidFill>
                  <a:schemeClr val="bg1"/>
                </a:solidFill>
                <a:latin typeface="Museo 700" panose="02000000000000000000" pitchFamily="50" charset="0"/>
              </a:rPr>
              <a:t>WaterTalks</a:t>
            </a:r>
            <a:endParaRPr lang="en-US" sz="3400" b="1" spc="300" dirty="0">
              <a:solidFill>
                <a:schemeClr val="bg1"/>
              </a:solidFill>
              <a:latin typeface="Museo 700" panose="02000000000000000000" pitchFamily="50" charset="0"/>
            </a:endParaRPr>
          </a:p>
        </p:txBody>
      </p:sp>
      <p:sp>
        <p:nvSpPr>
          <p:cNvPr id="11" name="Rectangle 10">
            <a:extLst>
              <a:ext uri="{FF2B5EF4-FFF2-40B4-BE49-F238E27FC236}">
                <a16:creationId xmlns:a16="http://schemas.microsoft.com/office/drawing/2014/main" id="{70086903-535F-4D30-BAE4-C4F6CDCA1985}"/>
              </a:ext>
            </a:extLst>
          </p:cNvPr>
          <p:cNvSpPr/>
          <p:nvPr/>
        </p:nvSpPr>
        <p:spPr>
          <a:xfrm>
            <a:off x="158543" y="2035133"/>
            <a:ext cx="3060518" cy="4072910"/>
          </a:xfrm>
          <a:prstGeom prst="rect">
            <a:avLst/>
          </a:prstGeom>
        </p:spPr>
        <p:txBody>
          <a:bodyPr wrap="square">
            <a:spAutoFit/>
          </a:bodyPr>
          <a:lstStyle/>
          <a:p>
            <a:pPr marR="3600"/>
            <a:r>
              <a:rPr lang="en-US" sz="2800" baseline="30000" dirty="0">
                <a:solidFill>
                  <a:srgbClr val="00627C"/>
                </a:solidFill>
                <a:latin typeface="Museo 500" panose="02000000000000000000" pitchFamily="50" charset="0"/>
              </a:rPr>
              <a:t>As part of DACIP, DAC Consultants in collaboration with NGOs, created the </a:t>
            </a:r>
            <a:r>
              <a:rPr lang="en-US" sz="2800" baseline="30000" dirty="0" err="1">
                <a:solidFill>
                  <a:srgbClr val="00627C"/>
                </a:solidFill>
                <a:latin typeface="Museo 500" panose="02000000000000000000" pitchFamily="50" charset="0"/>
              </a:rPr>
              <a:t>WaterTalks</a:t>
            </a:r>
            <a:r>
              <a:rPr lang="en-US" sz="2800" baseline="30000" dirty="0">
                <a:solidFill>
                  <a:srgbClr val="00627C"/>
                </a:solidFill>
                <a:latin typeface="Museo 500" panose="02000000000000000000" pitchFamily="50" charset="0"/>
              </a:rPr>
              <a:t> Program.</a:t>
            </a:r>
          </a:p>
          <a:p>
            <a:pPr marR="3600"/>
            <a:endParaRPr lang="en-US" sz="2800" baseline="30000" dirty="0">
              <a:solidFill>
                <a:srgbClr val="00627C"/>
              </a:solidFill>
              <a:latin typeface="Museo 500" panose="02000000000000000000" pitchFamily="50" charset="0"/>
            </a:endParaRPr>
          </a:p>
          <a:p>
            <a:pPr marR="3600"/>
            <a:r>
              <a:rPr lang="en-US" sz="2800" baseline="30000" dirty="0" err="1">
                <a:solidFill>
                  <a:srgbClr val="00627C"/>
                </a:solidFill>
                <a:latin typeface="Museo 500" panose="02000000000000000000" pitchFamily="50" charset="0"/>
              </a:rPr>
              <a:t>WaterTalks</a:t>
            </a:r>
            <a:r>
              <a:rPr lang="en-US" sz="2800" baseline="30000" dirty="0">
                <a:solidFill>
                  <a:srgbClr val="00627C"/>
                </a:solidFill>
                <a:latin typeface="Museo 500" panose="02000000000000000000" pitchFamily="50" charset="0"/>
              </a:rPr>
              <a:t> is a public program to generate and increase community involvement in water management in Los Angeles and Ventura Counties.</a:t>
            </a:r>
          </a:p>
          <a:p>
            <a:pPr marR="3600"/>
            <a:endParaRPr lang="en-US" sz="2800" baseline="30000" dirty="0">
              <a:solidFill>
                <a:srgbClr val="00627C"/>
              </a:solidFill>
              <a:latin typeface="Museo 500" panose="02000000000000000000" pitchFamily="50" charset="0"/>
            </a:endParaRPr>
          </a:p>
          <a:p>
            <a:pPr marL="914400" marR="3600" lvl="1"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sp>
        <p:nvSpPr>
          <p:cNvPr id="12" name="TextBox 11">
            <a:extLst>
              <a:ext uri="{FF2B5EF4-FFF2-40B4-BE49-F238E27FC236}">
                <a16:creationId xmlns:a16="http://schemas.microsoft.com/office/drawing/2014/main" id="{C2B2D997-7328-40DF-AEF8-FEA9469B4E3A}"/>
              </a:ext>
            </a:extLst>
          </p:cNvPr>
          <p:cNvSpPr txBox="1"/>
          <p:nvPr/>
        </p:nvSpPr>
        <p:spPr>
          <a:xfrm>
            <a:off x="4572000" y="600431"/>
            <a:ext cx="6808380" cy="646331"/>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IS </a:t>
            </a:r>
          </a:p>
          <a:p>
            <a:pPr algn="ctr"/>
            <a:r>
              <a:rPr lang="en-US" b="1" dirty="0">
                <a:solidFill>
                  <a:schemeClr val="bg1"/>
                </a:solidFill>
                <a:latin typeface="Museo 700" panose="02000000000000000000" pitchFamily="50" charset="0"/>
              </a:rPr>
              <a:t>WATERTALKS?</a:t>
            </a:r>
          </a:p>
        </p:txBody>
      </p:sp>
      <p:pic>
        <p:nvPicPr>
          <p:cNvPr id="3" name="Picture 2" descr="A screenshot of a cell phone&#10;&#10;Description automatically generated">
            <a:extLst>
              <a:ext uri="{FF2B5EF4-FFF2-40B4-BE49-F238E27FC236}">
                <a16:creationId xmlns:a16="http://schemas.microsoft.com/office/drawing/2014/main" id="{F762F26B-F895-4C64-97DC-EBA8BA30D2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07015" y="1944000"/>
            <a:ext cx="5878442" cy="4542434"/>
          </a:xfrm>
          <a:prstGeom prst="rect">
            <a:avLst/>
          </a:prstGeom>
        </p:spPr>
      </p:pic>
      <p:pic>
        <p:nvPicPr>
          <p:cNvPr id="8" name="Picture 7" descr="A close up of a logo&#10;&#10;Description automatically generated">
            <a:extLst>
              <a:ext uri="{FF2B5EF4-FFF2-40B4-BE49-F238E27FC236}">
                <a16:creationId xmlns:a16="http://schemas.microsoft.com/office/drawing/2014/main" id="{2911FD97-398D-4B18-A5F0-540ED877995B}"/>
              </a:ext>
            </a:extLst>
          </p:cNvPr>
          <p:cNvPicPr>
            <a:picLocks noChangeAspect="1"/>
          </p:cNvPicPr>
          <p:nvPr/>
        </p:nvPicPr>
        <p:blipFill rotWithShape="1">
          <a:blip r:embed="rId6">
            <a:extLst>
              <a:ext uri="{28A0092B-C50C-407E-A947-70E740481C1C}">
                <a14:useLocalDpi xmlns:a14="http://schemas.microsoft.com/office/drawing/2010/main"/>
              </a:ext>
            </a:extLst>
          </a:blip>
          <a:srcRect l="36821" t="38408" r="44470" b="46114"/>
          <a:stretch/>
        </p:blipFill>
        <p:spPr>
          <a:xfrm>
            <a:off x="151892" y="5736367"/>
            <a:ext cx="1078875" cy="892552"/>
          </a:xfrm>
          <a:prstGeom prst="rect">
            <a:avLst/>
          </a:prstGeom>
        </p:spPr>
      </p:pic>
      <p:sp>
        <p:nvSpPr>
          <p:cNvPr id="9" name="Rectangle 8">
            <a:extLst>
              <a:ext uri="{FF2B5EF4-FFF2-40B4-BE49-F238E27FC236}">
                <a16:creationId xmlns:a16="http://schemas.microsoft.com/office/drawing/2014/main" id="{AAEC1D24-D806-4813-8133-E1AF4906F9B7}"/>
              </a:ext>
            </a:extLst>
          </p:cNvPr>
          <p:cNvSpPr/>
          <p:nvPr/>
        </p:nvSpPr>
        <p:spPr>
          <a:xfrm>
            <a:off x="992252" y="6008034"/>
            <a:ext cx="3186987" cy="1056700"/>
          </a:xfrm>
          <a:prstGeom prst="rect">
            <a:avLst/>
          </a:prstGeom>
        </p:spPr>
        <p:txBody>
          <a:bodyPr wrap="square">
            <a:spAutoFit/>
          </a:bodyPr>
          <a:lstStyle/>
          <a:p>
            <a:r>
              <a:rPr lang="en-US" sz="2200" baseline="30000" dirty="0">
                <a:solidFill>
                  <a:srgbClr val="91004F"/>
                </a:solidFill>
                <a:latin typeface="Museo 700" panose="02000000000000000000" pitchFamily="50" charset="0"/>
              </a:rPr>
              <a:t>Learn more at:</a:t>
            </a:r>
          </a:p>
          <a:p>
            <a:r>
              <a:rPr lang="en-US" baseline="30000" dirty="0">
                <a:solidFill>
                  <a:srgbClr val="00627C"/>
                </a:solidFill>
                <a:latin typeface="Museo 700" panose="02000000000000000000" pitchFamily="50" charset="0"/>
              </a:rPr>
              <a:t>watertalks.csusb.edu</a:t>
            </a:r>
            <a:endParaRPr lang="en-US" baseline="30000" dirty="0">
              <a:solidFill>
                <a:srgbClr val="91004F"/>
              </a:solidFill>
              <a:latin typeface="Museo 700" panose="02000000000000000000" pitchFamily="50" charset="0"/>
            </a:endParaRPr>
          </a:p>
          <a:p>
            <a:endParaRPr lang="en-US" baseline="30000" dirty="0">
              <a:solidFill>
                <a:srgbClr val="91004F"/>
              </a:solidFill>
              <a:latin typeface="Museo 700" panose="02000000000000000000" pitchFamily="50" charset="0"/>
            </a:endParaRPr>
          </a:p>
          <a:p>
            <a:endParaRPr lang="en-US" baseline="30000" dirty="0">
              <a:solidFill>
                <a:srgbClr val="91004F"/>
              </a:solidFill>
              <a:latin typeface="Museo 700" panose="02000000000000000000" pitchFamily="50" charset="0"/>
            </a:endParaRPr>
          </a:p>
          <a:p>
            <a:endParaRPr lang="en-US" baseline="30000" dirty="0">
              <a:solidFill>
                <a:srgbClr val="91004F"/>
              </a:solidFill>
              <a:latin typeface="Museo 700" panose="02000000000000000000" pitchFamily="50" charset="0"/>
            </a:endParaRPr>
          </a:p>
        </p:txBody>
      </p:sp>
    </p:spTree>
    <p:extLst>
      <p:ext uri="{BB962C8B-B14F-4D97-AF65-F5344CB8AC3E}">
        <p14:creationId xmlns:p14="http://schemas.microsoft.com/office/powerpoint/2010/main" val="980665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5685A90E-9536-4D49-A265-A0564A29BF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2778652"/>
            <a:ext cx="4688378" cy="3622838"/>
          </a:xfrm>
          <a:prstGeom prst="rect">
            <a:avLst/>
          </a:prstGeom>
        </p:spPr>
      </p:pic>
      <p:pic>
        <p:nvPicPr>
          <p:cNvPr id="14" name="Picture 13">
            <a:extLst>
              <a:ext uri="{FF2B5EF4-FFF2-40B4-BE49-F238E27FC236}">
                <a16:creationId xmlns:a16="http://schemas.microsoft.com/office/drawing/2014/main" id="{959E9CCE-C94A-47AE-A173-6934172D7D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95" b="76289"/>
          <a:stretch/>
        </p:blipFill>
        <p:spPr>
          <a:xfrm>
            <a:off x="0" y="-1"/>
            <a:ext cx="9144000" cy="1637553"/>
          </a:xfrm>
          <a:prstGeom prst="rect">
            <a:avLst/>
          </a:prstGeom>
        </p:spPr>
      </p:pic>
      <p:sp>
        <p:nvSpPr>
          <p:cNvPr id="10" name="Rectangle 9">
            <a:extLst>
              <a:ext uri="{FF2B5EF4-FFF2-40B4-BE49-F238E27FC236}">
                <a16:creationId xmlns:a16="http://schemas.microsoft.com/office/drawing/2014/main" id="{20960A50-A7C2-4168-A3E0-5E4B9B3A0A0B}"/>
              </a:ext>
            </a:extLst>
          </p:cNvPr>
          <p:cNvSpPr/>
          <p:nvPr/>
        </p:nvSpPr>
        <p:spPr>
          <a:xfrm>
            <a:off x="-247958" y="1839734"/>
            <a:ext cx="8719965" cy="4473019"/>
          </a:xfrm>
          <a:prstGeom prst="rect">
            <a:avLst/>
          </a:prstGeom>
        </p:spPr>
        <p:txBody>
          <a:bodyPr wrap="square">
            <a:spAutoFit/>
          </a:bodyPr>
          <a:lstStyle/>
          <a:p>
            <a:pPr marR="3600" lvl="1">
              <a:lnSpc>
                <a:spcPct val="150000"/>
              </a:lnSpc>
              <a:spcAft>
                <a:spcPts val="600"/>
              </a:spcAft>
            </a:pPr>
            <a:r>
              <a:rPr lang="en-US" sz="2000" b="1" dirty="0">
                <a:solidFill>
                  <a:srgbClr val="00627C"/>
                </a:solidFill>
                <a:latin typeface="Museo 700" panose="02000000000000000000" pitchFamily="50" charset="0"/>
              </a:rPr>
              <a:t>Today you will learn how to get involved in the IRWM process by:</a:t>
            </a:r>
          </a:p>
          <a:p>
            <a:pPr marL="1028700" marR="3600" lvl="1" indent="-571500">
              <a:lnSpc>
                <a:spcPct val="150000"/>
              </a:lnSpc>
              <a:spcAft>
                <a:spcPts val="600"/>
              </a:spcAft>
              <a:buFont typeface="+mj-lt"/>
              <a:buAutoNum type="arabicPeriod"/>
            </a:pPr>
            <a:r>
              <a:rPr lang="en-US" sz="2000" b="1" dirty="0">
                <a:solidFill>
                  <a:srgbClr val="962559"/>
                </a:solidFill>
                <a:latin typeface="Museo 700" panose="02000000000000000000" pitchFamily="50" charset="0"/>
              </a:rPr>
              <a:t>Generating and Describing Project Ideas </a:t>
            </a:r>
          </a:p>
          <a:p>
            <a:pPr marL="1028700" marR="3600" lvl="1" indent="-571500">
              <a:lnSpc>
                <a:spcPct val="150000"/>
              </a:lnSpc>
              <a:spcAft>
                <a:spcPts val="600"/>
              </a:spcAft>
              <a:buFont typeface="+mj-lt"/>
              <a:buAutoNum type="arabicPeriod"/>
            </a:pPr>
            <a:r>
              <a:rPr lang="en-US" sz="2000" b="1" dirty="0">
                <a:solidFill>
                  <a:srgbClr val="962559"/>
                </a:solidFill>
                <a:latin typeface="Museo 700" panose="02000000000000000000" pitchFamily="50" charset="0"/>
              </a:rPr>
              <a:t>Organizing Community Support</a:t>
            </a:r>
          </a:p>
          <a:p>
            <a:pPr marL="1028700" marR="3600" lvl="1" indent="-571500">
              <a:lnSpc>
                <a:spcPct val="150000"/>
              </a:lnSpc>
              <a:spcAft>
                <a:spcPts val="600"/>
              </a:spcAft>
              <a:buFont typeface="+mj-lt"/>
              <a:buAutoNum type="arabicPeriod"/>
            </a:pPr>
            <a:r>
              <a:rPr lang="en-US" sz="2000" b="1" dirty="0">
                <a:solidFill>
                  <a:srgbClr val="962559"/>
                </a:solidFill>
                <a:latin typeface="Museo 700" panose="02000000000000000000" pitchFamily="50" charset="0"/>
              </a:rPr>
              <a:t>Identifying and Approaching Agencies</a:t>
            </a:r>
          </a:p>
          <a:p>
            <a:pPr marL="1028700" marR="3600" lvl="1" indent="-571500">
              <a:lnSpc>
                <a:spcPct val="150000"/>
              </a:lnSpc>
              <a:spcAft>
                <a:spcPts val="600"/>
              </a:spcAft>
              <a:buFont typeface="+mj-lt"/>
              <a:buAutoNum type="arabicPeriod"/>
            </a:pPr>
            <a:r>
              <a:rPr lang="en-US" sz="2000" b="1" dirty="0">
                <a:solidFill>
                  <a:srgbClr val="962559"/>
                </a:solidFill>
                <a:latin typeface="Museo 700" panose="02000000000000000000" pitchFamily="50" charset="0"/>
              </a:rPr>
              <a:t>Identifying Technical Needs and Resources </a:t>
            </a:r>
          </a:p>
          <a:p>
            <a:pPr marL="1028700" marR="3600" lvl="1" indent="-571500">
              <a:lnSpc>
                <a:spcPct val="150000"/>
              </a:lnSpc>
              <a:spcAft>
                <a:spcPts val="600"/>
              </a:spcAft>
              <a:buFont typeface="+mj-lt"/>
              <a:buAutoNum type="arabicPeriod"/>
            </a:pPr>
            <a:r>
              <a:rPr lang="en-US" sz="2000" b="1" dirty="0">
                <a:solidFill>
                  <a:srgbClr val="962559"/>
                </a:solidFill>
                <a:latin typeface="Museo 700" panose="02000000000000000000" pitchFamily="50" charset="0"/>
              </a:rPr>
              <a:t>Identifying Funding Sources </a:t>
            </a:r>
          </a:p>
          <a:p>
            <a:pPr marL="1028700" marR="3600" lvl="1" indent="-571500">
              <a:lnSpc>
                <a:spcPct val="150000"/>
              </a:lnSpc>
              <a:spcAft>
                <a:spcPts val="600"/>
              </a:spcAft>
              <a:buFont typeface="+mj-lt"/>
              <a:buAutoNum type="arabicPeriod"/>
            </a:pPr>
            <a:r>
              <a:rPr lang="en-US" sz="2000" b="1" dirty="0">
                <a:solidFill>
                  <a:srgbClr val="962559"/>
                </a:solidFill>
                <a:latin typeface="Museo 700" panose="02000000000000000000" pitchFamily="50" charset="0"/>
              </a:rPr>
              <a:t>Navigating Funding Requirements</a:t>
            </a:r>
          </a:p>
          <a:p>
            <a:pPr marL="1028700" marR="3600" lvl="1" indent="-571500">
              <a:spcAft>
                <a:spcPts val="600"/>
              </a:spcAft>
              <a:buFont typeface="Arial" panose="020B0604020202020204" pitchFamily="34" charset="0"/>
              <a:buChar char="•"/>
            </a:pPr>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sp>
        <p:nvSpPr>
          <p:cNvPr id="11" name="TextBox 10">
            <a:extLst>
              <a:ext uri="{FF2B5EF4-FFF2-40B4-BE49-F238E27FC236}">
                <a16:creationId xmlns:a16="http://schemas.microsoft.com/office/drawing/2014/main" id="{27932E32-E9D2-4787-9AAC-BCA8EC2A6602}"/>
              </a:ext>
            </a:extLst>
          </p:cNvPr>
          <p:cNvSpPr txBox="1"/>
          <p:nvPr/>
        </p:nvSpPr>
        <p:spPr>
          <a:xfrm>
            <a:off x="165668" y="396313"/>
            <a:ext cx="7359741" cy="646331"/>
          </a:xfrm>
          <a:prstGeom prst="rect">
            <a:avLst/>
          </a:prstGeom>
          <a:noFill/>
        </p:spPr>
        <p:txBody>
          <a:bodyPr wrap="square" rtlCol="0">
            <a:spAutoFit/>
          </a:bodyPr>
          <a:lstStyle/>
          <a:p>
            <a:r>
              <a:rPr lang="en-US" sz="3600" b="1" spc="300" dirty="0">
                <a:solidFill>
                  <a:schemeClr val="bg1"/>
                </a:solidFill>
                <a:latin typeface="Museo 700" panose="02000000000000000000" pitchFamily="50" charset="0"/>
              </a:rPr>
              <a:t>Purpose of this Training</a:t>
            </a:r>
          </a:p>
        </p:txBody>
      </p:sp>
      <p:pic>
        <p:nvPicPr>
          <p:cNvPr id="12" name="Picture 11">
            <a:extLst>
              <a:ext uri="{FF2B5EF4-FFF2-40B4-BE49-F238E27FC236}">
                <a16:creationId xmlns:a16="http://schemas.microsoft.com/office/drawing/2014/main" id="{69BE7A39-77A7-41F7-9081-01998DB37E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3" name="TextBox 12">
            <a:extLst>
              <a:ext uri="{FF2B5EF4-FFF2-40B4-BE49-F238E27FC236}">
                <a16:creationId xmlns:a16="http://schemas.microsoft.com/office/drawing/2014/main" id="{7CAB6076-94BA-4402-B253-299BE0E11DB4}"/>
              </a:ext>
            </a:extLst>
          </p:cNvPr>
          <p:cNvSpPr txBox="1"/>
          <p:nvPr/>
        </p:nvSpPr>
        <p:spPr>
          <a:xfrm>
            <a:off x="4528327" y="502077"/>
            <a:ext cx="6808380" cy="923330"/>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WILL </a:t>
            </a:r>
          </a:p>
          <a:p>
            <a:pPr algn="ctr"/>
            <a:r>
              <a:rPr lang="en-US" b="1" dirty="0">
                <a:solidFill>
                  <a:schemeClr val="bg1"/>
                </a:solidFill>
                <a:latin typeface="Museo 700" panose="02000000000000000000" pitchFamily="50" charset="0"/>
              </a:rPr>
              <a:t>YOU LEARN </a:t>
            </a:r>
          </a:p>
          <a:p>
            <a:pPr algn="ctr"/>
            <a:r>
              <a:rPr lang="en-US" b="1" dirty="0">
                <a:solidFill>
                  <a:schemeClr val="bg1"/>
                </a:solidFill>
                <a:latin typeface="Museo 700" panose="02000000000000000000" pitchFamily="50" charset="0"/>
              </a:rPr>
              <a:t>TODAY?</a:t>
            </a:r>
          </a:p>
        </p:txBody>
      </p:sp>
      <p:pic>
        <p:nvPicPr>
          <p:cNvPr id="15" name="Picture 14" descr="Logo&#10;&#10;Description automatically generated">
            <a:extLst>
              <a:ext uri="{FF2B5EF4-FFF2-40B4-BE49-F238E27FC236}">
                <a16:creationId xmlns:a16="http://schemas.microsoft.com/office/drawing/2014/main" id="{2ECA6D29-B5E3-4E82-8244-F65BDECBAE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11857" y="2406351"/>
            <a:ext cx="2769088" cy="2139750"/>
          </a:xfrm>
          <a:prstGeom prst="rect">
            <a:avLst/>
          </a:prstGeom>
        </p:spPr>
      </p:pic>
      <p:pic>
        <p:nvPicPr>
          <p:cNvPr id="16" name="Picture 15" descr="Logo&#10;&#10;Description automatically generated">
            <a:extLst>
              <a:ext uri="{FF2B5EF4-FFF2-40B4-BE49-F238E27FC236}">
                <a16:creationId xmlns:a16="http://schemas.microsoft.com/office/drawing/2014/main" id="{2E590422-AD77-408E-B8FE-D260DC4BF1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09537" y="2290323"/>
            <a:ext cx="1748123" cy="1350822"/>
          </a:xfrm>
          <a:prstGeom prst="rect">
            <a:avLst/>
          </a:prstGeom>
        </p:spPr>
      </p:pic>
      <p:pic>
        <p:nvPicPr>
          <p:cNvPr id="17" name="Picture 16" descr="Logo&#10;&#10;Description automatically generated">
            <a:extLst>
              <a:ext uri="{FF2B5EF4-FFF2-40B4-BE49-F238E27FC236}">
                <a16:creationId xmlns:a16="http://schemas.microsoft.com/office/drawing/2014/main" id="{49A8254D-491A-4A34-8975-C342487F24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71535" y="2890180"/>
            <a:ext cx="2769088" cy="2139750"/>
          </a:xfrm>
          <a:prstGeom prst="rect">
            <a:avLst/>
          </a:prstGeom>
        </p:spPr>
      </p:pic>
      <p:pic>
        <p:nvPicPr>
          <p:cNvPr id="18" name="Picture 17" descr="Logo&#10;&#10;Description automatically generated">
            <a:extLst>
              <a:ext uri="{FF2B5EF4-FFF2-40B4-BE49-F238E27FC236}">
                <a16:creationId xmlns:a16="http://schemas.microsoft.com/office/drawing/2014/main" id="{61159FBE-4B89-42C8-AD9E-A5CCFFD458F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25408" y="2753589"/>
            <a:ext cx="1748123" cy="1350822"/>
          </a:xfrm>
          <a:prstGeom prst="rect">
            <a:avLst/>
          </a:prstGeom>
        </p:spPr>
      </p:pic>
    </p:spTree>
    <p:extLst>
      <p:ext uri="{BB962C8B-B14F-4D97-AF65-F5344CB8AC3E}">
        <p14:creationId xmlns:p14="http://schemas.microsoft.com/office/powerpoint/2010/main" val="4152083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FD5EB-C6C3-4AD1-83E4-873D113E49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151892" y="534402"/>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Purpose of this Training</a:t>
            </a:r>
          </a:p>
        </p:txBody>
      </p:sp>
      <p:sp>
        <p:nvSpPr>
          <p:cNvPr id="11" name="Rectangle 10">
            <a:extLst>
              <a:ext uri="{FF2B5EF4-FFF2-40B4-BE49-F238E27FC236}">
                <a16:creationId xmlns:a16="http://schemas.microsoft.com/office/drawing/2014/main" id="{70086903-535F-4D30-BAE4-C4F6CDCA1985}"/>
              </a:ext>
            </a:extLst>
          </p:cNvPr>
          <p:cNvSpPr/>
          <p:nvPr/>
        </p:nvSpPr>
        <p:spPr>
          <a:xfrm>
            <a:off x="158542" y="2035133"/>
            <a:ext cx="8602686" cy="3713837"/>
          </a:xfrm>
          <a:prstGeom prst="rect">
            <a:avLst/>
          </a:prstGeom>
        </p:spPr>
        <p:txBody>
          <a:bodyPr wrap="square">
            <a:spAutoFit/>
          </a:bodyPr>
          <a:lstStyle/>
          <a:p>
            <a:pPr marR="3600"/>
            <a:r>
              <a:rPr lang="en-US" sz="2000" dirty="0">
                <a:solidFill>
                  <a:srgbClr val="00627C"/>
                </a:solidFill>
                <a:latin typeface="Museo 500" panose="02000000000000000000" pitchFamily="50" charset="0"/>
              </a:rPr>
              <a:t>There are many different projects that can be funded and many ways to apply for funding.  </a:t>
            </a:r>
          </a:p>
          <a:p>
            <a:pPr marR="3600"/>
            <a:endParaRPr lang="en-US" b="1" dirty="0">
              <a:solidFill>
                <a:srgbClr val="91004F"/>
              </a:solidFill>
              <a:latin typeface="Museo 500" panose="02000000000000000000" pitchFamily="50" charset="0"/>
            </a:endParaRPr>
          </a:p>
          <a:p>
            <a:pPr marL="342900" marR="3600" indent="-342900">
              <a:buFont typeface="Arial" panose="020B0604020202020204" pitchFamily="34" charset="0"/>
              <a:buChar char="•"/>
            </a:pPr>
            <a:r>
              <a:rPr lang="en-US" sz="2400" b="1" dirty="0">
                <a:solidFill>
                  <a:srgbClr val="91004F"/>
                </a:solidFill>
                <a:latin typeface="Museo 500" panose="02000000000000000000" pitchFamily="50" charset="0"/>
              </a:rPr>
              <a:t>In the morning session</a:t>
            </a:r>
            <a:r>
              <a:rPr lang="en-US" b="1" dirty="0">
                <a:solidFill>
                  <a:srgbClr val="91004F"/>
                </a:solidFill>
                <a:latin typeface="Museo 500" panose="02000000000000000000" pitchFamily="50" charset="0"/>
              </a:rPr>
              <a:t>, we are focusing on developing project proposals for many types of funding sources.</a:t>
            </a:r>
          </a:p>
          <a:p>
            <a:pPr marL="285750" marR="3600" indent="-285750">
              <a:buFont typeface="Arial" panose="020B0604020202020204" pitchFamily="34" charset="0"/>
              <a:buChar char="•"/>
            </a:pPr>
            <a:endParaRPr lang="en-US" dirty="0">
              <a:solidFill>
                <a:srgbClr val="00627C"/>
              </a:solidFill>
              <a:latin typeface="Museo 500" panose="02000000000000000000" pitchFamily="50" charset="0"/>
            </a:endParaRPr>
          </a:p>
          <a:p>
            <a:pPr marL="342900" marR="3600" indent="-342900">
              <a:buFont typeface="Arial" panose="020B0604020202020204" pitchFamily="34" charset="0"/>
              <a:buChar char="•"/>
            </a:pPr>
            <a:r>
              <a:rPr lang="en-US" sz="2400" b="1" dirty="0">
                <a:solidFill>
                  <a:srgbClr val="91004F"/>
                </a:solidFill>
                <a:latin typeface="Museo 500" panose="02000000000000000000" pitchFamily="50" charset="0"/>
              </a:rPr>
              <a:t>In the afternoon session </a:t>
            </a:r>
            <a:r>
              <a:rPr lang="en-US" b="1" dirty="0">
                <a:solidFill>
                  <a:srgbClr val="91004F"/>
                </a:solidFill>
                <a:latin typeface="Museo 500" panose="02000000000000000000" pitchFamily="50" charset="0"/>
              </a:rPr>
              <a:t>we will take you through submitting proposals using one specific tool.</a:t>
            </a: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800" baseline="30000" dirty="0">
              <a:solidFill>
                <a:srgbClr val="00627C"/>
              </a:solidFill>
              <a:latin typeface="Museo 500" panose="02000000000000000000" pitchFamily="50" charset="0"/>
            </a:endParaRPr>
          </a:p>
          <a:p>
            <a:pPr marR="3600"/>
            <a:endParaRPr lang="en-US" sz="2600" baseline="30000" dirty="0">
              <a:solidFill>
                <a:srgbClr val="00627C"/>
              </a:solidFill>
              <a:latin typeface="Museo 500" panose="02000000000000000000" pitchFamily="50" charset="0"/>
            </a:endParaRPr>
          </a:p>
        </p:txBody>
      </p:sp>
      <p:sp>
        <p:nvSpPr>
          <p:cNvPr id="7" name="TextBox 6">
            <a:extLst>
              <a:ext uri="{FF2B5EF4-FFF2-40B4-BE49-F238E27FC236}">
                <a16:creationId xmlns:a16="http://schemas.microsoft.com/office/drawing/2014/main" id="{29FB1F90-9205-44FB-AF17-F1F693B84E4E}"/>
              </a:ext>
            </a:extLst>
          </p:cNvPr>
          <p:cNvSpPr txBox="1"/>
          <p:nvPr/>
        </p:nvSpPr>
        <p:spPr>
          <a:xfrm>
            <a:off x="4528327" y="502077"/>
            <a:ext cx="6808380" cy="923330"/>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WILL </a:t>
            </a:r>
          </a:p>
          <a:p>
            <a:pPr algn="ctr"/>
            <a:r>
              <a:rPr lang="en-US" b="1" dirty="0">
                <a:solidFill>
                  <a:schemeClr val="bg1"/>
                </a:solidFill>
                <a:latin typeface="Museo 700" panose="02000000000000000000" pitchFamily="50" charset="0"/>
              </a:rPr>
              <a:t>YOU LEARN </a:t>
            </a:r>
          </a:p>
          <a:p>
            <a:pPr algn="ctr"/>
            <a:r>
              <a:rPr lang="en-US" b="1" dirty="0">
                <a:solidFill>
                  <a:schemeClr val="bg1"/>
                </a:solidFill>
                <a:latin typeface="Museo 700" panose="02000000000000000000" pitchFamily="50" charset="0"/>
              </a:rPr>
              <a:t>TODAY?</a:t>
            </a:r>
          </a:p>
        </p:txBody>
      </p:sp>
    </p:spTree>
    <p:extLst>
      <p:ext uri="{BB962C8B-B14F-4D97-AF65-F5344CB8AC3E}">
        <p14:creationId xmlns:p14="http://schemas.microsoft.com/office/powerpoint/2010/main" val="769798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49D5866E-BD29-46CA-B2AF-2F67D2EE3D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2B23F19-36D0-43DB-9489-498857DA3157}"/>
              </a:ext>
            </a:extLst>
          </p:cNvPr>
          <p:cNvSpPr txBox="1"/>
          <p:nvPr/>
        </p:nvSpPr>
        <p:spPr>
          <a:xfrm>
            <a:off x="2695066" y="3490279"/>
            <a:ext cx="6808380" cy="1015663"/>
          </a:xfrm>
          <a:prstGeom prst="rect">
            <a:avLst/>
          </a:prstGeom>
          <a:noFill/>
        </p:spPr>
        <p:txBody>
          <a:bodyPr wrap="square" rtlCol="0">
            <a:spAutoFit/>
          </a:bodyPr>
          <a:lstStyle/>
          <a:p>
            <a:pPr algn="ctr"/>
            <a:r>
              <a:rPr lang="en-US" sz="3000" b="1" dirty="0">
                <a:solidFill>
                  <a:schemeClr val="bg1"/>
                </a:solidFill>
                <a:latin typeface="Museo 700" panose="02000000000000000000" pitchFamily="50" charset="0"/>
              </a:rPr>
              <a:t>GENERATING AND DESCRIBING </a:t>
            </a:r>
          </a:p>
          <a:p>
            <a:pPr algn="ctr"/>
            <a:r>
              <a:rPr lang="en-US" sz="3000" b="1" dirty="0">
                <a:solidFill>
                  <a:schemeClr val="bg1"/>
                </a:solidFill>
                <a:latin typeface="Museo 700" panose="02000000000000000000" pitchFamily="50" charset="0"/>
              </a:rPr>
              <a:t>PROJECT IDEAS</a:t>
            </a:r>
          </a:p>
        </p:txBody>
      </p:sp>
      <p:pic>
        <p:nvPicPr>
          <p:cNvPr id="5" name="Picture 4" descr="A close up of a logo&#10;&#10;Description automatically generated">
            <a:extLst>
              <a:ext uri="{FF2B5EF4-FFF2-40B4-BE49-F238E27FC236}">
                <a16:creationId xmlns:a16="http://schemas.microsoft.com/office/drawing/2014/main" id="{96F8FD9F-4C9F-4562-800B-DCF9500400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776" y="2348195"/>
            <a:ext cx="3666479" cy="3299832"/>
          </a:xfrm>
          <a:prstGeom prst="rect">
            <a:avLst/>
          </a:prstGeom>
        </p:spPr>
      </p:pic>
    </p:spTree>
    <p:extLst>
      <p:ext uri="{BB962C8B-B14F-4D97-AF65-F5344CB8AC3E}">
        <p14:creationId xmlns:p14="http://schemas.microsoft.com/office/powerpoint/2010/main" val="4153960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FD5EB-C6C3-4AD1-83E4-873D113E49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151892" y="534402"/>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Needs Assessment Report</a:t>
            </a:r>
          </a:p>
        </p:txBody>
      </p:sp>
      <p:sp>
        <p:nvSpPr>
          <p:cNvPr id="11" name="Rectangle 10">
            <a:extLst>
              <a:ext uri="{FF2B5EF4-FFF2-40B4-BE49-F238E27FC236}">
                <a16:creationId xmlns:a16="http://schemas.microsoft.com/office/drawing/2014/main" id="{70086903-535F-4D30-BAE4-C4F6CDCA1985}"/>
              </a:ext>
            </a:extLst>
          </p:cNvPr>
          <p:cNvSpPr/>
          <p:nvPr/>
        </p:nvSpPr>
        <p:spPr>
          <a:xfrm>
            <a:off x="158542" y="2066621"/>
            <a:ext cx="8717233" cy="5796459"/>
          </a:xfrm>
          <a:prstGeom prst="rect">
            <a:avLst/>
          </a:prstGeom>
        </p:spPr>
        <p:txBody>
          <a:bodyPr wrap="square">
            <a:spAutoFit/>
          </a:bodyPr>
          <a:lstStyle/>
          <a:p>
            <a:pPr marR="3600"/>
            <a:r>
              <a:rPr lang="en-US" sz="2800" baseline="30000" dirty="0">
                <a:solidFill>
                  <a:srgbClr val="00627C"/>
                </a:solidFill>
                <a:latin typeface="Museo 500" panose="02000000000000000000" pitchFamily="50" charset="0"/>
              </a:rPr>
              <a:t>The Needs Assessment Report for the WCVC region identified the following community strengths:</a:t>
            </a:r>
          </a:p>
          <a:p>
            <a:pPr marR="3600"/>
            <a:endParaRPr lang="en-US" sz="2800" baseline="30000" dirty="0">
              <a:solidFill>
                <a:srgbClr val="00627C"/>
              </a:solidFill>
              <a:latin typeface="Museo 500" panose="02000000000000000000" pitchFamily="50" charset="0"/>
            </a:endParaRPr>
          </a:p>
          <a:p>
            <a:pPr marL="457200" marR="3600" indent="-457200">
              <a:lnSpc>
                <a:spcPct val="150000"/>
              </a:lnSpc>
              <a:buFont typeface="Arial" panose="020B0604020202020204" pitchFamily="34" charset="0"/>
              <a:buChar char="•"/>
            </a:pPr>
            <a:r>
              <a:rPr lang="en-US" sz="2800" baseline="30000" dirty="0">
                <a:solidFill>
                  <a:srgbClr val="ED297D"/>
                </a:solidFill>
                <a:latin typeface="Museo 500" panose="02000000000000000000" pitchFamily="50" charset="0"/>
              </a:rPr>
              <a:t>Strong sense of community</a:t>
            </a:r>
          </a:p>
          <a:p>
            <a:pPr marL="457200" marR="3600" indent="-457200">
              <a:lnSpc>
                <a:spcPct val="150000"/>
              </a:lnSpc>
              <a:buFont typeface="Arial" panose="020B0604020202020204" pitchFamily="34" charset="0"/>
              <a:buChar char="•"/>
            </a:pPr>
            <a:r>
              <a:rPr lang="en-US" sz="2800" baseline="30000" dirty="0">
                <a:solidFill>
                  <a:srgbClr val="ED297D"/>
                </a:solidFill>
                <a:latin typeface="Museo 500" panose="02000000000000000000" pitchFamily="50" charset="0"/>
              </a:rPr>
              <a:t>Greenspace between cities, where many DAC </a:t>
            </a:r>
          </a:p>
          <a:p>
            <a:pPr marR="3600">
              <a:lnSpc>
                <a:spcPct val="150000"/>
              </a:lnSpc>
            </a:pPr>
            <a:r>
              <a:rPr lang="en-US" sz="2800" baseline="30000" dirty="0">
                <a:solidFill>
                  <a:srgbClr val="ED297D"/>
                </a:solidFill>
                <a:latin typeface="Museo 500" panose="02000000000000000000" pitchFamily="50" charset="0"/>
              </a:rPr>
              <a:t>         communities tend to recreate</a:t>
            </a:r>
          </a:p>
          <a:p>
            <a:pPr marL="457200" marR="3600" indent="-457200">
              <a:lnSpc>
                <a:spcPct val="150000"/>
              </a:lnSpc>
              <a:buFont typeface="Arial" panose="020B0604020202020204" pitchFamily="34" charset="0"/>
              <a:buChar char="•"/>
            </a:pPr>
            <a:r>
              <a:rPr lang="en-US" sz="2800" baseline="30000" dirty="0">
                <a:solidFill>
                  <a:srgbClr val="ED297D"/>
                </a:solidFill>
                <a:latin typeface="Museo 500" panose="02000000000000000000" pitchFamily="50" charset="0"/>
              </a:rPr>
              <a:t>Clean beaches</a:t>
            </a:r>
          </a:p>
          <a:p>
            <a:pPr marL="457200" marR="3600" indent="-457200">
              <a:lnSpc>
                <a:spcPct val="150000"/>
              </a:lnSpc>
              <a:buFont typeface="Arial" panose="020B0604020202020204" pitchFamily="34" charset="0"/>
              <a:buChar char="•"/>
            </a:pPr>
            <a:r>
              <a:rPr lang="en-US" sz="2800" baseline="30000" dirty="0">
                <a:solidFill>
                  <a:srgbClr val="ED297D"/>
                </a:solidFill>
                <a:latin typeface="Museo 500" panose="02000000000000000000" pitchFamily="50" charset="0"/>
              </a:rPr>
              <a:t>Social service programs</a:t>
            </a:r>
          </a:p>
          <a:p>
            <a:pPr marL="457200" marR="3600" indent="-457200">
              <a:lnSpc>
                <a:spcPct val="150000"/>
              </a:lnSpc>
              <a:buFont typeface="Arial" panose="020B0604020202020204" pitchFamily="34" charset="0"/>
              <a:buChar char="•"/>
            </a:pPr>
            <a:r>
              <a:rPr lang="en-US" sz="2800" baseline="30000" dirty="0">
                <a:solidFill>
                  <a:srgbClr val="ED297D"/>
                </a:solidFill>
                <a:latin typeface="Museo 500" panose="02000000000000000000" pitchFamily="50" charset="0"/>
              </a:rPr>
              <a:t>Local businesses</a:t>
            </a:r>
          </a:p>
          <a:p>
            <a:pPr marL="457200" marR="3600" indent="-457200">
              <a:lnSpc>
                <a:spcPct val="150000"/>
              </a:lnSpc>
              <a:buFont typeface="Arial" panose="020B0604020202020204" pitchFamily="34" charset="0"/>
              <a:buChar char="•"/>
            </a:pPr>
            <a:r>
              <a:rPr lang="en-US" sz="2800" baseline="30000" dirty="0">
                <a:solidFill>
                  <a:srgbClr val="ED297D"/>
                </a:solidFill>
                <a:latin typeface="Museo 500" panose="02000000000000000000" pitchFamily="50" charset="0"/>
              </a:rPr>
              <a:t>Variety of resources, collaborations and strategies for </a:t>
            </a:r>
          </a:p>
          <a:p>
            <a:pPr marR="3600">
              <a:lnSpc>
                <a:spcPct val="150000"/>
              </a:lnSpc>
            </a:pPr>
            <a:r>
              <a:rPr lang="en-US" sz="2800" baseline="30000" dirty="0">
                <a:solidFill>
                  <a:srgbClr val="ED297D"/>
                </a:solidFill>
                <a:latin typeface="Museo 500" panose="02000000000000000000" pitchFamily="50" charset="0"/>
              </a:rPr>
              <a:t>        addressing homelessness</a:t>
            </a: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sp>
        <p:nvSpPr>
          <p:cNvPr id="12" name="TextBox 11">
            <a:extLst>
              <a:ext uri="{FF2B5EF4-FFF2-40B4-BE49-F238E27FC236}">
                <a16:creationId xmlns:a16="http://schemas.microsoft.com/office/drawing/2014/main" id="{C2B2D997-7328-40DF-AEF8-FEA9469B4E3A}"/>
              </a:ext>
            </a:extLst>
          </p:cNvPr>
          <p:cNvSpPr txBox="1"/>
          <p:nvPr/>
        </p:nvSpPr>
        <p:spPr>
          <a:xfrm>
            <a:off x="7060713" y="506399"/>
            <a:ext cx="1815062" cy="923330"/>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WERE </a:t>
            </a:r>
          </a:p>
          <a:p>
            <a:pPr algn="ctr"/>
            <a:r>
              <a:rPr lang="en-US" b="1" dirty="0">
                <a:solidFill>
                  <a:schemeClr val="bg1"/>
                </a:solidFill>
                <a:latin typeface="Museo 700" panose="02000000000000000000" pitchFamily="50" charset="0"/>
              </a:rPr>
              <a:t>THE STRENGTHS?</a:t>
            </a:r>
          </a:p>
        </p:txBody>
      </p:sp>
      <p:pic>
        <p:nvPicPr>
          <p:cNvPr id="7" name="image13.png">
            <a:extLst>
              <a:ext uri="{FF2B5EF4-FFF2-40B4-BE49-F238E27FC236}">
                <a16:creationId xmlns:a16="http://schemas.microsoft.com/office/drawing/2014/main" id="{BAB83254-FC76-4D72-A6AC-A5503EE59771}"/>
              </a:ext>
            </a:extLst>
          </p:cNvPr>
          <p:cNvPicPr/>
          <p:nvPr/>
        </p:nvPicPr>
        <p:blipFill>
          <a:blip r:embed="rId5"/>
          <a:srcRect/>
          <a:stretch>
            <a:fillRect/>
          </a:stretch>
        </p:blipFill>
        <p:spPr>
          <a:xfrm>
            <a:off x="5882849" y="2755757"/>
            <a:ext cx="3151468" cy="2542021"/>
          </a:xfrm>
          <a:prstGeom prst="rect">
            <a:avLst/>
          </a:prstGeom>
          <a:ln w="12700">
            <a:noFill/>
            <a:prstDash val="solid"/>
          </a:ln>
        </p:spPr>
      </p:pic>
    </p:spTree>
    <p:extLst>
      <p:ext uri="{BB962C8B-B14F-4D97-AF65-F5344CB8AC3E}">
        <p14:creationId xmlns:p14="http://schemas.microsoft.com/office/powerpoint/2010/main" val="3134697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FD5EB-C6C3-4AD1-83E4-873D113E49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151892" y="534402"/>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Needs Assessment Report</a:t>
            </a:r>
          </a:p>
        </p:txBody>
      </p:sp>
      <p:sp>
        <p:nvSpPr>
          <p:cNvPr id="11" name="Rectangle 10">
            <a:extLst>
              <a:ext uri="{FF2B5EF4-FFF2-40B4-BE49-F238E27FC236}">
                <a16:creationId xmlns:a16="http://schemas.microsoft.com/office/drawing/2014/main" id="{70086903-535F-4D30-BAE4-C4F6CDCA1985}"/>
              </a:ext>
            </a:extLst>
          </p:cNvPr>
          <p:cNvSpPr/>
          <p:nvPr/>
        </p:nvSpPr>
        <p:spPr>
          <a:xfrm>
            <a:off x="158542" y="2054589"/>
            <a:ext cx="8717233" cy="6617196"/>
          </a:xfrm>
          <a:prstGeom prst="rect">
            <a:avLst/>
          </a:prstGeom>
        </p:spPr>
        <p:txBody>
          <a:bodyPr wrap="square">
            <a:spAutoFit/>
          </a:bodyPr>
          <a:lstStyle/>
          <a:p>
            <a:pPr marR="3600"/>
            <a:r>
              <a:rPr lang="en-US" sz="2800" baseline="30000" dirty="0">
                <a:solidFill>
                  <a:srgbClr val="00627C"/>
                </a:solidFill>
                <a:latin typeface="Museo 500" panose="02000000000000000000" pitchFamily="50" charset="0"/>
              </a:rPr>
              <a:t>The Needs Assessment Report for the WCVC region identified the following water related issues and opportunities that will help guide the development of project ideas and the selection of projects:</a:t>
            </a:r>
          </a:p>
          <a:p>
            <a:pPr marL="457200" marR="3600" indent="-457200">
              <a:lnSpc>
                <a:spcPct val="150000"/>
              </a:lnSpc>
              <a:buFont typeface="Arial" panose="020B0604020202020204" pitchFamily="34" charset="0"/>
              <a:buChar char="•"/>
            </a:pPr>
            <a:r>
              <a:rPr lang="en-US" sz="2400" baseline="30000" dirty="0">
                <a:solidFill>
                  <a:srgbClr val="ED297D"/>
                </a:solidFill>
                <a:latin typeface="Museo 500" panose="02000000000000000000" pitchFamily="50" charset="0"/>
              </a:rPr>
              <a:t>Water contamination due to trash and industrial facilities</a:t>
            </a:r>
          </a:p>
          <a:p>
            <a:pPr marL="457200" marR="3600" indent="-457200">
              <a:lnSpc>
                <a:spcPct val="150000"/>
              </a:lnSpc>
              <a:buFont typeface="Arial" panose="020B0604020202020204" pitchFamily="34" charset="0"/>
              <a:buChar char="•"/>
            </a:pPr>
            <a:r>
              <a:rPr lang="en-US" sz="2400" baseline="30000" dirty="0">
                <a:solidFill>
                  <a:srgbClr val="ED297D"/>
                </a:solidFill>
                <a:latin typeface="Museo 500" panose="02000000000000000000" pitchFamily="50" charset="0"/>
              </a:rPr>
              <a:t>Drinking water quality</a:t>
            </a:r>
          </a:p>
          <a:p>
            <a:pPr marL="457200" marR="3600" indent="-457200">
              <a:lnSpc>
                <a:spcPct val="150000"/>
              </a:lnSpc>
              <a:buFont typeface="Arial" panose="020B0604020202020204" pitchFamily="34" charset="0"/>
              <a:buChar char="•"/>
            </a:pPr>
            <a:r>
              <a:rPr lang="en-US" sz="2400" baseline="30000" dirty="0">
                <a:solidFill>
                  <a:srgbClr val="ED297D"/>
                </a:solidFill>
                <a:latin typeface="Museo 500" panose="02000000000000000000" pitchFamily="50" charset="0"/>
              </a:rPr>
              <a:t>High cost of water</a:t>
            </a:r>
          </a:p>
          <a:p>
            <a:pPr marL="457200" marR="3600" indent="-457200">
              <a:lnSpc>
                <a:spcPct val="150000"/>
              </a:lnSpc>
              <a:buFont typeface="Arial" panose="020B0604020202020204" pitchFamily="34" charset="0"/>
              <a:buChar char="•"/>
            </a:pPr>
            <a:r>
              <a:rPr lang="en-US" sz="2400" baseline="30000" dirty="0">
                <a:solidFill>
                  <a:srgbClr val="ED297D"/>
                </a:solidFill>
                <a:latin typeface="Museo 500" panose="02000000000000000000" pitchFamily="50" charset="0"/>
              </a:rPr>
              <a:t>Water availability for fire suppression and agriculture</a:t>
            </a:r>
          </a:p>
          <a:p>
            <a:pPr marL="457200" marR="3600" indent="-457200">
              <a:lnSpc>
                <a:spcPct val="150000"/>
              </a:lnSpc>
              <a:buFont typeface="Arial" panose="020B0604020202020204" pitchFamily="34" charset="0"/>
              <a:buChar char="•"/>
            </a:pPr>
            <a:r>
              <a:rPr lang="en-US" sz="2400" baseline="30000" dirty="0">
                <a:solidFill>
                  <a:srgbClr val="ED297D"/>
                </a:solidFill>
                <a:latin typeface="Museo 500" panose="02000000000000000000" pitchFamily="50" charset="0"/>
              </a:rPr>
              <a:t>Access to clean safe water</a:t>
            </a:r>
          </a:p>
          <a:p>
            <a:pPr marL="457200" marR="3600" indent="-457200">
              <a:lnSpc>
                <a:spcPct val="150000"/>
              </a:lnSpc>
              <a:buFont typeface="Arial" panose="020B0604020202020204" pitchFamily="34" charset="0"/>
              <a:buChar char="•"/>
            </a:pPr>
            <a:r>
              <a:rPr lang="en-US" sz="2400" baseline="30000" dirty="0">
                <a:solidFill>
                  <a:srgbClr val="ED297D"/>
                </a:solidFill>
                <a:latin typeface="Museo 500" panose="02000000000000000000" pitchFamily="50" charset="0"/>
              </a:rPr>
              <a:t>Inadequate wastewater collection and treatment </a:t>
            </a:r>
          </a:p>
          <a:p>
            <a:pPr marL="457200" marR="3600" indent="-457200">
              <a:lnSpc>
                <a:spcPct val="150000"/>
              </a:lnSpc>
              <a:buFont typeface="Arial" panose="020B0604020202020204" pitchFamily="34" charset="0"/>
              <a:buChar char="•"/>
            </a:pPr>
            <a:r>
              <a:rPr lang="en-US" sz="2400" baseline="30000" dirty="0">
                <a:solidFill>
                  <a:srgbClr val="ED297D"/>
                </a:solidFill>
                <a:latin typeface="Museo 500" panose="02000000000000000000" pitchFamily="50" charset="0"/>
              </a:rPr>
              <a:t>Drinking water availability</a:t>
            </a:r>
          </a:p>
          <a:p>
            <a:pPr marL="457200" marR="3600" indent="-457200">
              <a:lnSpc>
                <a:spcPct val="150000"/>
              </a:lnSpc>
              <a:buFont typeface="Arial" panose="020B0604020202020204" pitchFamily="34" charset="0"/>
              <a:buChar char="•"/>
            </a:pPr>
            <a:r>
              <a:rPr lang="en-US" sz="2400" baseline="30000" dirty="0">
                <a:solidFill>
                  <a:srgbClr val="ED297D"/>
                </a:solidFill>
                <a:latin typeface="Museo 500" panose="02000000000000000000" pitchFamily="50" charset="0"/>
              </a:rPr>
              <a:t>Recreational water safety</a:t>
            </a:r>
          </a:p>
          <a:p>
            <a:pPr marL="457200" marR="3600" indent="-457200">
              <a:lnSpc>
                <a:spcPct val="150000"/>
              </a:lnSpc>
              <a:buFont typeface="Arial" panose="020B0604020202020204" pitchFamily="34" charset="0"/>
              <a:buChar char="•"/>
            </a:pPr>
            <a:r>
              <a:rPr lang="en-US" sz="2400" baseline="30000" dirty="0">
                <a:solidFill>
                  <a:srgbClr val="ED297D"/>
                </a:solidFill>
                <a:latin typeface="Museo 500" panose="02000000000000000000" pitchFamily="50" charset="0"/>
              </a:rPr>
              <a:t>Flooding</a:t>
            </a:r>
          </a:p>
          <a:p>
            <a:pPr marL="457200" marR="3600" indent="-457200">
              <a:lnSpc>
                <a:spcPct val="150000"/>
              </a:lnSpc>
              <a:buFont typeface="Arial" panose="020B0604020202020204" pitchFamily="34" charset="0"/>
              <a:buChar char="•"/>
            </a:pPr>
            <a:r>
              <a:rPr lang="en-US" sz="2400" baseline="30000" dirty="0">
                <a:solidFill>
                  <a:srgbClr val="ED297D"/>
                </a:solidFill>
                <a:latin typeface="Museo 500" panose="02000000000000000000" pitchFamily="50" charset="0"/>
              </a:rPr>
              <a:t>Compliance with new regulatory requirements </a:t>
            </a:r>
          </a:p>
          <a:p>
            <a:pPr marR="3600"/>
            <a:endParaRPr lang="en-US" sz="2800" baseline="30000" dirty="0">
              <a:solidFill>
                <a:srgbClr val="ED297D"/>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sp>
        <p:nvSpPr>
          <p:cNvPr id="12" name="TextBox 11">
            <a:extLst>
              <a:ext uri="{FF2B5EF4-FFF2-40B4-BE49-F238E27FC236}">
                <a16:creationId xmlns:a16="http://schemas.microsoft.com/office/drawing/2014/main" id="{C2B2D997-7328-40DF-AEF8-FEA9469B4E3A}"/>
              </a:ext>
            </a:extLst>
          </p:cNvPr>
          <p:cNvSpPr txBox="1"/>
          <p:nvPr/>
        </p:nvSpPr>
        <p:spPr>
          <a:xfrm>
            <a:off x="4517158" y="379303"/>
            <a:ext cx="6808380" cy="1200329"/>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WERE </a:t>
            </a:r>
          </a:p>
          <a:p>
            <a:pPr algn="ctr"/>
            <a:r>
              <a:rPr lang="en-US" b="1" dirty="0">
                <a:solidFill>
                  <a:schemeClr val="bg1"/>
                </a:solidFill>
                <a:latin typeface="Museo 700" panose="02000000000000000000" pitchFamily="50" charset="0"/>
              </a:rPr>
              <a:t>THE KEY FINDINGS </a:t>
            </a:r>
          </a:p>
          <a:p>
            <a:pPr algn="ctr"/>
            <a:r>
              <a:rPr lang="en-US" b="1" dirty="0">
                <a:solidFill>
                  <a:schemeClr val="bg1"/>
                </a:solidFill>
                <a:latin typeface="Museo 700" panose="02000000000000000000" pitchFamily="50" charset="0"/>
              </a:rPr>
              <a:t>FOR COMMUNITY </a:t>
            </a:r>
          </a:p>
          <a:p>
            <a:pPr algn="ctr"/>
            <a:r>
              <a:rPr lang="en-US" b="1" dirty="0">
                <a:solidFill>
                  <a:schemeClr val="bg1"/>
                </a:solidFill>
                <a:latin typeface="Museo 700" panose="02000000000000000000" pitchFamily="50" charset="0"/>
              </a:rPr>
              <a:t>NEEDS?</a:t>
            </a:r>
          </a:p>
        </p:txBody>
      </p:sp>
    </p:spTree>
    <p:extLst>
      <p:ext uri="{BB962C8B-B14F-4D97-AF65-F5344CB8AC3E}">
        <p14:creationId xmlns:p14="http://schemas.microsoft.com/office/powerpoint/2010/main" val="3396021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9FF8EDB-B429-4491-AB5D-CE3BE6F95C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76289"/>
          <a:stretch/>
        </p:blipFill>
        <p:spPr>
          <a:xfrm>
            <a:off x="0" y="-1"/>
            <a:ext cx="9144000" cy="1637553"/>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151892" y="534402"/>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Needs Assessment Report</a:t>
            </a:r>
          </a:p>
        </p:txBody>
      </p:sp>
      <p:sp>
        <p:nvSpPr>
          <p:cNvPr id="11" name="Rectangle 10">
            <a:extLst>
              <a:ext uri="{FF2B5EF4-FFF2-40B4-BE49-F238E27FC236}">
                <a16:creationId xmlns:a16="http://schemas.microsoft.com/office/drawing/2014/main" id="{70086903-535F-4D30-BAE4-C4F6CDCA1985}"/>
              </a:ext>
            </a:extLst>
          </p:cNvPr>
          <p:cNvSpPr/>
          <p:nvPr/>
        </p:nvSpPr>
        <p:spPr>
          <a:xfrm>
            <a:off x="193266" y="1965683"/>
            <a:ext cx="8717233" cy="1795363"/>
          </a:xfrm>
          <a:prstGeom prst="rect">
            <a:avLst/>
          </a:prstGeom>
        </p:spPr>
        <p:txBody>
          <a:bodyPr wrap="square">
            <a:spAutoFit/>
          </a:bodyPr>
          <a:lstStyle/>
          <a:p>
            <a:pPr marR="3600"/>
            <a:r>
              <a:rPr lang="en-US" sz="2800" baseline="30000" dirty="0">
                <a:solidFill>
                  <a:srgbClr val="00627C"/>
                </a:solidFill>
                <a:latin typeface="Museo 500" panose="02000000000000000000" pitchFamily="50" charset="0"/>
              </a:rPr>
              <a:t>When asked whether there were concerns about drinking water quality respondents answered as follows:</a:t>
            </a:r>
          </a:p>
          <a:p>
            <a:pPr marR="3600"/>
            <a:r>
              <a:rPr lang="en-US" sz="2800" baseline="30000" dirty="0">
                <a:solidFill>
                  <a:srgbClr val="00627C"/>
                </a:solidFill>
                <a:latin typeface="Museo 500" panose="02000000000000000000" pitchFamily="50" charset="0"/>
              </a:rPr>
              <a:t> </a:t>
            </a:r>
          </a:p>
          <a:p>
            <a:pPr marR="3600"/>
            <a:endParaRPr lang="en-US" sz="2800" baseline="30000" dirty="0">
              <a:solidFill>
                <a:srgbClr val="00627C"/>
              </a:solidFill>
              <a:latin typeface="Museo 500" panose="02000000000000000000" pitchFamily="50" charset="0"/>
            </a:endParaRPr>
          </a:p>
          <a:p>
            <a:pPr marR="3600"/>
            <a:r>
              <a:rPr lang="en-US" sz="2800" baseline="30000" dirty="0">
                <a:solidFill>
                  <a:srgbClr val="00627C"/>
                </a:solidFill>
                <a:latin typeface="Museo 500" panose="02000000000000000000" pitchFamily="50" charset="0"/>
              </a:rPr>
              <a:t> </a:t>
            </a:r>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pic>
        <p:nvPicPr>
          <p:cNvPr id="16" name="image62.png">
            <a:extLst>
              <a:ext uri="{FF2B5EF4-FFF2-40B4-BE49-F238E27FC236}">
                <a16:creationId xmlns:a16="http://schemas.microsoft.com/office/drawing/2014/main" id="{3F8C15A8-CE36-4314-86AD-3AA106D1D305}"/>
              </a:ext>
            </a:extLst>
          </p:cNvPr>
          <p:cNvPicPr/>
          <p:nvPr/>
        </p:nvPicPr>
        <p:blipFill rotWithShape="1">
          <a:blip r:embed="rId5"/>
          <a:srcRect l="1391" t="10309" r="2508" b="9085"/>
          <a:stretch/>
        </p:blipFill>
        <p:spPr>
          <a:xfrm>
            <a:off x="293194" y="2517016"/>
            <a:ext cx="5918994" cy="818987"/>
          </a:xfrm>
          <a:prstGeom prst="rect">
            <a:avLst/>
          </a:prstGeom>
          <a:ln/>
        </p:spPr>
      </p:pic>
      <p:sp>
        <p:nvSpPr>
          <p:cNvPr id="18" name="Rectangle 17">
            <a:extLst>
              <a:ext uri="{FF2B5EF4-FFF2-40B4-BE49-F238E27FC236}">
                <a16:creationId xmlns:a16="http://schemas.microsoft.com/office/drawing/2014/main" id="{8398103B-BEAA-4117-97F4-191832980582}"/>
              </a:ext>
            </a:extLst>
          </p:cNvPr>
          <p:cNvSpPr/>
          <p:nvPr/>
        </p:nvSpPr>
        <p:spPr>
          <a:xfrm>
            <a:off x="196771" y="4088943"/>
            <a:ext cx="2708475" cy="1795363"/>
          </a:xfrm>
          <a:prstGeom prst="rect">
            <a:avLst/>
          </a:prstGeom>
        </p:spPr>
        <p:txBody>
          <a:bodyPr wrap="square">
            <a:spAutoFit/>
          </a:bodyPr>
          <a:lstStyle/>
          <a:p>
            <a:pPr marR="3600"/>
            <a:r>
              <a:rPr lang="en-US" sz="2800" baseline="30000" dirty="0">
                <a:solidFill>
                  <a:srgbClr val="00627C"/>
                </a:solidFill>
                <a:latin typeface="Museo 500" panose="02000000000000000000" pitchFamily="50" charset="0"/>
              </a:rPr>
              <a:t>Concerns included the following:</a:t>
            </a:r>
          </a:p>
          <a:p>
            <a:pPr marR="3600"/>
            <a:r>
              <a:rPr lang="en-US" sz="2800" baseline="30000" dirty="0">
                <a:solidFill>
                  <a:srgbClr val="00627C"/>
                </a:solidFill>
                <a:latin typeface="Museo 500" panose="02000000000000000000" pitchFamily="50" charset="0"/>
              </a:rPr>
              <a:t> </a:t>
            </a:r>
          </a:p>
          <a:p>
            <a:pPr marR="3600"/>
            <a:endParaRPr lang="en-US" sz="2800" baseline="30000" dirty="0">
              <a:solidFill>
                <a:srgbClr val="00627C"/>
              </a:solidFill>
              <a:latin typeface="Museo 500" panose="02000000000000000000" pitchFamily="50" charset="0"/>
            </a:endParaRPr>
          </a:p>
          <a:p>
            <a:pPr marR="3600"/>
            <a:r>
              <a:rPr lang="en-US" sz="2800" baseline="30000" dirty="0">
                <a:solidFill>
                  <a:srgbClr val="00627C"/>
                </a:solidFill>
                <a:latin typeface="Museo 500" panose="02000000000000000000" pitchFamily="50" charset="0"/>
              </a:rPr>
              <a:t> </a:t>
            </a:r>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sp>
        <p:nvSpPr>
          <p:cNvPr id="13" name="TextBox 12">
            <a:extLst>
              <a:ext uri="{FF2B5EF4-FFF2-40B4-BE49-F238E27FC236}">
                <a16:creationId xmlns:a16="http://schemas.microsoft.com/office/drawing/2014/main" id="{E030699E-9523-43CB-A00F-44D57140B5A5}"/>
              </a:ext>
            </a:extLst>
          </p:cNvPr>
          <p:cNvSpPr txBox="1"/>
          <p:nvPr/>
        </p:nvSpPr>
        <p:spPr>
          <a:xfrm>
            <a:off x="4517158" y="379303"/>
            <a:ext cx="6808380" cy="1200329"/>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WERE</a:t>
            </a:r>
          </a:p>
          <a:p>
            <a:pPr algn="ctr"/>
            <a:r>
              <a:rPr lang="en-US" b="1" dirty="0">
                <a:solidFill>
                  <a:schemeClr val="bg1"/>
                </a:solidFill>
                <a:latin typeface="Museo 700" panose="02000000000000000000" pitchFamily="50" charset="0"/>
              </a:rPr>
              <a:t>THE KEY FINDINGS</a:t>
            </a:r>
          </a:p>
          <a:p>
            <a:pPr algn="ctr"/>
            <a:r>
              <a:rPr lang="en-US" b="1" dirty="0">
                <a:solidFill>
                  <a:schemeClr val="bg1"/>
                </a:solidFill>
                <a:latin typeface="Museo 700" panose="02000000000000000000" pitchFamily="50" charset="0"/>
              </a:rPr>
              <a:t>FOR COMMUNITY</a:t>
            </a:r>
          </a:p>
          <a:p>
            <a:pPr algn="ctr"/>
            <a:r>
              <a:rPr lang="en-US" b="1" dirty="0">
                <a:solidFill>
                  <a:schemeClr val="bg1"/>
                </a:solidFill>
                <a:latin typeface="Museo 700" panose="02000000000000000000" pitchFamily="50" charset="0"/>
              </a:rPr>
              <a:t>NEEDS?</a:t>
            </a:r>
          </a:p>
        </p:txBody>
      </p:sp>
      <p:pic>
        <p:nvPicPr>
          <p:cNvPr id="15" name="image72.png">
            <a:extLst>
              <a:ext uri="{FF2B5EF4-FFF2-40B4-BE49-F238E27FC236}">
                <a16:creationId xmlns:a16="http://schemas.microsoft.com/office/drawing/2014/main" id="{ED6E16B4-C2AE-4BBE-8486-93630A5126E7}"/>
              </a:ext>
            </a:extLst>
          </p:cNvPr>
          <p:cNvPicPr/>
          <p:nvPr/>
        </p:nvPicPr>
        <p:blipFill>
          <a:blip r:embed="rId6"/>
          <a:srcRect/>
          <a:stretch>
            <a:fillRect/>
          </a:stretch>
        </p:blipFill>
        <p:spPr>
          <a:xfrm>
            <a:off x="3071172" y="4088943"/>
            <a:ext cx="5839327" cy="2110575"/>
          </a:xfrm>
          <a:prstGeom prst="rect">
            <a:avLst/>
          </a:prstGeom>
          <a:ln w="12700">
            <a:solidFill>
              <a:srgbClr val="000000"/>
            </a:solidFill>
            <a:prstDash val="solid"/>
          </a:ln>
        </p:spPr>
      </p:pic>
    </p:spTree>
    <p:extLst>
      <p:ext uri="{BB962C8B-B14F-4D97-AF65-F5344CB8AC3E}">
        <p14:creationId xmlns:p14="http://schemas.microsoft.com/office/powerpoint/2010/main" val="148090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FD5EB-C6C3-4AD1-83E4-873D113E49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151892" y="534402"/>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Needs Assessment Report</a:t>
            </a:r>
          </a:p>
        </p:txBody>
      </p:sp>
      <p:sp>
        <p:nvSpPr>
          <p:cNvPr id="11" name="Rectangle 10">
            <a:extLst>
              <a:ext uri="{FF2B5EF4-FFF2-40B4-BE49-F238E27FC236}">
                <a16:creationId xmlns:a16="http://schemas.microsoft.com/office/drawing/2014/main" id="{70086903-535F-4D30-BAE4-C4F6CDCA1985}"/>
              </a:ext>
            </a:extLst>
          </p:cNvPr>
          <p:cNvSpPr/>
          <p:nvPr/>
        </p:nvSpPr>
        <p:spPr>
          <a:xfrm>
            <a:off x="158542" y="2044861"/>
            <a:ext cx="8717233" cy="4637167"/>
          </a:xfrm>
          <a:prstGeom prst="rect">
            <a:avLst/>
          </a:prstGeom>
        </p:spPr>
        <p:txBody>
          <a:bodyPr wrap="square">
            <a:spAutoFit/>
          </a:bodyPr>
          <a:lstStyle/>
          <a:p>
            <a:pPr marR="3600"/>
            <a:r>
              <a:rPr lang="en-US" sz="2800" baseline="30000" dirty="0">
                <a:solidFill>
                  <a:srgbClr val="00627C"/>
                </a:solidFill>
                <a:latin typeface="Museo 500" panose="02000000000000000000" pitchFamily="50" charset="0"/>
              </a:rPr>
              <a:t>Broader concerns with crossover to water related issues included:</a:t>
            </a:r>
          </a:p>
          <a:p>
            <a:pPr marR="3600"/>
            <a:endParaRPr lang="en-US" sz="2800" baseline="30000" dirty="0">
              <a:solidFill>
                <a:srgbClr val="00627C"/>
              </a:solidFill>
              <a:latin typeface="Museo 500" panose="02000000000000000000" pitchFamily="50" charset="0"/>
            </a:endParaRPr>
          </a:p>
          <a:p>
            <a:pPr marL="457200" marR="360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A lack of green space and recreational opportunities</a:t>
            </a:r>
          </a:p>
          <a:p>
            <a:pPr marL="457200" marR="360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Homelessness </a:t>
            </a:r>
          </a:p>
          <a:p>
            <a:pPr marL="457200" marR="360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The need for more affordable housing and high paying jobs</a:t>
            </a:r>
          </a:p>
          <a:p>
            <a:pPr marL="457200" marR="360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Increasing closure of roadways due to flooding and fire, isolating communities </a:t>
            </a:r>
          </a:p>
          <a:p>
            <a:pPr marL="457200" marR="360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A lack of water storage for use during droughts and fires</a:t>
            </a:r>
          </a:p>
          <a:p>
            <a:pPr marL="457200" marR="360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The need to reduce and limit development</a:t>
            </a: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R="3600"/>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sp>
        <p:nvSpPr>
          <p:cNvPr id="8" name="TextBox 7">
            <a:extLst>
              <a:ext uri="{FF2B5EF4-FFF2-40B4-BE49-F238E27FC236}">
                <a16:creationId xmlns:a16="http://schemas.microsoft.com/office/drawing/2014/main" id="{C7860900-F044-42EF-91FD-5CE939CEADB0}"/>
              </a:ext>
            </a:extLst>
          </p:cNvPr>
          <p:cNvSpPr txBox="1"/>
          <p:nvPr/>
        </p:nvSpPr>
        <p:spPr>
          <a:xfrm>
            <a:off x="4517158" y="397079"/>
            <a:ext cx="6808380" cy="1200329"/>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WERE </a:t>
            </a:r>
          </a:p>
          <a:p>
            <a:pPr algn="ctr"/>
            <a:r>
              <a:rPr lang="en-US" b="1" dirty="0">
                <a:solidFill>
                  <a:schemeClr val="bg1"/>
                </a:solidFill>
                <a:latin typeface="Museo 700" panose="02000000000000000000" pitchFamily="50" charset="0"/>
              </a:rPr>
              <a:t>THE KEY FINDINGS </a:t>
            </a:r>
          </a:p>
          <a:p>
            <a:pPr algn="ctr"/>
            <a:r>
              <a:rPr lang="en-US" b="1" dirty="0">
                <a:solidFill>
                  <a:schemeClr val="bg1"/>
                </a:solidFill>
                <a:latin typeface="Museo 700" panose="02000000000000000000" pitchFamily="50" charset="0"/>
              </a:rPr>
              <a:t>FOR COMMUNITY </a:t>
            </a:r>
          </a:p>
          <a:p>
            <a:pPr algn="ctr"/>
            <a:r>
              <a:rPr lang="en-US" b="1" dirty="0">
                <a:solidFill>
                  <a:schemeClr val="bg1"/>
                </a:solidFill>
                <a:latin typeface="Museo 700" panose="02000000000000000000" pitchFamily="50" charset="0"/>
              </a:rPr>
              <a:t>NEEDS?</a:t>
            </a:r>
          </a:p>
        </p:txBody>
      </p:sp>
    </p:spTree>
    <p:extLst>
      <p:ext uri="{BB962C8B-B14F-4D97-AF65-F5344CB8AC3E}">
        <p14:creationId xmlns:p14="http://schemas.microsoft.com/office/powerpoint/2010/main" val="1619708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C10392-CDA7-4C22-B6AE-71E7C87071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76289"/>
          <a:stretch/>
        </p:blipFill>
        <p:spPr>
          <a:xfrm>
            <a:off x="0" y="-1"/>
            <a:ext cx="9144000" cy="1637553"/>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151892" y="534402"/>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Needs Assessment Report</a:t>
            </a:r>
          </a:p>
        </p:txBody>
      </p:sp>
      <p:sp>
        <p:nvSpPr>
          <p:cNvPr id="11" name="Rectangle 10">
            <a:extLst>
              <a:ext uri="{FF2B5EF4-FFF2-40B4-BE49-F238E27FC236}">
                <a16:creationId xmlns:a16="http://schemas.microsoft.com/office/drawing/2014/main" id="{70086903-535F-4D30-BAE4-C4F6CDCA1985}"/>
              </a:ext>
            </a:extLst>
          </p:cNvPr>
          <p:cNvSpPr/>
          <p:nvPr/>
        </p:nvSpPr>
        <p:spPr>
          <a:xfrm>
            <a:off x="158542" y="2035133"/>
            <a:ext cx="8717233" cy="3847207"/>
          </a:xfrm>
          <a:prstGeom prst="rect">
            <a:avLst/>
          </a:prstGeom>
        </p:spPr>
        <p:txBody>
          <a:bodyPr wrap="square">
            <a:spAutoFit/>
          </a:bodyPr>
          <a:lstStyle/>
          <a:p>
            <a:pPr marR="3600"/>
            <a:r>
              <a:rPr lang="en-US" sz="2800" baseline="30000" dirty="0">
                <a:solidFill>
                  <a:srgbClr val="00627C"/>
                </a:solidFill>
                <a:latin typeface="Museo 500" panose="02000000000000000000" pitchFamily="50" charset="0"/>
              </a:rPr>
              <a:t>Respondents in DAC communities were also asked whether they participated in water related planning in the community:</a:t>
            </a: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r>
              <a:rPr lang="en-US" sz="2800" baseline="30000" dirty="0">
                <a:solidFill>
                  <a:srgbClr val="00627C"/>
                </a:solidFill>
                <a:latin typeface="Museo 500" panose="02000000000000000000" pitchFamily="50" charset="0"/>
              </a:rPr>
              <a:t>Community members sited: language barriers, lack of internet service, not having time to attend, no idea who their water provider is or what IRWM is. </a:t>
            </a:r>
          </a:p>
          <a:p>
            <a:pPr marR="3600"/>
            <a:endParaRPr lang="en-US" sz="32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r>
              <a:rPr lang="en-US" sz="2800" baseline="30000" dirty="0">
                <a:solidFill>
                  <a:srgbClr val="00627C"/>
                </a:solidFill>
                <a:latin typeface="Museo 500" panose="02000000000000000000" pitchFamily="50" charset="0"/>
              </a:rPr>
              <a:t> </a:t>
            </a:r>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sp>
        <p:nvSpPr>
          <p:cNvPr id="13" name="Rectangle 12">
            <a:extLst>
              <a:ext uri="{FF2B5EF4-FFF2-40B4-BE49-F238E27FC236}">
                <a16:creationId xmlns:a16="http://schemas.microsoft.com/office/drawing/2014/main" id="{A272DB7D-03DA-42D2-B3FF-12C92C6054AE}"/>
              </a:ext>
            </a:extLst>
          </p:cNvPr>
          <p:cNvSpPr/>
          <p:nvPr/>
        </p:nvSpPr>
        <p:spPr>
          <a:xfrm>
            <a:off x="213383" y="4985084"/>
            <a:ext cx="8717233" cy="1220847"/>
          </a:xfrm>
          <a:prstGeom prst="rect">
            <a:avLst/>
          </a:prstGeom>
        </p:spPr>
        <p:txBody>
          <a:bodyPr wrap="square">
            <a:spAutoFit/>
          </a:bodyPr>
          <a:lstStyle/>
          <a:p>
            <a:pPr marR="3600"/>
            <a:r>
              <a:rPr lang="en-US" sz="2800" baseline="30000" dirty="0">
                <a:solidFill>
                  <a:srgbClr val="00627C"/>
                </a:solidFill>
                <a:latin typeface="Museo 500" panose="02000000000000000000" pitchFamily="50" charset="0"/>
              </a:rPr>
              <a:t>And whether they had ideas on how water problems could be addressed:</a:t>
            </a:r>
          </a:p>
          <a:p>
            <a:pPr marR="3600"/>
            <a:endParaRPr lang="en-US" sz="2800" baseline="30000" dirty="0">
              <a:solidFill>
                <a:srgbClr val="00627C"/>
              </a:solidFill>
              <a:latin typeface="Museo 500" panose="02000000000000000000" pitchFamily="50" charset="0"/>
            </a:endParaRPr>
          </a:p>
          <a:p>
            <a:pPr marR="3600"/>
            <a:r>
              <a:rPr lang="en-US" sz="2800" baseline="30000" dirty="0">
                <a:solidFill>
                  <a:srgbClr val="00627C"/>
                </a:solidFill>
                <a:latin typeface="Museo 500" panose="02000000000000000000" pitchFamily="50" charset="0"/>
              </a:rPr>
              <a:t> </a:t>
            </a:r>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pic>
        <p:nvPicPr>
          <p:cNvPr id="18" name="image63.png">
            <a:extLst>
              <a:ext uri="{FF2B5EF4-FFF2-40B4-BE49-F238E27FC236}">
                <a16:creationId xmlns:a16="http://schemas.microsoft.com/office/drawing/2014/main" id="{6B022A25-8BEF-4D25-AE8C-9246BCA4D3E8}"/>
              </a:ext>
            </a:extLst>
          </p:cNvPr>
          <p:cNvPicPr/>
          <p:nvPr/>
        </p:nvPicPr>
        <p:blipFill rotWithShape="1">
          <a:blip r:embed="rId5"/>
          <a:srcRect l="1298" t="3488" r="2584" b="5271"/>
          <a:stretch/>
        </p:blipFill>
        <p:spPr>
          <a:xfrm>
            <a:off x="327546" y="2755094"/>
            <a:ext cx="4394579" cy="921224"/>
          </a:xfrm>
          <a:prstGeom prst="rect">
            <a:avLst/>
          </a:prstGeom>
          <a:ln/>
        </p:spPr>
      </p:pic>
      <p:pic>
        <p:nvPicPr>
          <p:cNvPr id="19" name="image29.png">
            <a:extLst>
              <a:ext uri="{FF2B5EF4-FFF2-40B4-BE49-F238E27FC236}">
                <a16:creationId xmlns:a16="http://schemas.microsoft.com/office/drawing/2014/main" id="{61D9EBE3-3EC2-4EA7-BBA1-EB17A75B4A74}"/>
              </a:ext>
            </a:extLst>
          </p:cNvPr>
          <p:cNvPicPr/>
          <p:nvPr/>
        </p:nvPicPr>
        <p:blipFill rotWithShape="1">
          <a:blip r:embed="rId6"/>
          <a:srcRect l="1182" t="8632" r="1549" b="6347"/>
          <a:stretch/>
        </p:blipFill>
        <p:spPr>
          <a:xfrm>
            <a:off x="327546" y="5293121"/>
            <a:ext cx="4879075" cy="784747"/>
          </a:xfrm>
          <a:prstGeom prst="rect">
            <a:avLst/>
          </a:prstGeom>
          <a:ln/>
        </p:spPr>
      </p:pic>
      <p:sp>
        <p:nvSpPr>
          <p:cNvPr id="16" name="TextBox 15">
            <a:extLst>
              <a:ext uri="{FF2B5EF4-FFF2-40B4-BE49-F238E27FC236}">
                <a16:creationId xmlns:a16="http://schemas.microsoft.com/office/drawing/2014/main" id="{1C64090E-5FE3-4DE4-ACC2-0444C859D9BD}"/>
              </a:ext>
            </a:extLst>
          </p:cNvPr>
          <p:cNvSpPr txBox="1"/>
          <p:nvPr/>
        </p:nvSpPr>
        <p:spPr>
          <a:xfrm>
            <a:off x="6788387" y="186626"/>
            <a:ext cx="2203721" cy="1477328"/>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IS THE </a:t>
            </a:r>
          </a:p>
          <a:p>
            <a:pPr algn="ctr"/>
            <a:r>
              <a:rPr lang="en-US" b="1" dirty="0">
                <a:solidFill>
                  <a:schemeClr val="bg1"/>
                </a:solidFill>
                <a:latin typeface="Museo 700" panose="02000000000000000000" pitchFamily="50" charset="0"/>
              </a:rPr>
              <a:t>COMMUNITY </a:t>
            </a:r>
          </a:p>
          <a:p>
            <a:pPr algn="ctr"/>
            <a:r>
              <a:rPr lang="en-US" b="1" dirty="0">
                <a:solidFill>
                  <a:schemeClr val="bg1"/>
                </a:solidFill>
                <a:latin typeface="Museo 700" panose="02000000000000000000" pitchFamily="50" charset="0"/>
              </a:rPr>
              <a:t>ENGAGING IN WATER</a:t>
            </a:r>
          </a:p>
          <a:p>
            <a:pPr algn="ctr"/>
            <a:r>
              <a:rPr lang="en-US" b="1" dirty="0">
                <a:solidFill>
                  <a:schemeClr val="bg1"/>
                </a:solidFill>
                <a:latin typeface="Museo 700" panose="02000000000000000000" pitchFamily="50" charset="0"/>
              </a:rPr>
              <a:t>PLANNING?</a:t>
            </a:r>
          </a:p>
        </p:txBody>
      </p:sp>
    </p:spTree>
    <p:extLst>
      <p:ext uri="{BB962C8B-B14F-4D97-AF65-F5344CB8AC3E}">
        <p14:creationId xmlns:p14="http://schemas.microsoft.com/office/powerpoint/2010/main" val="2384061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A1CF69-F289-4828-B68F-140FABF5C2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151892" y="534402"/>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Needs Assessment Report</a:t>
            </a:r>
          </a:p>
        </p:txBody>
      </p:sp>
      <p:sp>
        <p:nvSpPr>
          <p:cNvPr id="11" name="Rectangle 10">
            <a:extLst>
              <a:ext uri="{FF2B5EF4-FFF2-40B4-BE49-F238E27FC236}">
                <a16:creationId xmlns:a16="http://schemas.microsoft.com/office/drawing/2014/main" id="{70086903-535F-4D30-BAE4-C4F6CDCA1985}"/>
              </a:ext>
            </a:extLst>
          </p:cNvPr>
          <p:cNvSpPr/>
          <p:nvPr/>
        </p:nvSpPr>
        <p:spPr>
          <a:xfrm>
            <a:off x="158542" y="2071879"/>
            <a:ext cx="8717233" cy="5024965"/>
          </a:xfrm>
          <a:prstGeom prst="rect">
            <a:avLst/>
          </a:prstGeom>
        </p:spPr>
        <p:txBody>
          <a:bodyPr wrap="square">
            <a:spAutoFit/>
          </a:bodyPr>
          <a:lstStyle/>
          <a:p>
            <a:pPr marL="0" marR="0">
              <a:lnSpc>
                <a:spcPct val="115000"/>
              </a:lnSpc>
              <a:spcBef>
                <a:spcPts val="0"/>
              </a:spcBef>
              <a:spcAft>
                <a:spcPts val="0"/>
              </a:spcAft>
            </a:pPr>
            <a:r>
              <a:rPr lang="en-US" sz="2800" i="1" baseline="30000" dirty="0">
                <a:solidFill>
                  <a:srgbClr val="91004F"/>
                </a:solidFill>
                <a:latin typeface="Museo 500" panose="02000000000000000000" pitchFamily="50" charset="0"/>
              </a:rPr>
              <a:t>Of the </a:t>
            </a:r>
            <a:r>
              <a:rPr lang="en-US" sz="2800" i="1" baseline="30000" dirty="0">
                <a:solidFill>
                  <a:srgbClr val="91004F"/>
                </a:solidFill>
                <a:latin typeface="Museo 900" panose="02000000000000000000" pitchFamily="50" charset="0"/>
              </a:rPr>
              <a:t>618 community members surveyed </a:t>
            </a:r>
            <a:r>
              <a:rPr lang="en-US" sz="2800" i="1" baseline="30000" dirty="0">
                <a:solidFill>
                  <a:srgbClr val="91004F"/>
                </a:solidFill>
                <a:latin typeface="Museo 500" panose="02000000000000000000" pitchFamily="50" charset="0"/>
              </a:rPr>
              <a:t>in Ventura County:</a:t>
            </a:r>
          </a:p>
          <a:p>
            <a:pPr marL="0" marR="0">
              <a:lnSpc>
                <a:spcPct val="115000"/>
              </a:lnSpc>
              <a:spcBef>
                <a:spcPts val="0"/>
              </a:spcBef>
              <a:spcAft>
                <a:spcPts val="0"/>
              </a:spcAft>
            </a:pPr>
            <a:endParaRPr lang="en-US" sz="2800" baseline="30000" dirty="0">
              <a:solidFill>
                <a:srgbClr val="00627C"/>
              </a:solidFill>
              <a:latin typeface="Museo 500" panose="02000000000000000000" pitchFamily="50" charset="0"/>
            </a:endParaRPr>
          </a:p>
          <a:p>
            <a:pPr marL="457200" marR="0" indent="-457200">
              <a:lnSpc>
                <a:spcPct val="115000"/>
              </a:lnSpc>
              <a:spcBef>
                <a:spcPts val="0"/>
              </a:spcBef>
              <a:spcAft>
                <a:spcPts val="0"/>
              </a:spcAft>
              <a:buFont typeface="Arial" panose="020B0604020202020204" pitchFamily="34" charset="0"/>
              <a:buChar char="•"/>
            </a:pPr>
            <a:r>
              <a:rPr lang="en-US" sz="2800" baseline="30000" dirty="0">
                <a:solidFill>
                  <a:srgbClr val="ED297D"/>
                </a:solidFill>
                <a:latin typeface="Museo 900" panose="02000000000000000000" pitchFamily="50" charset="0"/>
              </a:rPr>
              <a:t>Nearly half </a:t>
            </a:r>
            <a:r>
              <a:rPr lang="en-US" sz="2800" baseline="30000" dirty="0">
                <a:solidFill>
                  <a:srgbClr val="00627C"/>
                </a:solidFill>
                <a:latin typeface="Museo 500" panose="02000000000000000000" pitchFamily="50" charset="0"/>
              </a:rPr>
              <a:t>agreed that their local government was addressing infrastructure and beautification issues.</a:t>
            </a:r>
          </a:p>
          <a:p>
            <a:pPr marL="457200" marR="0" indent="-457200">
              <a:lnSpc>
                <a:spcPct val="115000"/>
              </a:lnSpc>
              <a:spcBef>
                <a:spcPts val="0"/>
              </a:spcBef>
              <a:spcAft>
                <a:spcPts val="0"/>
              </a:spcAft>
              <a:buFont typeface="Arial" panose="020B0604020202020204" pitchFamily="34" charset="0"/>
              <a:buChar char="•"/>
            </a:pPr>
            <a:r>
              <a:rPr lang="en-US" sz="2800" baseline="30000" dirty="0">
                <a:solidFill>
                  <a:srgbClr val="ED297D"/>
                </a:solidFill>
                <a:latin typeface="Museo 900" panose="02000000000000000000" pitchFamily="50" charset="0"/>
              </a:rPr>
              <a:t>Less than a third (30%) </a:t>
            </a:r>
            <a:r>
              <a:rPr lang="en-US" sz="2800" baseline="30000" dirty="0">
                <a:solidFill>
                  <a:srgbClr val="00627C"/>
                </a:solidFill>
                <a:latin typeface="Museo 500" panose="02000000000000000000" pitchFamily="50" charset="0"/>
              </a:rPr>
              <a:t>of resident respondents in Ventura felt their voices were being heard in community planning.</a:t>
            </a:r>
          </a:p>
          <a:p>
            <a:pPr marL="457200" marR="0" indent="-457200">
              <a:lnSpc>
                <a:spcPct val="115000"/>
              </a:lnSpc>
              <a:spcBef>
                <a:spcPts val="0"/>
              </a:spcBef>
              <a:spcAft>
                <a:spcPts val="0"/>
              </a:spcAft>
              <a:buFont typeface="Arial" panose="020B0604020202020204" pitchFamily="34" charset="0"/>
              <a:buChar char="•"/>
            </a:pPr>
            <a:r>
              <a:rPr lang="en-US" sz="2800" baseline="30000" dirty="0">
                <a:solidFill>
                  <a:srgbClr val="ED297D"/>
                </a:solidFill>
                <a:latin typeface="Museo 900" panose="02000000000000000000" pitchFamily="50" charset="0"/>
              </a:rPr>
              <a:t>Less than half (42%) </a:t>
            </a:r>
            <a:r>
              <a:rPr lang="en-US" sz="2800" baseline="30000" dirty="0">
                <a:solidFill>
                  <a:srgbClr val="00627C"/>
                </a:solidFill>
                <a:latin typeface="Museo 500" panose="02000000000000000000" pitchFamily="50" charset="0"/>
              </a:rPr>
              <a:t>of the Ventura respondents were aware of their water provider.</a:t>
            </a:r>
          </a:p>
          <a:p>
            <a:pPr marL="457200" marR="0" indent="-457200">
              <a:lnSpc>
                <a:spcPct val="115000"/>
              </a:lnSpc>
              <a:spcBef>
                <a:spcPts val="0"/>
              </a:spcBef>
              <a:spcAft>
                <a:spcPts val="0"/>
              </a:spcAft>
              <a:buFont typeface="Arial" panose="020B0604020202020204" pitchFamily="34" charset="0"/>
              <a:buChar char="•"/>
            </a:pPr>
            <a:r>
              <a:rPr lang="en-US" sz="2800" baseline="30000" dirty="0">
                <a:solidFill>
                  <a:srgbClr val="00627C"/>
                </a:solidFill>
                <a:latin typeface="Museo 500" panose="02000000000000000000" pitchFamily="50" charset="0"/>
              </a:rPr>
              <a:t>Additionally, </a:t>
            </a:r>
            <a:r>
              <a:rPr lang="en-US" sz="2800" baseline="30000" dirty="0">
                <a:solidFill>
                  <a:srgbClr val="ED297D"/>
                </a:solidFill>
                <a:latin typeface="Museo 900" panose="02000000000000000000" pitchFamily="50" charset="0"/>
              </a:rPr>
              <a:t>very few (10%) </a:t>
            </a:r>
            <a:r>
              <a:rPr lang="en-US" sz="2800" baseline="30000" dirty="0">
                <a:solidFill>
                  <a:srgbClr val="00627C"/>
                </a:solidFill>
                <a:latin typeface="Museo 500" panose="02000000000000000000" pitchFamily="50" charset="0"/>
              </a:rPr>
              <a:t>of the respondents in the communities were aware of the IRWM program or any water-related educational programs </a:t>
            </a:r>
            <a:r>
              <a:rPr lang="en-US" sz="2800" baseline="30000" dirty="0">
                <a:solidFill>
                  <a:srgbClr val="ED297D"/>
                </a:solidFill>
                <a:latin typeface="Museo 900" panose="02000000000000000000" pitchFamily="50" charset="0"/>
              </a:rPr>
              <a:t>(11%)</a:t>
            </a:r>
            <a:r>
              <a:rPr lang="en-US" sz="2800" baseline="30000" dirty="0">
                <a:solidFill>
                  <a:srgbClr val="00627C"/>
                </a:solidFill>
                <a:latin typeface="Museo 500" panose="02000000000000000000" pitchFamily="50" charset="0"/>
              </a:rPr>
              <a:t>. </a:t>
            </a: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2800" baseline="30000" dirty="0">
              <a:solidFill>
                <a:srgbClr val="00627C"/>
              </a:solidFill>
              <a:latin typeface="Museo 500" panose="02000000000000000000" pitchFamily="50" charset="0"/>
            </a:endParaRPr>
          </a:p>
          <a:p>
            <a:pPr marR="3600"/>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R="3600"/>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sp>
        <p:nvSpPr>
          <p:cNvPr id="8" name="TextBox 7">
            <a:extLst>
              <a:ext uri="{FF2B5EF4-FFF2-40B4-BE49-F238E27FC236}">
                <a16:creationId xmlns:a16="http://schemas.microsoft.com/office/drawing/2014/main" id="{BABECE8F-A5D2-41DE-912B-EA979D6CC251}"/>
              </a:ext>
            </a:extLst>
          </p:cNvPr>
          <p:cNvSpPr txBox="1"/>
          <p:nvPr/>
        </p:nvSpPr>
        <p:spPr>
          <a:xfrm>
            <a:off x="6778337" y="274423"/>
            <a:ext cx="2203721" cy="1477328"/>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IS THE </a:t>
            </a:r>
          </a:p>
          <a:p>
            <a:pPr algn="ctr"/>
            <a:r>
              <a:rPr lang="en-US" b="1" dirty="0">
                <a:solidFill>
                  <a:schemeClr val="bg1"/>
                </a:solidFill>
                <a:latin typeface="Museo 700" panose="02000000000000000000" pitchFamily="50" charset="0"/>
              </a:rPr>
              <a:t>COMMUNITY </a:t>
            </a:r>
          </a:p>
          <a:p>
            <a:pPr algn="ctr"/>
            <a:r>
              <a:rPr lang="en-US" b="1" dirty="0">
                <a:solidFill>
                  <a:schemeClr val="bg1"/>
                </a:solidFill>
                <a:latin typeface="Museo 700" panose="02000000000000000000" pitchFamily="50" charset="0"/>
              </a:rPr>
              <a:t>ENGAGING IN WATER</a:t>
            </a:r>
          </a:p>
          <a:p>
            <a:pPr algn="ctr"/>
            <a:r>
              <a:rPr lang="en-US" b="1" dirty="0">
                <a:solidFill>
                  <a:schemeClr val="bg1"/>
                </a:solidFill>
                <a:latin typeface="Museo 700" panose="02000000000000000000" pitchFamily="50" charset="0"/>
              </a:rPr>
              <a:t>PLANNING?</a:t>
            </a:r>
          </a:p>
        </p:txBody>
      </p:sp>
    </p:spTree>
    <p:extLst>
      <p:ext uri="{BB962C8B-B14F-4D97-AF65-F5344CB8AC3E}">
        <p14:creationId xmlns:p14="http://schemas.microsoft.com/office/powerpoint/2010/main" val="2907394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5B50DA-097F-45AC-80A3-EA2D5442AB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653E83F3-7156-47E5-ABD3-514F87CD9B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9" name="TextBox 8">
            <a:extLst>
              <a:ext uri="{FF2B5EF4-FFF2-40B4-BE49-F238E27FC236}">
                <a16:creationId xmlns:a16="http://schemas.microsoft.com/office/drawing/2014/main" id="{076BBF5A-6F8D-415D-9680-5A97B2ADF365}"/>
              </a:ext>
            </a:extLst>
          </p:cNvPr>
          <p:cNvSpPr txBox="1"/>
          <p:nvPr/>
        </p:nvSpPr>
        <p:spPr>
          <a:xfrm>
            <a:off x="493666" y="220251"/>
            <a:ext cx="6808380" cy="113877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Project Description Webinar Team</a:t>
            </a:r>
          </a:p>
        </p:txBody>
      </p:sp>
      <p:sp>
        <p:nvSpPr>
          <p:cNvPr id="7" name="Rectangle 6">
            <a:extLst>
              <a:ext uri="{FF2B5EF4-FFF2-40B4-BE49-F238E27FC236}">
                <a16:creationId xmlns:a16="http://schemas.microsoft.com/office/drawing/2014/main" id="{25492ED4-8709-4557-81E7-F835CEEC8EDC}"/>
              </a:ext>
            </a:extLst>
          </p:cNvPr>
          <p:cNvSpPr/>
          <p:nvPr/>
        </p:nvSpPr>
        <p:spPr>
          <a:xfrm>
            <a:off x="1924069" y="2219788"/>
            <a:ext cx="8557241" cy="4070354"/>
          </a:xfrm>
          <a:prstGeom prst="rect">
            <a:avLst/>
          </a:prstGeom>
        </p:spPr>
        <p:txBody>
          <a:bodyPr wrap="square" numCol="2">
            <a:spAutoFit/>
          </a:bodyPr>
          <a:lstStyle/>
          <a:p>
            <a:pPr marR="3600"/>
            <a:r>
              <a:rPr lang="en-US" sz="2000" dirty="0">
                <a:solidFill>
                  <a:srgbClr val="00627C"/>
                </a:solidFill>
                <a:latin typeface="Museo 500" panose="02000000000000000000" pitchFamily="50" charset="0"/>
              </a:rPr>
              <a:t>County of Ventura</a:t>
            </a:r>
          </a:p>
          <a:p>
            <a:pPr marL="285750" marR="3600" indent="-285750">
              <a:buFont typeface="Arial" panose="020B0604020202020204" pitchFamily="34" charset="0"/>
              <a:buChar char="•"/>
            </a:pPr>
            <a:r>
              <a:rPr lang="en-US" sz="2000" dirty="0">
                <a:solidFill>
                  <a:srgbClr val="00627C"/>
                </a:solidFill>
                <a:latin typeface="Museo 500" panose="02000000000000000000" pitchFamily="50" charset="0"/>
              </a:rPr>
              <a:t>Lara Shellenbarger</a:t>
            </a:r>
          </a:p>
          <a:p>
            <a:pPr marL="285750" marR="3600" indent="-285750">
              <a:buFont typeface="Arial" panose="020B0604020202020204" pitchFamily="34" charset="0"/>
              <a:buChar char="•"/>
            </a:pPr>
            <a:r>
              <a:rPr lang="en-US" sz="2000" dirty="0">
                <a:solidFill>
                  <a:srgbClr val="00627C"/>
                </a:solidFill>
                <a:latin typeface="Museo 500" panose="02000000000000000000" pitchFamily="50" charset="0"/>
              </a:rPr>
              <a:t>Lynn Rodriguez</a:t>
            </a:r>
          </a:p>
          <a:p>
            <a:pPr marL="285750" marR="3600" indent="-285750">
              <a:buFont typeface="Arial" panose="020B0604020202020204" pitchFamily="34" charset="0"/>
              <a:buChar char="•"/>
            </a:pPr>
            <a:endParaRPr lang="en-US" sz="2000" dirty="0">
              <a:solidFill>
                <a:srgbClr val="00627C"/>
              </a:solidFill>
              <a:latin typeface="Museo 500" panose="02000000000000000000" pitchFamily="50" charset="0"/>
            </a:endParaRPr>
          </a:p>
          <a:p>
            <a:pPr marR="3600"/>
            <a:r>
              <a:rPr lang="en-US" sz="2000" dirty="0" err="1">
                <a:solidFill>
                  <a:srgbClr val="00627C"/>
                </a:solidFill>
                <a:latin typeface="Museo 500" panose="02000000000000000000" pitchFamily="50" charset="0"/>
              </a:rPr>
              <a:t>PlaceWorks</a:t>
            </a:r>
            <a:endParaRPr lang="en-US" sz="2000" dirty="0">
              <a:solidFill>
                <a:srgbClr val="00627C"/>
              </a:solidFill>
              <a:latin typeface="Museo 500" panose="02000000000000000000" pitchFamily="50" charset="0"/>
            </a:endParaRPr>
          </a:p>
          <a:p>
            <a:pPr marL="285750" marR="3600" indent="-285750">
              <a:buFont typeface="Arial" panose="020B0604020202020204" pitchFamily="34" charset="0"/>
              <a:buChar char="•"/>
            </a:pPr>
            <a:r>
              <a:rPr lang="en-US" sz="2000" dirty="0">
                <a:solidFill>
                  <a:srgbClr val="00627C"/>
                </a:solidFill>
                <a:latin typeface="Museo 500" panose="02000000000000000000" pitchFamily="50" charset="0"/>
              </a:rPr>
              <a:t>Isabelle Minn</a:t>
            </a:r>
          </a:p>
          <a:p>
            <a:pPr marL="285750" marR="3600" indent="-285750">
              <a:buFont typeface="Arial" panose="020B0604020202020204" pitchFamily="34" charset="0"/>
              <a:buChar char="•"/>
            </a:pPr>
            <a:r>
              <a:rPr lang="en-US" sz="2000" dirty="0">
                <a:solidFill>
                  <a:srgbClr val="00627C"/>
                </a:solidFill>
                <a:latin typeface="Museo 500" panose="02000000000000000000" pitchFamily="50" charset="0"/>
              </a:rPr>
              <a:t>Dina El Chammas </a:t>
            </a:r>
            <a:r>
              <a:rPr lang="en-US" sz="2000" dirty="0" err="1">
                <a:solidFill>
                  <a:srgbClr val="00627C"/>
                </a:solidFill>
                <a:latin typeface="Museo 500" panose="02000000000000000000" pitchFamily="50" charset="0"/>
              </a:rPr>
              <a:t>Gass</a:t>
            </a:r>
            <a:endParaRPr lang="en-US" sz="2000" dirty="0">
              <a:solidFill>
                <a:srgbClr val="00627C"/>
              </a:solidFill>
              <a:latin typeface="Museo 500" panose="02000000000000000000" pitchFamily="50" charset="0"/>
            </a:endParaRPr>
          </a:p>
          <a:p>
            <a:pPr marL="285750" marR="3600" indent="-285750">
              <a:buFont typeface="Arial" panose="020B0604020202020204" pitchFamily="34" charset="0"/>
              <a:buChar char="•"/>
            </a:pPr>
            <a:r>
              <a:rPr lang="en-US" sz="2000" dirty="0">
                <a:solidFill>
                  <a:srgbClr val="00627C"/>
                </a:solidFill>
                <a:latin typeface="Museo 500" panose="02000000000000000000" pitchFamily="50" charset="0"/>
              </a:rPr>
              <a:t>Spence Koehler</a:t>
            </a:r>
          </a:p>
          <a:p>
            <a:pPr marL="285750" marR="3600" indent="-285750">
              <a:buFont typeface="Arial" panose="020B0604020202020204" pitchFamily="34" charset="0"/>
              <a:buChar char="•"/>
            </a:pPr>
            <a:endParaRPr lang="en-US" sz="2000" dirty="0">
              <a:solidFill>
                <a:srgbClr val="00627C"/>
              </a:solidFill>
              <a:latin typeface="Museo 500" panose="02000000000000000000" pitchFamily="50" charset="0"/>
            </a:endParaRPr>
          </a:p>
          <a:p>
            <a:pPr marR="3600"/>
            <a:r>
              <a:rPr lang="en-US" sz="2000" dirty="0">
                <a:solidFill>
                  <a:srgbClr val="00627C"/>
                </a:solidFill>
                <a:latin typeface="Museo 500" panose="02000000000000000000" pitchFamily="50" charset="0"/>
              </a:rPr>
              <a:t>CSUSB</a:t>
            </a:r>
          </a:p>
          <a:p>
            <a:pPr marL="285750" marR="3600" indent="-285750">
              <a:buFont typeface="Arial" panose="020B0604020202020204" pitchFamily="34" charset="0"/>
              <a:buChar char="•"/>
            </a:pPr>
            <a:r>
              <a:rPr lang="en-US" sz="2000" dirty="0">
                <a:solidFill>
                  <a:srgbClr val="00627C"/>
                </a:solidFill>
                <a:latin typeface="Museo 500" panose="02000000000000000000" pitchFamily="50" charset="0"/>
              </a:rPr>
              <a:t>Boykin Witherspoon</a:t>
            </a:r>
          </a:p>
          <a:p>
            <a:pPr marL="285750" marR="3600" indent="-285750">
              <a:buFont typeface="Arial" panose="020B0604020202020204" pitchFamily="34" charset="0"/>
              <a:buChar char="•"/>
            </a:pPr>
            <a:r>
              <a:rPr lang="en-US" sz="2000" dirty="0">
                <a:solidFill>
                  <a:srgbClr val="00627C"/>
                </a:solidFill>
                <a:latin typeface="Museo 500" panose="02000000000000000000" pitchFamily="50" charset="0"/>
              </a:rPr>
              <a:t>Melissa Moreno</a:t>
            </a:r>
          </a:p>
          <a:p>
            <a:pPr marL="285750" marR="3600" indent="-285750">
              <a:buFont typeface="Arial" panose="020B0604020202020204" pitchFamily="34" charset="0"/>
              <a:buChar char="•"/>
            </a:pPr>
            <a:r>
              <a:rPr lang="en-US" sz="2000" dirty="0">
                <a:solidFill>
                  <a:srgbClr val="00627C"/>
                </a:solidFill>
                <a:latin typeface="Museo 500" panose="02000000000000000000" pitchFamily="50" charset="0"/>
              </a:rPr>
              <a:t>Miranda Moore </a:t>
            </a:r>
          </a:p>
          <a:p>
            <a:pPr marR="3600"/>
            <a:r>
              <a:rPr lang="en-US" sz="2000" dirty="0">
                <a:solidFill>
                  <a:srgbClr val="00627C"/>
                </a:solidFill>
                <a:latin typeface="Museo 500" panose="02000000000000000000" pitchFamily="50" charset="0"/>
              </a:rPr>
              <a:t>California Rural Water </a:t>
            </a:r>
          </a:p>
          <a:p>
            <a:pPr marR="3600"/>
            <a:r>
              <a:rPr lang="en-US" sz="2000" dirty="0">
                <a:solidFill>
                  <a:srgbClr val="00627C"/>
                </a:solidFill>
                <a:latin typeface="Museo 500" panose="02000000000000000000" pitchFamily="50" charset="0"/>
              </a:rPr>
              <a:t>Association</a:t>
            </a:r>
          </a:p>
          <a:p>
            <a:pPr marL="285750" marR="3600" indent="-285750">
              <a:buFont typeface="Arial" panose="020B0604020202020204" pitchFamily="34" charset="0"/>
              <a:buChar char="•"/>
            </a:pPr>
            <a:r>
              <a:rPr lang="en-US" sz="2000" dirty="0">
                <a:solidFill>
                  <a:srgbClr val="00627C"/>
                </a:solidFill>
                <a:latin typeface="Museo 500" panose="02000000000000000000" pitchFamily="50" charset="0"/>
              </a:rPr>
              <a:t>Holly Alpert</a:t>
            </a:r>
          </a:p>
          <a:p>
            <a:pPr marL="285750" marR="3600" indent="-285750">
              <a:buFont typeface="Arial" panose="020B0604020202020204" pitchFamily="34" charset="0"/>
              <a:buChar char="•"/>
            </a:pPr>
            <a:endParaRPr lang="en-US" sz="2000" dirty="0">
              <a:solidFill>
                <a:srgbClr val="00627C"/>
              </a:solidFill>
              <a:latin typeface="Museo 500" panose="02000000000000000000" pitchFamily="50" charset="0"/>
            </a:endParaRPr>
          </a:p>
          <a:p>
            <a:pPr marR="3600"/>
            <a:r>
              <a:rPr lang="en-US" sz="2000" dirty="0">
                <a:solidFill>
                  <a:srgbClr val="00627C"/>
                </a:solidFill>
                <a:latin typeface="Museo 500" panose="02000000000000000000" pitchFamily="50" charset="0"/>
              </a:rPr>
              <a:t>CSUN</a:t>
            </a:r>
          </a:p>
          <a:p>
            <a:pPr marL="285750" marR="3600" indent="-285750">
              <a:buFont typeface="Arial" panose="020B0604020202020204" pitchFamily="34" charset="0"/>
              <a:buChar char="•"/>
            </a:pPr>
            <a:r>
              <a:rPr lang="en-US" sz="2000" dirty="0">
                <a:solidFill>
                  <a:srgbClr val="00627C"/>
                </a:solidFill>
                <a:latin typeface="Museo 500" panose="02000000000000000000" pitchFamily="50" charset="0"/>
              </a:rPr>
              <a:t>Ben Chou</a:t>
            </a:r>
          </a:p>
        </p:txBody>
      </p:sp>
      <p:sp>
        <p:nvSpPr>
          <p:cNvPr id="15" name="TextBox 14">
            <a:extLst>
              <a:ext uri="{FF2B5EF4-FFF2-40B4-BE49-F238E27FC236}">
                <a16:creationId xmlns:a16="http://schemas.microsoft.com/office/drawing/2014/main" id="{31AE4F20-0DDC-422A-96D4-A03116BC5128}"/>
              </a:ext>
            </a:extLst>
          </p:cNvPr>
          <p:cNvSpPr txBox="1"/>
          <p:nvPr/>
        </p:nvSpPr>
        <p:spPr>
          <a:xfrm>
            <a:off x="6768853" y="567858"/>
            <a:ext cx="2391087" cy="646331"/>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WHO IS RUNNING </a:t>
            </a:r>
          </a:p>
          <a:p>
            <a:pPr algn="ctr"/>
            <a:r>
              <a:rPr lang="en-US" b="1" dirty="0">
                <a:solidFill>
                  <a:schemeClr val="bg1"/>
                </a:solidFill>
                <a:latin typeface="Museo 700" panose="02000000000000000000" pitchFamily="50" charset="0"/>
              </a:rPr>
              <a:t>THIS WEBINAR?</a:t>
            </a:r>
          </a:p>
        </p:txBody>
      </p:sp>
      <p:pic>
        <p:nvPicPr>
          <p:cNvPr id="11" name="Picture 10">
            <a:extLst>
              <a:ext uri="{FF2B5EF4-FFF2-40B4-BE49-F238E27FC236}">
                <a16:creationId xmlns:a16="http://schemas.microsoft.com/office/drawing/2014/main" id="{7544AC3C-5B79-4598-987A-CCC3861567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871" y="3960927"/>
            <a:ext cx="1525711" cy="295170"/>
          </a:xfrm>
          <a:prstGeom prst="rect">
            <a:avLst/>
          </a:prstGeom>
        </p:spPr>
      </p:pic>
      <p:pic>
        <p:nvPicPr>
          <p:cNvPr id="12" name="Picture 11" descr="Logo&#10;&#10;Description automatically generated">
            <a:extLst>
              <a:ext uri="{FF2B5EF4-FFF2-40B4-BE49-F238E27FC236}">
                <a16:creationId xmlns:a16="http://schemas.microsoft.com/office/drawing/2014/main" id="{89900B12-4FB3-44B6-B393-FB83C3FBC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984" y="2394541"/>
            <a:ext cx="1415797" cy="653373"/>
          </a:xfrm>
          <a:prstGeom prst="rect">
            <a:avLst/>
          </a:prstGeom>
        </p:spPr>
      </p:pic>
      <p:pic>
        <p:nvPicPr>
          <p:cNvPr id="14" name="Picture 13" descr="Logo, company name&#10;&#10;Description automatically generated">
            <a:extLst>
              <a:ext uri="{FF2B5EF4-FFF2-40B4-BE49-F238E27FC236}">
                <a16:creationId xmlns:a16="http://schemas.microsoft.com/office/drawing/2014/main" id="{E5351CAD-E0BD-4571-9C90-18D66FDA01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257" y="5051452"/>
            <a:ext cx="869581" cy="782006"/>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85B8F3CA-01A6-42BB-96A1-A5BBF236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5958" y="2122981"/>
            <a:ext cx="779426" cy="832870"/>
          </a:xfrm>
          <a:prstGeom prst="rect">
            <a:avLst/>
          </a:prstGeom>
        </p:spPr>
      </p:pic>
      <p:pic>
        <p:nvPicPr>
          <p:cNvPr id="20" name="Picture 19" descr="Text&#10;&#10;Description automatically generated">
            <a:extLst>
              <a:ext uri="{FF2B5EF4-FFF2-40B4-BE49-F238E27FC236}">
                <a16:creationId xmlns:a16="http://schemas.microsoft.com/office/drawing/2014/main" id="{4CFF7AC6-D93D-48B4-B11C-D1BB6AD544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5958" y="3353791"/>
            <a:ext cx="779426" cy="832870"/>
          </a:xfrm>
          <a:prstGeom prst="rect">
            <a:avLst/>
          </a:prstGeom>
        </p:spPr>
      </p:pic>
    </p:spTree>
    <p:extLst>
      <p:ext uri="{BB962C8B-B14F-4D97-AF65-F5344CB8AC3E}">
        <p14:creationId xmlns:p14="http://schemas.microsoft.com/office/powerpoint/2010/main" val="756952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FD5EB-C6C3-4AD1-83E4-873D113E49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151892" y="245019"/>
            <a:ext cx="6808380" cy="113877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Projects and Programs Identified</a:t>
            </a:r>
          </a:p>
        </p:txBody>
      </p:sp>
      <p:sp>
        <p:nvSpPr>
          <p:cNvPr id="11" name="Rectangle 10">
            <a:extLst>
              <a:ext uri="{FF2B5EF4-FFF2-40B4-BE49-F238E27FC236}">
                <a16:creationId xmlns:a16="http://schemas.microsoft.com/office/drawing/2014/main" id="{70086903-535F-4D30-BAE4-C4F6CDCA1985}"/>
              </a:ext>
            </a:extLst>
          </p:cNvPr>
          <p:cNvSpPr/>
          <p:nvPr/>
        </p:nvSpPr>
        <p:spPr>
          <a:xfrm>
            <a:off x="158542" y="2035133"/>
            <a:ext cx="7867858" cy="4220643"/>
          </a:xfrm>
          <a:prstGeom prst="rect">
            <a:avLst/>
          </a:prstGeom>
        </p:spPr>
        <p:txBody>
          <a:bodyPr wrap="square">
            <a:spAutoFit/>
          </a:bodyPr>
          <a:lstStyle/>
          <a:p>
            <a:pPr marL="0" marR="0">
              <a:lnSpc>
                <a:spcPct val="115000"/>
              </a:lnSpc>
              <a:spcBef>
                <a:spcPts val="0"/>
              </a:spcBef>
              <a:spcAft>
                <a:spcPts val="0"/>
              </a:spcAft>
            </a:pPr>
            <a:r>
              <a:rPr lang="en-US" sz="2800" i="1" baseline="30000" dirty="0">
                <a:solidFill>
                  <a:srgbClr val="91004F"/>
                </a:solidFill>
                <a:latin typeface="Museo 500" panose="02000000000000000000" pitchFamily="50" charset="0"/>
              </a:rPr>
              <a:t>Projects and program ideas identified during the DACIP needs assessment process:</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Programs that enable local communities to access water-saving programs funded and managed by the State.</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Improving resident education and policies that promote water conservation and more ground cover as an alternative to impervious surfaces.</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Developing and promoting in-home water filter incentive and tap water testing programs.</a:t>
            </a:r>
          </a:p>
          <a:p>
            <a:pPr marR="3600"/>
            <a:endParaRPr lang="en-US"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sp>
        <p:nvSpPr>
          <p:cNvPr id="12" name="TextBox 11">
            <a:extLst>
              <a:ext uri="{FF2B5EF4-FFF2-40B4-BE49-F238E27FC236}">
                <a16:creationId xmlns:a16="http://schemas.microsoft.com/office/drawing/2014/main" id="{C2B2D997-7328-40DF-AEF8-FEA9469B4E3A}"/>
              </a:ext>
            </a:extLst>
          </p:cNvPr>
          <p:cNvSpPr txBox="1"/>
          <p:nvPr/>
        </p:nvSpPr>
        <p:spPr>
          <a:xfrm>
            <a:off x="4550734" y="545269"/>
            <a:ext cx="6808380" cy="923330"/>
          </a:xfrm>
          <a:prstGeom prst="rect">
            <a:avLst/>
          </a:prstGeom>
          <a:noFill/>
        </p:spPr>
        <p:txBody>
          <a:bodyPr wrap="square" rtlCol="0">
            <a:spAutoFit/>
          </a:bodyPr>
          <a:lstStyle/>
          <a:p>
            <a:pPr algn="ctr"/>
            <a:r>
              <a:rPr lang="en-US" sz="1800" b="1" dirty="0">
                <a:solidFill>
                  <a:schemeClr val="bg1"/>
                </a:solidFill>
                <a:latin typeface="Museo 700" panose="02000000000000000000" pitchFamily="50" charset="0"/>
              </a:rPr>
              <a:t>WHAT KIND OF </a:t>
            </a:r>
          </a:p>
          <a:p>
            <a:pPr algn="ctr"/>
            <a:r>
              <a:rPr lang="en-US" sz="1800" b="1" dirty="0">
                <a:solidFill>
                  <a:schemeClr val="bg1"/>
                </a:solidFill>
                <a:latin typeface="Museo 700" panose="02000000000000000000" pitchFamily="50" charset="0"/>
              </a:rPr>
              <a:t>PROJECTS WERE </a:t>
            </a:r>
          </a:p>
          <a:p>
            <a:pPr algn="ctr"/>
            <a:r>
              <a:rPr lang="en-US" sz="1800" b="1" dirty="0">
                <a:solidFill>
                  <a:schemeClr val="bg1"/>
                </a:solidFill>
                <a:latin typeface="Museo 700" panose="02000000000000000000" pitchFamily="50" charset="0"/>
              </a:rPr>
              <a:t>IDENTIFIED?</a:t>
            </a:r>
          </a:p>
        </p:txBody>
      </p:sp>
      <p:pic>
        <p:nvPicPr>
          <p:cNvPr id="7" name="Picture 6" descr="A close up of a logo&#10;&#10;Description automatically generated">
            <a:extLst>
              <a:ext uri="{FF2B5EF4-FFF2-40B4-BE49-F238E27FC236}">
                <a16:creationId xmlns:a16="http://schemas.microsoft.com/office/drawing/2014/main" id="{3FA3DB0A-AE8A-4953-88ED-42C496B08C2A}"/>
              </a:ext>
            </a:extLst>
          </p:cNvPr>
          <p:cNvPicPr>
            <a:picLocks noChangeAspect="1"/>
          </p:cNvPicPr>
          <p:nvPr/>
        </p:nvPicPr>
        <p:blipFill rotWithShape="1">
          <a:blip r:embed="rId5">
            <a:extLst>
              <a:ext uri="{28A0092B-C50C-407E-A947-70E740481C1C}">
                <a14:useLocalDpi xmlns:a14="http://schemas.microsoft.com/office/drawing/2010/main"/>
              </a:ext>
            </a:extLst>
          </a:blip>
          <a:srcRect l="36821" t="38408" r="44470" b="46114"/>
          <a:stretch/>
        </p:blipFill>
        <p:spPr>
          <a:xfrm>
            <a:off x="151892" y="5769640"/>
            <a:ext cx="1078875" cy="892552"/>
          </a:xfrm>
          <a:prstGeom prst="rect">
            <a:avLst/>
          </a:prstGeom>
        </p:spPr>
      </p:pic>
      <p:sp>
        <p:nvSpPr>
          <p:cNvPr id="8" name="Rectangle 7">
            <a:extLst>
              <a:ext uri="{FF2B5EF4-FFF2-40B4-BE49-F238E27FC236}">
                <a16:creationId xmlns:a16="http://schemas.microsoft.com/office/drawing/2014/main" id="{867136AB-1667-49C7-B851-2FFCE7A2A66B}"/>
              </a:ext>
            </a:extLst>
          </p:cNvPr>
          <p:cNvSpPr/>
          <p:nvPr/>
        </p:nvSpPr>
        <p:spPr>
          <a:xfrm>
            <a:off x="992252" y="6041307"/>
            <a:ext cx="7255574" cy="1159292"/>
          </a:xfrm>
          <a:prstGeom prst="rect">
            <a:avLst/>
          </a:prstGeom>
        </p:spPr>
        <p:txBody>
          <a:bodyPr wrap="square">
            <a:spAutoFit/>
          </a:bodyPr>
          <a:lstStyle/>
          <a:p>
            <a:r>
              <a:rPr lang="en-US" sz="2200" baseline="30000" dirty="0">
                <a:solidFill>
                  <a:srgbClr val="91004F"/>
                </a:solidFill>
                <a:latin typeface="Museo 700" panose="02000000000000000000" pitchFamily="50" charset="0"/>
              </a:rPr>
              <a:t>More project ideas are included in the Needs Assessment Report:</a:t>
            </a:r>
          </a:p>
          <a:p>
            <a:endParaRPr lang="en-US" sz="1000" baseline="30000" dirty="0">
              <a:solidFill>
                <a:srgbClr val="91004F"/>
              </a:solidFill>
              <a:latin typeface="Museo 700" panose="02000000000000000000" pitchFamily="50" charset="0"/>
            </a:endParaRPr>
          </a:p>
          <a:p>
            <a:r>
              <a:rPr lang="en-US" baseline="30000" dirty="0">
                <a:solidFill>
                  <a:srgbClr val="00627C"/>
                </a:solidFill>
                <a:latin typeface="Museo 700" panose="02000000000000000000" pitchFamily="50" charset="0"/>
              </a:rPr>
              <a:t>https://watertalks.csusb.edu/wp-content/uploads/2022/01/Ventura-County-Needs-Assessment-Report_Draft_v_1_28_2022.docx.pdf</a:t>
            </a:r>
            <a:endParaRPr lang="en-US" baseline="30000" dirty="0">
              <a:solidFill>
                <a:srgbClr val="91004F"/>
              </a:solidFill>
              <a:latin typeface="Museo 700" panose="02000000000000000000" pitchFamily="50" charset="0"/>
            </a:endParaRPr>
          </a:p>
          <a:p>
            <a:endParaRPr lang="en-US" baseline="30000" dirty="0">
              <a:solidFill>
                <a:srgbClr val="91004F"/>
              </a:solidFill>
              <a:highlight>
                <a:srgbClr val="FFFF00"/>
              </a:highlight>
              <a:latin typeface="Museo 700" panose="02000000000000000000" pitchFamily="50" charset="0"/>
            </a:endParaRPr>
          </a:p>
          <a:p>
            <a:endParaRPr lang="en-US" baseline="30000" dirty="0">
              <a:solidFill>
                <a:srgbClr val="91004F"/>
              </a:solidFill>
              <a:highlight>
                <a:srgbClr val="FFFF00"/>
              </a:highlight>
              <a:latin typeface="Museo 700" panose="02000000000000000000" pitchFamily="50" charset="0"/>
            </a:endParaRPr>
          </a:p>
        </p:txBody>
      </p:sp>
    </p:spTree>
    <p:extLst>
      <p:ext uri="{BB962C8B-B14F-4D97-AF65-F5344CB8AC3E}">
        <p14:creationId xmlns:p14="http://schemas.microsoft.com/office/powerpoint/2010/main" val="557792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FD5EB-C6C3-4AD1-83E4-873D113E49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90249" y="322202"/>
            <a:ext cx="6808380" cy="113877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Projects and Programs Identified</a:t>
            </a:r>
          </a:p>
        </p:txBody>
      </p:sp>
      <p:sp>
        <p:nvSpPr>
          <p:cNvPr id="11" name="Rectangle 10">
            <a:extLst>
              <a:ext uri="{FF2B5EF4-FFF2-40B4-BE49-F238E27FC236}">
                <a16:creationId xmlns:a16="http://schemas.microsoft.com/office/drawing/2014/main" id="{70086903-535F-4D30-BAE4-C4F6CDCA1985}"/>
              </a:ext>
            </a:extLst>
          </p:cNvPr>
          <p:cNvSpPr/>
          <p:nvPr/>
        </p:nvSpPr>
        <p:spPr>
          <a:xfrm>
            <a:off x="158543" y="2059847"/>
            <a:ext cx="8985458" cy="3990836"/>
          </a:xfrm>
          <a:prstGeom prst="rect">
            <a:avLst/>
          </a:prstGeom>
        </p:spPr>
        <p:txBody>
          <a:bodyPr wrap="square">
            <a:spAutoFit/>
          </a:bodyPr>
          <a:lstStyle/>
          <a:p>
            <a:pPr>
              <a:lnSpc>
                <a:spcPct val="150000"/>
              </a:lnSpc>
            </a:pPr>
            <a:r>
              <a:rPr lang="en-US" sz="2800" i="1" baseline="30000" dirty="0">
                <a:solidFill>
                  <a:srgbClr val="91004F"/>
                </a:solidFill>
                <a:latin typeface="Museo 500" panose="02000000000000000000" pitchFamily="50" charset="0"/>
              </a:rPr>
              <a:t>Projects and Programs continued:</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Implementation of more Stormwater Best Management Practices (BMPs).</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Dedicating city staff to clean riverbeds more frequently. </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Development of programs for affordable septic to sewer conversion. </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Assistance to identify and fix leaks within buildings and external infrastructure. </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Utilization of old parking lots for more greenspaces.</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Utilization of more diverse outreach methods.</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Evaluation of water quality and availability on a more regular basis.</a:t>
            </a:r>
          </a:p>
          <a:p>
            <a:pPr marR="3600"/>
            <a:endParaRPr lang="en-US"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600" baseline="30000" dirty="0">
              <a:solidFill>
                <a:srgbClr val="00627C"/>
              </a:solidFill>
              <a:latin typeface="Museo 500" panose="02000000000000000000" pitchFamily="50" charset="0"/>
            </a:endParaRPr>
          </a:p>
        </p:txBody>
      </p:sp>
      <p:sp>
        <p:nvSpPr>
          <p:cNvPr id="12" name="TextBox 11">
            <a:extLst>
              <a:ext uri="{FF2B5EF4-FFF2-40B4-BE49-F238E27FC236}">
                <a16:creationId xmlns:a16="http://schemas.microsoft.com/office/drawing/2014/main" id="{C2B2D997-7328-40DF-AEF8-FEA9469B4E3A}"/>
              </a:ext>
            </a:extLst>
          </p:cNvPr>
          <p:cNvSpPr txBox="1"/>
          <p:nvPr/>
        </p:nvSpPr>
        <p:spPr>
          <a:xfrm>
            <a:off x="4550734" y="545269"/>
            <a:ext cx="6808380" cy="923330"/>
          </a:xfrm>
          <a:prstGeom prst="rect">
            <a:avLst/>
          </a:prstGeom>
          <a:noFill/>
        </p:spPr>
        <p:txBody>
          <a:bodyPr wrap="square" rtlCol="0">
            <a:spAutoFit/>
          </a:bodyPr>
          <a:lstStyle/>
          <a:p>
            <a:pPr algn="ctr"/>
            <a:r>
              <a:rPr lang="en-US" sz="1800" b="1" dirty="0">
                <a:solidFill>
                  <a:schemeClr val="bg1"/>
                </a:solidFill>
                <a:latin typeface="Museo 700" panose="02000000000000000000" pitchFamily="50" charset="0"/>
              </a:rPr>
              <a:t>WHAT KIND OF </a:t>
            </a:r>
          </a:p>
          <a:p>
            <a:pPr algn="ctr"/>
            <a:r>
              <a:rPr lang="en-US" sz="1800" b="1" dirty="0">
                <a:solidFill>
                  <a:schemeClr val="bg1"/>
                </a:solidFill>
                <a:latin typeface="Museo 700" panose="02000000000000000000" pitchFamily="50" charset="0"/>
              </a:rPr>
              <a:t>PROJECTS WERE </a:t>
            </a:r>
          </a:p>
          <a:p>
            <a:pPr algn="ctr"/>
            <a:r>
              <a:rPr lang="en-US" sz="1800" b="1" dirty="0">
                <a:solidFill>
                  <a:schemeClr val="bg1"/>
                </a:solidFill>
                <a:latin typeface="Museo 700" panose="02000000000000000000" pitchFamily="50" charset="0"/>
              </a:rPr>
              <a:t>IDENTIFIED?</a:t>
            </a:r>
          </a:p>
        </p:txBody>
      </p:sp>
      <p:pic>
        <p:nvPicPr>
          <p:cNvPr id="9" name="Picture 8" descr="A close up of a logo&#10;&#10;Description automatically generated">
            <a:extLst>
              <a:ext uri="{FF2B5EF4-FFF2-40B4-BE49-F238E27FC236}">
                <a16:creationId xmlns:a16="http://schemas.microsoft.com/office/drawing/2014/main" id="{0ED722F3-DF07-45E9-B272-92A4A50166C0}"/>
              </a:ext>
            </a:extLst>
          </p:cNvPr>
          <p:cNvPicPr>
            <a:picLocks noChangeAspect="1"/>
          </p:cNvPicPr>
          <p:nvPr/>
        </p:nvPicPr>
        <p:blipFill rotWithShape="1">
          <a:blip r:embed="rId5">
            <a:extLst>
              <a:ext uri="{28A0092B-C50C-407E-A947-70E740481C1C}">
                <a14:useLocalDpi xmlns:a14="http://schemas.microsoft.com/office/drawing/2010/main"/>
              </a:ext>
            </a:extLst>
          </a:blip>
          <a:srcRect l="36821" t="38408" r="44470" b="46114"/>
          <a:stretch/>
        </p:blipFill>
        <p:spPr>
          <a:xfrm>
            <a:off x="151892" y="5769640"/>
            <a:ext cx="1078875" cy="892552"/>
          </a:xfrm>
          <a:prstGeom prst="rect">
            <a:avLst/>
          </a:prstGeom>
        </p:spPr>
      </p:pic>
      <p:sp>
        <p:nvSpPr>
          <p:cNvPr id="13" name="Rectangle 12">
            <a:extLst>
              <a:ext uri="{FF2B5EF4-FFF2-40B4-BE49-F238E27FC236}">
                <a16:creationId xmlns:a16="http://schemas.microsoft.com/office/drawing/2014/main" id="{A2264E2E-2724-4DCA-BB48-399EDFB2CCE6}"/>
              </a:ext>
            </a:extLst>
          </p:cNvPr>
          <p:cNvSpPr/>
          <p:nvPr/>
        </p:nvSpPr>
        <p:spPr>
          <a:xfrm>
            <a:off x="992252" y="6041307"/>
            <a:ext cx="7255574" cy="1159292"/>
          </a:xfrm>
          <a:prstGeom prst="rect">
            <a:avLst/>
          </a:prstGeom>
        </p:spPr>
        <p:txBody>
          <a:bodyPr wrap="square">
            <a:spAutoFit/>
          </a:bodyPr>
          <a:lstStyle/>
          <a:p>
            <a:r>
              <a:rPr lang="en-US" sz="2200" baseline="30000" dirty="0">
                <a:solidFill>
                  <a:srgbClr val="91004F"/>
                </a:solidFill>
                <a:latin typeface="Museo 700" panose="02000000000000000000" pitchFamily="50" charset="0"/>
              </a:rPr>
              <a:t>More project ideas are included in the Needs Assessment Report:</a:t>
            </a:r>
          </a:p>
          <a:p>
            <a:endParaRPr lang="en-US" sz="1000" baseline="30000" dirty="0">
              <a:solidFill>
                <a:srgbClr val="91004F"/>
              </a:solidFill>
              <a:latin typeface="Museo 700" panose="02000000000000000000" pitchFamily="50" charset="0"/>
            </a:endParaRPr>
          </a:p>
          <a:p>
            <a:r>
              <a:rPr lang="en-US" baseline="30000" dirty="0">
                <a:solidFill>
                  <a:srgbClr val="00627C"/>
                </a:solidFill>
                <a:latin typeface="Museo 700" panose="02000000000000000000" pitchFamily="50" charset="0"/>
              </a:rPr>
              <a:t>https://watertalks.csusb.edu/wp-content/uploads/2022/01/Ventura-County-Needs-Assessment-Report_Draft_v_1_28_2022.docx.pdf</a:t>
            </a:r>
            <a:endParaRPr lang="en-US" baseline="30000" dirty="0">
              <a:solidFill>
                <a:srgbClr val="91004F"/>
              </a:solidFill>
              <a:latin typeface="Museo 700" panose="02000000000000000000" pitchFamily="50" charset="0"/>
            </a:endParaRPr>
          </a:p>
          <a:p>
            <a:endParaRPr lang="en-US" baseline="30000" dirty="0">
              <a:solidFill>
                <a:srgbClr val="91004F"/>
              </a:solidFill>
              <a:highlight>
                <a:srgbClr val="FFFF00"/>
              </a:highlight>
              <a:latin typeface="Museo 700" panose="02000000000000000000" pitchFamily="50" charset="0"/>
            </a:endParaRPr>
          </a:p>
          <a:p>
            <a:endParaRPr lang="en-US" baseline="30000" dirty="0">
              <a:solidFill>
                <a:srgbClr val="91004F"/>
              </a:solidFill>
              <a:highlight>
                <a:srgbClr val="FFFF00"/>
              </a:highlight>
              <a:latin typeface="Museo 700" panose="02000000000000000000" pitchFamily="50" charset="0"/>
            </a:endParaRPr>
          </a:p>
        </p:txBody>
      </p:sp>
    </p:spTree>
    <p:extLst>
      <p:ext uri="{BB962C8B-B14F-4D97-AF65-F5344CB8AC3E}">
        <p14:creationId xmlns:p14="http://schemas.microsoft.com/office/powerpoint/2010/main" val="794617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DB30-FE13-4B47-B523-1962A53B3580}"/>
              </a:ext>
            </a:extLst>
          </p:cNvPr>
          <p:cNvSpPr>
            <a:spLocks noGrp="1"/>
          </p:cNvSpPr>
          <p:nvPr>
            <p:ph type="title"/>
          </p:nvPr>
        </p:nvSpPr>
        <p:spPr>
          <a:xfrm>
            <a:off x="270469" y="133527"/>
            <a:ext cx="6179730" cy="1325563"/>
          </a:xfrm>
        </p:spPr>
        <p:txBody>
          <a:bodyPr/>
          <a:lstStyle/>
          <a:p>
            <a:r>
              <a:rPr lang="en-US" dirty="0"/>
              <a:t>DACIP Funded Activity Types</a:t>
            </a:r>
          </a:p>
        </p:txBody>
      </p:sp>
      <p:sp>
        <p:nvSpPr>
          <p:cNvPr id="6" name="TextBox 5">
            <a:extLst>
              <a:ext uri="{FF2B5EF4-FFF2-40B4-BE49-F238E27FC236}">
                <a16:creationId xmlns:a16="http://schemas.microsoft.com/office/drawing/2014/main" id="{8372FD7D-B716-421B-8321-4FAA61708438}"/>
              </a:ext>
            </a:extLst>
          </p:cNvPr>
          <p:cNvSpPr txBox="1"/>
          <p:nvPr/>
        </p:nvSpPr>
        <p:spPr>
          <a:xfrm>
            <a:off x="7070770" y="628093"/>
            <a:ext cx="1924373"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WHAT CAN BE FUNDED BY THE DACIP GRANT?</a:t>
            </a:r>
          </a:p>
        </p:txBody>
      </p:sp>
      <p:sp>
        <p:nvSpPr>
          <p:cNvPr id="13" name="Content Placeholder 2">
            <a:extLst>
              <a:ext uri="{FF2B5EF4-FFF2-40B4-BE49-F238E27FC236}">
                <a16:creationId xmlns:a16="http://schemas.microsoft.com/office/drawing/2014/main" id="{5515BBAA-CF72-4663-9150-64E37E62A053}"/>
              </a:ext>
            </a:extLst>
          </p:cNvPr>
          <p:cNvSpPr txBox="1">
            <a:spLocks/>
          </p:cNvSpPr>
          <p:nvPr/>
        </p:nvSpPr>
        <p:spPr>
          <a:xfrm>
            <a:off x="376794" y="6079297"/>
            <a:ext cx="9317622" cy="6730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rgbClr val="00627C"/>
                </a:solidFill>
                <a:latin typeface="Museo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0627C"/>
                </a:solidFill>
                <a:latin typeface="Museo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rgbClr val="00627C"/>
                </a:solidFill>
                <a:latin typeface="Museo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1" kern="1200">
                <a:solidFill>
                  <a:srgbClr val="00627C"/>
                </a:solidFill>
                <a:latin typeface="Museo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rgbClr val="00627C"/>
                </a:solidFill>
                <a:latin typeface="Museo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400" b="0" i="1" u="sng" dirty="0">
              <a:latin typeface="Museo 500" pitchFamily="50"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216476877"/>
              </p:ext>
            </p:extLst>
          </p:nvPr>
        </p:nvGraphicFramePr>
        <p:xfrm>
          <a:off x="243069" y="2073329"/>
          <a:ext cx="8752074" cy="1154078"/>
        </p:xfrm>
        <a:graphic>
          <a:graphicData uri="http://schemas.openxmlformats.org/drawingml/2006/table">
            <a:tbl>
              <a:tblPr firstRow="1" bandRow="1">
                <a:tableStyleId>{5C22544A-7EE6-4342-B048-85BDC9FD1C3A}</a:tableStyleId>
              </a:tblPr>
              <a:tblGrid>
                <a:gridCol w="2102177">
                  <a:extLst>
                    <a:ext uri="{9D8B030D-6E8A-4147-A177-3AD203B41FA5}">
                      <a16:colId xmlns:a16="http://schemas.microsoft.com/office/drawing/2014/main" val="20000"/>
                    </a:ext>
                  </a:extLst>
                </a:gridCol>
                <a:gridCol w="6649897">
                  <a:extLst>
                    <a:ext uri="{9D8B030D-6E8A-4147-A177-3AD203B41FA5}">
                      <a16:colId xmlns:a16="http://schemas.microsoft.com/office/drawing/2014/main" val="20001"/>
                    </a:ext>
                  </a:extLst>
                </a:gridCol>
              </a:tblGrid>
              <a:tr h="284581">
                <a:tc>
                  <a:txBody>
                    <a:bodyPr/>
                    <a:lstStyle/>
                    <a:p>
                      <a:pPr marL="0" indent="0">
                        <a:buFont typeface="Arial" panose="020B0604020202020204" pitchFamily="34" charset="0"/>
                        <a:buNone/>
                      </a:pPr>
                      <a:r>
                        <a:rPr lang="en-US" sz="1600" b="1" dirty="0">
                          <a:solidFill>
                            <a:schemeClr val="tx1"/>
                          </a:solidFill>
                          <a:latin typeface="Museo 700" pitchFamily="50" charset="0"/>
                        </a:rPr>
                        <a:t>General Categories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lvl="1" indent="0" algn="l" defTabSz="914400" rtl="0" eaLnBrk="1" latinLnBrk="0" hangingPunct="1">
                        <a:buFont typeface="Arial" panose="020B0604020202020204" pitchFamily="34" charset="0"/>
                        <a:buNone/>
                      </a:pPr>
                      <a:r>
                        <a:rPr lang="en-US" sz="1600" b="1" kern="1200" dirty="0">
                          <a:solidFill>
                            <a:schemeClr val="tx1"/>
                          </a:solidFill>
                          <a:latin typeface="Museo 700" pitchFamily="50" charset="0"/>
                          <a:ea typeface="+mn-ea"/>
                          <a:cs typeface="+mn-cs"/>
                        </a:rPr>
                        <a:t> Examples of Activities</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0"/>
                  </a:ext>
                </a:extLst>
              </a:tr>
              <a:tr h="3793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Needs Assessments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tx1"/>
                          </a:solidFill>
                          <a:latin typeface="+mn-lt"/>
                          <a:ea typeface="+mn-ea"/>
                          <a:cs typeface="+mn-cs"/>
                        </a:rPr>
                        <a:t>Survey community members or water providers and facilitate meetings or workshops</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  Education</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Translation or interpretive services for information sharing, water campaigns for community, and education on DAC needs</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2"/>
                  </a:ext>
                </a:extLst>
              </a:tr>
            </a:tbl>
          </a:graphicData>
        </a:graphic>
      </p:graphicFrame>
      <p:graphicFrame>
        <p:nvGraphicFramePr>
          <p:cNvPr id="14" name="Table 13">
            <a:extLst>
              <a:ext uri="{FF2B5EF4-FFF2-40B4-BE49-F238E27FC236}">
                <a16:creationId xmlns:a16="http://schemas.microsoft.com/office/drawing/2014/main" id="{7C4AA92A-0897-4BB3-9689-54C33A2A9263}"/>
              </a:ext>
            </a:extLst>
          </p:cNvPr>
          <p:cNvGraphicFramePr>
            <a:graphicFrameLocks noGrp="1"/>
          </p:cNvGraphicFramePr>
          <p:nvPr>
            <p:extLst>
              <p:ext uri="{D42A27DB-BD31-4B8C-83A1-F6EECF244321}">
                <p14:modId xmlns:p14="http://schemas.microsoft.com/office/powerpoint/2010/main" val="4159303589"/>
              </p:ext>
            </p:extLst>
          </p:nvPr>
        </p:nvGraphicFramePr>
        <p:xfrm>
          <a:off x="243069" y="3424646"/>
          <a:ext cx="8752074" cy="1201894"/>
        </p:xfrm>
        <a:graphic>
          <a:graphicData uri="http://schemas.openxmlformats.org/drawingml/2006/table">
            <a:tbl>
              <a:tblPr firstRow="1" bandRow="1">
                <a:tableStyleId>{5C22544A-7EE6-4342-B048-85BDC9FD1C3A}</a:tableStyleId>
              </a:tblPr>
              <a:tblGrid>
                <a:gridCol w="2102177">
                  <a:extLst>
                    <a:ext uri="{9D8B030D-6E8A-4147-A177-3AD203B41FA5}">
                      <a16:colId xmlns:a16="http://schemas.microsoft.com/office/drawing/2014/main" val="20000"/>
                    </a:ext>
                  </a:extLst>
                </a:gridCol>
                <a:gridCol w="6649897">
                  <a:extLst>
                    <a:ext uri="{9D8B030D-6E8A-4147-A177-3AD203B41FA5}">
                      <a16:colId xmlns:a16="http://schemas.microsoft.com/office/drawing/2014/main" val="20001"/>
                    </a:ext>
                  </a:extLst>
                </a:gridCol>
              </a:tblGrid>
              <a:tr h="370840">
                <a:tc>
                  <a:txBody>
                    <a:bodyPr/>
                    <a:lstStyle/>
                    <a:p>
                      <a:pPr marL="0" marR="0">
                        <a:lnSpc>
                          <a:spcPct val="105000"/>
                        </a:lnSpc>
                        <a:spcBef>
                          <a:spcPts val="0"/>
                        </a:spcBef>
                        <a:spcAft>
                          <a:spcPts val="0"/>
                        </a:spcAft>
                      </a:pPr>
                      <a:r>
                        <a:rPr lang="de-DE" sz="1400" b="0" kern="1200" dirty="0">
                          <a:solidFill>
                            <a:schemeClr val="tx1"/>
                          </a:solidFill>
                          <a:latin typeface="+mn-lt"/>
                          <a:ea typeface="+mn-ea"/>
                          <a:cs typeface="+mn-cs"/>
                        </a:rPr>
                        <a:t>Engagement in IRWM Efforts</a:t>
                      </a:r>
                      <a:endParaRPr lang="en-US" sz="1400" b="0" kern="1200" dirty="0">
                        <a:solidFill>
                          <a:schemeClr val="tx1"/>
                        </a:solidFill>
                        <a:latin typeface="+mn-lt"/>
                        <a:ea typeface="+mn-ea"/>
                        <a:cs typeface="+mn-cs"/>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DAC regional engagement coordinator role, DAC advisory committee to the WCVC, and DAC representatives in governance</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0"/>
                  </a:ext>
                </a:extLst>
              </a:tr>
              <a:tr h="379378">
                <a:tc>
                  <a:txBody>
                    <a:bodyPr/>
                    <a:lstStyle/>
                    <a:p>
                      <a:pPr marL="0" marR="0">
                        <a:lnSpc>
                          <a:spcPct val="105000"/>
                        </a:lnSpc>
                        <a:spcBef>
                          <a:spcPts val="0"/>
                        </a:spcBef>
                        <a:spcAft>
                          <a:spcPts val="0"/>
                        </a:spcAft>
                      </a:pPr>
                      <a:r>
                        <a:rPr lang="fr-FR" sz="1400" kern="1200" dirty="0">
                          <a:solidFill>
                            <a:schemeClr val="tx1"/>
                          </a:solidFill>
                          <a:latin typeface="+mn-lt"/>
                          <a:ea typeface="+mn-ea"/>
                          <a:cs typeface="+mn-cs"/>
                        </a:rPr>
                        <a:t>Facilitation</a:t>
                      </a:r>
                      <a:endParaRPr lang="en-US" sz="1400" kern="1200" dirty="0">
                        <a:solidFill>
                          <a:schemeClr val="tx1"/>
                        </a:solidFill>
                        <a:latin typeface="+mn-lt"/>
                        <a:ea typeface="+mn-ea"/>
                        <a:cs typeface="+mn-cs"/>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a:lnSpc>
                          <a:spcPct val="105000"/>
                        </a:lnSpc>
                        <a:spcBef>
                          <a:spcPts val="0"/>
                        </a:spcBef>
                        <a:spcAft>
                          <a:spcPts val="0"/>
                        </a:spcAft>
                      </a:pPr>
                      <a:r>
                        <a:rPr lang="en-US" sz="1400" kern="1200" dirty="0">
                          <a:solidFill>
                            <a:schemeClr val="tx1"/>
                          </a:solidFill>
                          <a:latin typeface="+mn-lt"/>
                          <a:ea typeface="+mn-ea"/>
                          <a:cs typeface="+mn-cs"/>
                        </a:rPr>
                        <a:t>Facilitate WCVC meetings and facilitate project development meetings</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10001"/>
                  </a:ext>
                </a:extLst>
              </a:tr>
              <a:tr h="370840">
                <a:tc>
                  <a:txBody>
                    <a:bodyPr/>
                    <a:lstStyle/>
                    <a:p>
                      <a:pPr marL="0" marR="0">
                        <a:lnSpc>
                          <a:spcPct val="105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Technical Assistance</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a:lnSpc>
                          <a:spcPct val="105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Public agency/elected official capacity building, facilitation, and agency staff training</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2"/>
                  </a:ext>
                </a:extLst>
              </a:tr>
            </a:tbl>
          </a:graphicData>
        </a:graphic>
      </p:graphicFrame>
      <p:graphicFrame>
        <p:nvGraphicFramePr>
          <p:cNvPr id="11" name="Table 10">
            <a:extLst>
              <a:ext uri="{FF2B5EF4-FFF2-40B4-BE49-F238E27FC236}">
                <a16:creationId xmlns:a16="http://schemas.microsoft.com/office/drawing/2014/main" id="{379FE26B-42D4-47E3-B230-8EF538650140}"/>
              </a:ext>
            </a:extLst>
          </p:cNvPr>
          <p:cNvGraphicFramePr>
            <a:graphicFrameLocks noGrp="1"/>
          </p:cNvGraphicFramePr>
          <p:nvPr>
            <p:extLst>
              <p:ext uri="{D42A27DB-BD31-4B8C-83A1-F6EECF244321}">
                <p14:modId xmlns:p14="http://schemas.microsoft.com/office/powerpoint/2010/main" val="2223115171"/>
              </p:ext>
            </p:extLst>
          </p:nvPr>
        </p:nvGraphicFramePr>
        <p:xfrm>
          <a:off x="243069" y="3214795"/>
          <a:ext cx="8752074" cy="248904"/>
        </p:xfrm>
        <a:graphic>
          <a:graphicData uri="http://schemas.openxmlformats.org/drawingml/2006/table">
            <a:tbl>
              <a:tblPr firstRow="1" bandRow="1">
                <a:tableStyleId>{5C22544A-7EE6-4342-B048-85BDC9FD1C3A}</a:tableStyleId>
              </a:tblPr>
              <a:tblGrid>
                <a:gridCol w="2102177">
                  <a:extLst>
                    <a:ext uri="{9D8B030D-6E8A-4147-A177-3AD203B41FA5}">
                      <a16:colId xmlns:a16="http://schemas.microsoft.com/office/drawing/2014/main" val="2228199057"/>
                    </a:ext>
                  </a:extLst>
                </a:gridCol>
                <a:gridCol w="6649897">
                  <a:extLst>
                    <a:ext uri="{9D8B030D-6E8A-4147-A177-3AD203B41FA5}">
                      <a16:colId xmlns:a16="http://schemas.microsoft.com/office/drawing/2014/main" val="2286895761"/>
                    </a:ext>
                  </a:extLst>
                </a:gridCol>
              </a:tblGrid>
              <a:tr h="248904">
                <a:tc>
                  <a:txBody>
                    <a:bodyPr/>
                    <a:lstStyle/>
                    <a:p>
                      <a:pPr marL="0" marR="0" algn="l">
                        <a:lnSpc>
                          <a:spcPct val="105000"/>
                        </a:lnSpc>
                        <a:spcBef>
                          <a:spcPts val="0"/>
                        </a:spcBef>
                        <a:spcAft>
                          <a:spcPts val="0"/>
                        </a:spcAft>
                      </a:pPr>
                      <a:r>
                        <a:rPr lang="en-US" sz="1400" b="0" kern="1200" dirty="0">
                          <a:solidFill>
                            <a:schemeClr val="tx1"/>
                          </a:solidFill>
                          <a:latin typeface="+mn-lt"/>
                          <a:ea typeface="+mn-ea"/>
                          <a:cs typeface="+mn-cs"/>
                        </a:rPr>
                        <a:t>Community Outreach</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Public meetings open to DAC community members and door-to-door outreach</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1537982061"/>
                  </a:ext>
                </a:extLst>
              </a:tr>
            </a:tbl>
          </a:graphicData>
        </a:graphic>
      </p:graphicFrame>
      <p:graphicFrame>
        <p:nvGraphicFramePr>
          <p:cNvPr id="12" name="Table 11">
            <a:extLst>
              <a:ext uri="{FF2B5EF4-FFF2-40B4-BE49-F238E27FC236}">
                <a16:creationId xmlns:a16="http://schemas.microsoft.com/office/drawing/2014/main" id="{6B6BBFA6-B53B-4CAD-80C0-AB3530F24EEC}"/>
              </a:ext>
            </a:extLst>
          </p:cNvPr>
          <p:cNvGraphicFramePr>
            <a:graphicFrameLocks noGrp="1"/>
          </p:cNvGraphicFramePr>
          <p:nvPr>
            <p:extLst>
              <p:ext uri="{D42A27DB-BD31-4B8C-83A1-F6EECF244321}">
                <p14:modId xmlns:p14="http://schemas.microsoft.com/office/powerpoint/2010/main" val="571425983"/>
              </p:ext>
            </p:extLst>
          </p:nvPr>
        </p:nvGraphicFramePr>
        <p:xfrm>
          <a:off x="243068" y="4626540"/>
          <a:ext cx="8752075" cy="439420"/>
        </p:xfrm>
        <a:graphic>
          <a:graphicData uri="http://schemas.openxmlformats.org/drawingml/2006/table">
            <a:tbl>
              <a:tblPr firstRow="1" bandRow="1">
                <a:tableStyleId>{5C22544A-7EE6-4342-B048-85BDC9FD1C3A}</a:tableStyleId>
              </a:tblPr>
              <a:tblGrid>
                <a:gridCol w="2102178">
                  <a:extLst>
                    <a:ext uri="{9D8B030D-6E8A-4147-A177-3AD203B41FA5}">
                      <a16:colId xmlns:a16="http://schemas.microsoft.com/office/drawing/2014/main" val="1428043413"/>
                    </a:ext>
                  </a:extLst>
                </a:gridCol>
                <a:gridCol w="6649897">
                  <a:extLst>
                    <a:ext uri="{9D8B030D-6E8A-4147-A177-3AD203B41FA5}">
                      <a16:colId xmlns:a16="http://schemas.microsoft.com/office/drawing/2014/main" val="3578945792"/>
                    </a:ext>
                  </a:extLst>
                </a:gridCol>
              </a:tblGrid>
              <a:tr h="3793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Governance Structure</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Facilitate, increase DAC involvement in decision making, assess water charges/rate plans, assess consolidation of water providers, and enhancement of DAC aspects of IRWM Plans  </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1486214690"/>
                  </a:ext>
                </a:extLst>
              </a:tr>
            </a:tbl>
          </a:graphicData>
        </a:graphic>
      </p:graphicFrame>
      <p:graphicFrame>
        <p:nvGraphicFramePr>
          <p:cNvPr id="17" name="Table 16">
            <a:extLst>
              <a:ext uri="{FF2B5EF4-FFF2-40B4-BE49-F238E27FC236}">
                <a16:creationId xmlns:a16="http://schemas.microsoft.com/office/drawing/2014/main" id="{1CD4423D-F271-4191-88C9-C1600265E86B}"/>
              </a:ext>
            </a:extLst>
          </p:cNvPr>
          <p:cNvGraphicFramePr>
            <a:graphicFrameLocks noGrp="1"/>
          </p:cNvGraphicFramePr>
          <p:nvPr>
            <p:extLst>
              <p:ext uri="{D42A27DB-BD31-4B8C-83A1-F6EECF244321}">
                <p14:modId xmlns:p14="http://schemas.microsoft.com/office/powerpoint/2010/main" val="3416196717"/>
              </p:ext>
            </p:extLst>
          </p:nvPr>
        </p:nvGraphicFramePr>
        <p:xfrm>
          <a:off x="243069" y="5065960"/>
          <a:ext cx="8752074" cy="1355028"/>
        </p:xfrm>
        <a:graphic>
          <a:graphicData uri="http://schemas.openxmlformats.org/drawingml/2006/table">
            <a:tbl>
              <a:tblPr firstRow="1" bandRow="1">
                <a:tableStyleId>{5C22544A-7EE6-4342-B048-85BDC9FD1C3A}</a:tableStyleId>
              </a:tblPr>
              <a:tblGrid>
                <a:gridCol w="2102177">
                  <a:extLst>
                    <a:ext uri="{9D8B030D-6E8A-4147-A177-3AD203B41FA5}">
                      <a16:colId xmlns:a16="http://schemas.microsoft.com/office/drawing/2014/main" val="232344283"/>
                    </a:ext>
                  </a:extLst>
                </a:gridCol>
                <a:gridCol w="6649897">
                  <a:extLst>
                    <a:ext uri="{9D8B030D-6E8A-4147-A177-3AD203B41FA5}">
                      <a16:colId xmlns:a16="http://schemas.microsoft.com/office/drawing/2014/main" val="1940075582"/>
                    </a:ext>
                  </a:extLst>
                </a:gridCol>
              </a:tblGrid>
              <a:tr h="370840">
                <a:tc>
                  <a:txBody>
                    <a:bodyPr/>
                    <a:lstStyle/>
                    <a:p>
                      <a:pPr marL="0" marR="0" algn="l" defTabSz="914400" rtl="0" eaLnBrk="1" latinLnBrk="0" hangingPunct="1">
                        <a:lnSpc>
                          <a:spcPct val="105000"/>
                        </a:lnSpc>
                        <a:spcBef>
                          <a:spcPts val="0"/>
                        </a:spcBef>
                        <a:spcAft>
                          <a:spcPts val="0"/>
                        </a:spcAft>
                      </a:pPr>
                      <a:r>
                        <a:rPr lang="it-IT" sz="1400" b="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Site Assessment</a:t>
                      </a:r>
                      <a:endParaRPr lang="en-US" sz="1400" b="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algn="l" defTabSz="914400" rtl="0" eaLnBrk="1" latinLnBrk="0" hangingPunct="1">
                        <a:lnSpc>
                          <a:spcPct val="105000"/>
                        </a:lnSpc>
                        <a:spcBef>
                          <a:spcPts val="0"/>
                        </a:spcBef>
                        <a:spcAft>
                          <a:spcPts val="0"/>
                        </a:spcAft>
                      </a:pPr>
                      <a:r>
                        <a:rPr lang="en-US" sz="1400" b="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Water quality assessments, median household income surveys, and data and mapping activities</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3895457281"/>
                  </a:ext>
                </a:extLst>
              </a:tr>
              <a:tr h="379378">
                <a:tc>
                  <a:txBody>
                    <a:bodyPr/>
                    <a:lstStyle/>
                    <a:p>
                      <a:pPr marL="0" marR="0" algn="l" defTabSz="914400" rtl="0" eaLnBrk="1" latinLnBrk="0" hangingPunct="1">
                        <a:lnSpc>
                          <a:spcPct val="105000"/>
                        </a:lnSpc>
                        <a:spcBef>
                          <a:spcPts val="0"/>
                        </a:spcBef>
                        <a:spcAft>
                          <a:spcPts val="0"/>
                        </a:spcAft>
                      </a:pPr>
                      <a:r>
                        <a:rPr lang="en-US" sz="14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Enhancement of DAC Aspects in IRWM Plans</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algn="l" defTabSz="914400" rtl="0" eaLnBrk="1" latinLnBrk="0" hangingPunct="1">
                        <a:lnSpc>
                          <a:spcPct val="105000"/>
                        </a:lnSpc>
                        <a:spcBef>
                          <a:spcPts val="0"/>
                        </a:spcBef>
                        <a:spcAft>
                          <a:spcPts val="0"/>
                        </a:spcAft>
                      </a:pPr>
                      <a:r>
                        <a:rPr lang="en-US" sz="14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Development of funding area-wide DAC plans to be utilized as a unified approach for all IRWM plans</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3923660813"/>
                  </a:ext>
                </a:extLst>
              </a:tr>
              <a:tr h="370840">
                <a:tc>
                  <a:txBody>
                    <a:bodyPr/>
                    <a:lstStyle/>
                    <a:p>
                      <a:pPr marL="0" marR="0" algn="l" defTabSz="914400" rtl="0" eaLnBrk="1" latinLnBrk="0" hangingPunct="1">
                        <a:lnSpc>
                          <a:spcPct val="105000"/>
                        </a:lnSpc>
                        <a:spcBef>
                          <a:spcPts val="0"/>
                        </a:spcBef>
                        <a:spcAft>
                          <a:spcPts val="0"/>
                        </a:spcAft>
                      </a:pPr>
                      <a:r>
                        <a:rPr lang="en-US" sz="14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Project Development Activities or Construction</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algn="l" defTabSz="914400" rtl="0" eaLnBrk="1" latinLnBrk="0" hangingPunct="1">
                        <a:lnSpc>
                          <a:spcPct val="105000"/>
                        </a:lnSpc>
                        <a:spcBef>
                          <a:spcPts val="0"/>
                        </a:spcBef>
                        <a:spcAft>
                          <a:spcPts val="0"/>
                        </a:spcAft>
                      </a:pPr>
                      <a:r>
                        <a:rPr lang="en-US" sz="1400"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Environmental compliance, pre-construction activities, site assessment, grant writing, and  project development</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2821496085"/>
                  </a:ext>
                </a:extLst>
              </a:tr>
            </a:tbl>
          </a:graphicData>
        </a:graphic>
      </p:graphicFrame>
      <p:graphicFrame>
        <p:nvGraphicFramePr>
          <p:cNvPr id="18" name="Table 17">
            <a:extLst>
              <a:ext uri="{FF2B5EF4-FFF2-40B4-BE49-F238E27FC236}">
                <a16:creationId xmlns:a16="http://schemas.microsoft.com/office/drawing/2014/main" id="{5565A91E-1007-4AEE-B744-0EF127DD50F4}"/>
              </a:ext>
            </a:extLst>
          </p:cNvPr>
          <p:cNvGraphicFramePr>
            <a:graphicFrameLocks noGrp="1"/>
          </p:cNvGraphicFramePr>
          <p:nvPr>
            <p:extLst>
              <p:ext uri="{D42A27DB-BD31-4B8C-83A1-F6EECF244321}">
                <p14:modId xmlns:p14="http://schemas.microsoft.com/office/powerpoint/2010/main" val="3941599813"/>
              </p:ext>
            </p:extLst>
          </p:nvPr>
        </p:nvGraphicFramePr>
        <p:xfrm>
          <a:off x="243069" y="6394265"/>
          <a:ext cx="8752074" cy="248904"/>
        </p:xfrm>
        <a:graphic>
          <a:graphicData uri="http://schemas.openxmlformats.org/drawingml/2006/table">
            <a:tbl>
              <a:tblPr firstRow="1" bandRow="1">
                <a:tableStyleId>{5C22544A-7EE6-4342-B048-85BDC9FD1C3A}</a:tableStyleId>
              </a:tblPr>
              <a:tblGrid>
                <a:gridCol w="2102177">
                  <a:extLst>
                    <a:ext uri="{9D8B030D-6E8A-4147-A177-3AD203B41FA5}">
                      <a16:colId xmlns:a16="http://schemas.microsoft.com/office/drawing/2014/main" val="554975158"/>
                    </a:ext>
                  </a:extLst>
                </a:gridCol>
                <a:gridCol w="6649897">
                  <a:extLst>
                    <a:ext uri="{9D8B030D-6E8A-4147-A177-3AD203B41FA5}">
                      <a16:colId xmlns:a16="http://schemas.microsoft.com/office/drawing/2014/main" val="855176389"/>
                    </a:ext>
                  </a:extLst>
                </a:gridCol>
              </a:tblGrid>
              <a:tr h="248904">
                <a:tc>
                  <a:txBody>
                    <a:bodyPr/>
                    <a:lstStyle/>
                    <a:p>
                      <a:pPr marL="0" marR="0" algn="l" defTabSz="914400" rtl="0" eaLnBrk="1" latinLnBrk="0" hangingPunct="1">
                        <a:lnSpc>
                          <a:spcPct val="105000"/>
                        </a:lnSpc>
                        <a:spcBef>
                          <a:spcPts val="0"/>
                        </a:spcBef>
                        <a:spcAft>
                          <a:spcPts val="0"/>
                        </a:spcAft>
                      </a:pPr>
                      <a:r>
                        <a:rPr lang="hu-HU" sz="1400" b="0" kern="1200" dirty="0">
                          <a:solidFill>
                            <a:schemeClr val="tx1"/>
                          </a:solidFill>
                          <a:latin typeface="+mn-lt"/>
                          <a:ea typeface="+mn-ea"/>
                          <a:cs typeface="+mn-cs"/>
                        </a:rPr>
                        <a:t>Financial Strategy</a:t>
                      </a:r>
                      <a:endParaRPr lang="en-US" sz="1400" b="0" kern="1200" dirty="0">
                        <a:solidFill>
                          <a:schemeClr val="tx1"/>
                        </a:solidFill>
                        <a:latin typeface="+mn-lt"/>
                        <a:ea typeface="+mn-ea"/>
                        <a:cs typeface="+mn-cs"/>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algn="l" defTabSz="914400" rtl="0" eaLnBrk="1" latinLnBrk="0" hangingPunct="1">
                        <a:lnSpc>
                          <a:spcPct val="105000"/>
                        </a:lnSpc>
                        <a:spcBef>
                          <a:spcPts val="0"/>
                        </a:spcBef>
                        <a:spcAft>
                          <a:spcPts val="0"/>
                        </a:spcAft>
                      </a:pPr>
                      <a:r>
                        <a:rPr lang="en-US" sz="1400" b="0" kern="1200" dirty="0">
                          <a:solidFill>
                            <a:schemeClr val="tx1"/>
                          </a:solidFill>
                          <a:latin typeface="+mn-lt"/>
                          <a:ea typeface="+mn-ea"/>
                          <a:cs typeface="+mn-cs"/>
                        </a:rPr>
                        <a:t>Provide aid with grant applications </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3153575201"/>
                  </a:ext>
                </a:extLst>
              </a:tr>
            </a:tbl>
          </a:graphicData>
        </a:graphic>
      </p:graphicFrame>
    </p:spTree>
    <p:extLst>
      <p:ext uri="{BB962C8B-B14F-4D97-AF65-F5344CB8AC3E}">
        <p14:creationId xmlns:p14="http://schemas.microsoft.com/office/powerpoint/2010/main" val="1982661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8FD5EB-C6C3-4AD1-83E4-873D113E49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151892" y="534402"/>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Eligibility for DACIP Funds</a:t>
            </a:r>
          </a:p>
        </p:txBody>
      </p:sp>
      <p:sp>
        <p:nvSpPr>
          <p:cNvPr id="11" name="Rectangle 10">
            <a:extLst>
              <a:ext uri="{FF2B5EF4-FFF2-40B4-BE49-F238E27FC236}">
                <a16:creationId xmlns:a16="http://schemas.microsoft.com/office/drawing/2014/main" id="{70086903-535F-4D30-BAE4-C4F6CDCA1985}"/>
              </a:ext>
            </a:extLst>
          </p:cNvPr>
          <p:cNvSpPr/>
          <p:nvPr/>
        </p:nvSpPr>
        <p:spPr>
          <a:xfrm>
            <a:off x="158543" y="2035133"/>
            <a:ext cx="8985458" cy="4072910"/>
          </a:xfrm>
          <a:prstGeom prst="rect">
            <a:avLst/>
          </a:prstGeom>
        </p:spPr>
        <p:txBody>
          <a:bodyPr wrap="square">
            <a:spAutoFit/>
          </a:bodyPr>
          <a:lstStyle/>
          <a:p>
            <a:pPr>
              <a:lnSpc>
                <a:spcPct val="150000"/>
              </a:lnSpc>
            </a:pPr>
            <a:r>
              <a:rPr lang="en-US" sz="2800" i="1" baseline="30000" dirty="0">
                <a:solidFill>
                  <a:srgbClr val="91004F"/>
                </a:solidFill>
                <a:latin typeface="Museo 500" panose="02000000000000000000" pitchFamily="50" charset="0"/>
              </a:rPr>
              <a:t>Eligible Applicants:</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Public agencies</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Non-profit organizations</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Public utilities</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Federally recognized Indian Tribes</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State Indian Tribes listed on the Native American Heritage Commission’s Tribal Consultation list</a:t>
            </a:r>
          </a:p>
          <a:p>
            <a:pPr marL="457200" lvl="0" indent="-457200">
              <a:lnSpc>
                <a:spcPct val="150000"/>
              </a:lnSpc>
              <a:buFont typeface="Arial" panose="020B0604020202020204" pitchFamily="34" charset="0"/>
              <a:buChar char="•"/>
            </a:pPr>
            <a:r>
              <a:rPr lang="en-US" sz="2800" baseline="30000" dirty="0">
                <a:solidFill>
                  <a:srgbClr val="00627C"/>
                </a:solidFill>
                <a:latin typeface="Museo 500" panose="02000000000000000000" pitchFamily="50" charset="0"/>
              </a:rPr>
              <a:t>Mutual Water Companies</a:t>
            </a:r>
          </a:p>
          <a:p>
            <a:pPr marR="3600"/>
            <a:endParaRPr lang="en-US" sz="2600" baseline="30000" dirty="0">
              <a:solidFill>
                <a:srgbClr val="00627C"/>
              </a:solidFill>
              <a:latin typeface="Museo 500" panose="02000000000000000000" pitchFamily="50" charset="0"/>
            </a:endParaRPr>
          </a:p>
          <a:p>
            <a:pPr marR="3600"/>
            <a:r>
              <a:rPr lang="en-US" sz="2600" baseline="30000" dirty="0">
                <a:solidFill>
                  <a:srgbClr val="00627C"/>
                </a:solidFill>
                <a:latin typeface="Museo 500" panose="02000000000000000000" pitchFamily="50" charset="0"/>
              </a:rPr>
              <a:t>For DACIP funding the activities must serve a DAC or EDA. </a:t>
            </a:r>
          </a:p>
        </p:txBody>
      </p:sp>
      <p:sp>
        <p:nvSpPr>
          <p:cNvPr id="12" name="TextBox 11">
            <a:extLst>
              <a:ext uri="{FF2B5EF4-FFF2-40B4-BE49-F238E27FC236}">
                <a16:creationId xmlns:a16="http://schemas.microsoft.com/office/drawing/2014/main" id="{C2B2D997-7328-40DF-AEF8-FEA9469B4E3A}"/>
              </a:ext>
            </a:extLst>
          </p:cNvPr>
          <p:cNvSpPr txBox="1"/>
          <p:nvPr/>
        </p:nvSpPr>
        <p:spPr>
          <a:xfrm>
            <a:off x="4550734" y="545269"/>
            <a:ext cx="6808380" cy="646331"/>
          </a:xfrm>
          <a:prstGeom prst="rect">
            <a:avLst/>
          </a:prstGeom>
          <a:noFill/>
        </p:spPr>
        <p:txBody>
          <a:bodyPr wrap="square" rtlCol="0">
            <a:spAutoFit/>
          </a:bodyPr>
          <a:lstStyle/>
          <a:p>
            <a:pPr algn="ctr"/>
            <a:r>
              <a:rPr lang="en-US" sz="1800" b="1" dirty="0">
                <a:solidFill>
                  <a:schemeClr val="bg1"/>
                </a:solidFill>
                <a:latin typeface="Museo 700" panose="02000000000000000000" pitchFamily="50" charset="0"/>
              </a:rPr>
              <a:t>WHO IS ELIGIBLE </a:t>
            </a:r>
          </a:p>
          <a:p>
            <a:pPr algn="ctr"/>
            <a:r>
              <a:rPr lang="en-US" sz="1800" b="1" dirty="0">
                <a:solidFill>
                  <a:schemeClr val="bg1"/>
                </a:solidFill>
                <a:latin typeface="Museo 700" panose="02000000000000000000" pitchFamily="50" charset="0"/>
              </a:rPr>
              <a:t>FOR DACIP FUNDS?</a:t>
            </a:r>
          </a:p>
        </p:txBody>
      </p:sp>
      <p:pic>
        <p:nvPicPr>
          <p:cNvPr id="9" name="Picture 8" descr="A close up of a logo&#10;&#10;Description automatically generated">
            <a:extLst>
              <a:ext uri="{FF2B5EF4-FFF2-40B4-BE49-F238E27FC236}">
                <a16:creationId xmlns:a16="http://schemas.microsoft.com/office/drawing/2014/main" id="{A2D8F94E-069B-492F-8CDD-3B23CF33A77E}"/>
              </a:ext>
            </a:extLst>
          </p:cNvPr>
          <p:cNvPicPr>
            <a:picLocks noChangeAspect="1"/>
          </p:cNvPicPr>
          <p:nvPr/>
        </p:nvPicPr>
        <p:blipFill rotWithShape="1">
          <a:blip r:embed="rId5">
            <a:extLst>
              <a:ext uri="{28A0092B-C50C-407E-A947-70E740481C1C}">
                <a14:useLocalDpi xmlns:a14="http://schemas.microsoft.com/office/drawing/2010/main"/>
              </a:ext>
            </a:extLst>
          </a:blip>
          <a:srcRect l="36821" t="38408" r="44470" b="46114"/>
          <a:stretch/>
        </p:blipFill>
        <p:spPr>
          <a:xfrm>
            <a:off x="0" y="5965448"/>
            <a:ext cx="1078875" cy="892552"/>
          </a:xfrm>
          <a:prstGeom prst="rect">
            <a:avLst/>
          </a:prstGeom>
        </p:spPr>
      </p:pic>
      <p:sp>
        <p:nvSpPr>
          <p:cNvPr id="13" name="Rectangle 12">
            <a:extLst>
              <a:ext uri="{FF2B5EF4-FFF2-40B4-BE49-F238E27FC236}">
                <a16:creationId xmlns:a16="http://schemas.microsoft.com/office/drawing/2014/main" id="{A8A46022-D213-4F3B-902F-C019CB61233E}"/>
              </a:ext>
            </a:extLst>
          </p:cNvPr>
          <p:cNvSpPr/>
          <p:nvPr/>
        </p:nvSpPr>
        <p:spPr>
          <a:xfrm>
            <a:off x="840360" y="6237115"/>
            <a:ext cx="7255574" cy="872034"/>
          </a:xfrm>
          <a:prstGeom prst="rect">
            <a:avLst/>
          </a:prstGeom>
        </p:spPr>
        <p:txBody>
          <a:bodyPr wrap="square">
            <a:spAutoFit/>
          </a:bodyPr>
          <a:lstStyle/>
          <a:p>
            <a:r>
              <a:rPr lang="en-US" sz="2200" baseline="30000" dirty="0">
                <a:solidFill>
                  <a:srgbClr val="91004F"/>
                </a:solidFill>
                <a:latin typeface="Museo 700" panose="02000000000000000000" pitchFamily="50" charset="0"/>
              </a:rPr>
              <a:t>The mapping tools can be accessed here:</a:t>
            </a:r>
            <a:endParaRPr lang="en-US" baseline="30000" dirty="0">
              <a:solidFill>
                <a:srgbClr val="91004F"/>
              </a:solidFill>
              <a:latin typeface="Museo 700" panose="02000000000000000000" pitchFamily="50" charset="0"/>
            </a:endParaRPr>
          </a:p>
          <a:p>
            <a:endParaRPr lang="en-US" baseline="30000" dirty="0">
              <a:solidFill>
                <a:srgbClr val="91004F"/>
              </a:solidFill>
              <a:latin typeface="Museo 700" panose="02000000000000000000" pitchFamily="50" charset="0"/>
            </a:endParaRPr>
          </a:p>
          <a:p>
            <a:endParaRPr lang="en-US" baseline="30000" dirty="0">
              <a:solidFill>
                <a:srgbClr val="91004F"/>
              </a:solidFill>
              <a:latin typeface="Museo 700" panose="02000000000000000000" pitchFamily="50" charset="0"/>
            </a:endParaRPr>
          </a:p>
          <a:p>
            <a:endParaRPr lang="en-US" baseline="30000" dirty="0">
              <a:solidFill>
                <a:srgbClr val="91004F"/>
              </a:solidFill>
              <a:latin typeface="Museo 700" panose="02000000000000000000" pitchFamily="50" charset="0"/>
            </a:endParaRPr>
          </a:p>
        </p:txBody>
      </p:sp>
      <p:sp>
        <p:nvSpPr>
          <p:cNvPr id="15" name="Rectangle 14">
            <a:extLst>
              <a:ext uri="{FF2B5EF4-FFF2-40B4-BE49-F238E27FC236}">
                <a16:creationId xmlns:a16="http://schemas.microsoft.com/office/drawing/2014/main" id="{2A4DBA4F-4B05-48A7-AC6A-C194F77F1005}"/>
              </a:ext>
            </a:extLst>
          </p:cNvPr>
          <p:cNvSpPr/>
          <p:nvPr/>
        </p:nvSpPr>
        <p:spPr>
          <a:xfrm>
            <a:off x="908454" y="6463324"/>
            <a:ext cx="7773659" cy="276999"/>
          </a:xfrm>
          <a:prstGeom prst="rect">
            <a:avLst/>
          </a:prstGeom>
        </p:spPr>
        <p:txBody>
          <a:bodyPr wrap="square">
            <a:spAutoFit/>
          </a:bodyPr>
          <a:lstStyle/>
          <a:p>
            <a:pPr marL="285750" indent="-285750">
              <a:buFont typeface="Arial" panose="020B0604020202020204" pitchFamily="34" charset="0"/>
              <a:buChar char="•"/>
            </a:pPr>
            <a:r>
              <a:rPr lang="en-US" baseline="30000" dirty="0">
                <a:solidFill>
                  <a:srgbClr val="00627C"/>
                </a:solidFill>
                <a:latin typeface="Museo 700" panose="02000000000000000000" pitchFamily="50" charset="0"/>
              </a:rPr>
              <a:t>https://water.ca.gov/Work-With-Us/Grants-And-Loans/Mapping-Tools</a:t>
            </a:r>
          </a:p>
        </p:txBody>
      </p:sp>
    </p:spTree>
    <p:extLst>
      <p:ext uri="{BB962C8B-B14F-4D97-AF65-F5344CB8AC3E}">
        <p14:creationId xmlns:p14="http://schemas.microsoft.com/office/powerpoint/2010/main" val="3667714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DB30-FE13-4B47-B523-1962A53B3580}"/>
              </a:ext>
            </a:extLst>
          </p:cNvPr>
          <p:cNvSpPr>
            <a:spLocks noGrp="1"/>
          </p:cNvSpPr>
          <p:nvPr>
            <p:ph type="title"/>
          </p:nvPr>
        </p:nvSpPr>
        <p:spPr>
          <a:xfrm>
            <a:off x="317930" y="105154"/>
            <a:ext cx="6844870" cy="1325563"/>
          </a:xfrm>
        </p:spPr>
        <p:txBody>
          <a:bodyPr>
            <a:normAutofit/>
          </a:bodyPr>
          <a:lstStyle/>
          <a:p>
            <a:r>
              <a:rPr lang="en-US" sz="3300" dirty="0"/>
              <a:t>Project Examples</a:t>
            </a:r>
            <a:br>
              <a:rPr lang="en-US" dirty="0"/>
            </a:br>
            <a:r>
              <a:rPr lang="en-US" sz="2200" dirty="0"/>
              <a:t>PROP 1- ROUND 1 IMPLEMENTATON AND</a:t>
            </a:r>
            <a:br>
              <a:rPr lang="en-US" sz="2200" dirty="0"/>
            </a:br>
            <a:r>
              <a:rPr lang="en-US" sz="2200" dirty="0"/>
              <a:t>OTHER GRANT FUNDING SOURCES</a:t>
            </a:r>
          </a:p>
        </p:txBody>
      </p:sp>
      <p:pic>
        <p:nvPicPr>
          <p:cNvPr id="16" name="Picture 15" descr="A close up of a logo&#10;&#10;Description automatically generated">
            <a:extLst>
              <a:ext uri="{FF2B5EF4-FFF2-40B4-BE49-F238E27FC236}">
                <a16:creationId xmlns:a16="http://schemas.microsoft.com/office/drawing/2014/main" id="{92EE6138-748D-4424-84F3-0493C1EA89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11" y="5875371"/>
            <a:ext cx="1078875" cy="892552"/>
          </a:xfrm>
          <a:prstGeom prst="rect">
            <a:avLst/>
          </a:prstGeom>
        </p:spPr>
      </p:pic>
      <p:sp>
        <p:nvSpPr>
          <p:cNvPr id="9" name="Content Placeholder 8">
            <a:extLst>
              <a:ext uri="{FF2B5EF4-FFF2-40B4-BE49-F238E27FC236}">
                <a16:creationId xmlns:a16="http://schemas.microsoft.com/office/drawing/2014/main" id="{4BD70251-EBCF-4ACA-B7A9-02AEB02C28DC}"/>
              </a:ext>
            </a:extLst>
          </p:cNvPr>
          <p:cNvSpPr>
            <a:spLocks noGrp="1"/>
          </p:cNvSpPr>
          <p:nvPr>
            <p:ph idx="1"/>
          </p:nvPr>
        </p:nvSpPr>
        <p:spPr>
          <a:xfrm>
            <a:off x="376793" y="1801807"/>
            <a:ext cx="8193049" cy="4871828"/>
          </a:xfrm>
        </p:spPr>
        <p:txBody>
          <a:bodyPr>
            <a:normAutofit/>
          </a:bodyPr>
          <a:lstStyle/>
          <a:p>
            <a:pPr lvl="2"/>
            <a:endParaRPr lang="en-US" dirty="0"/>
          </a:p>
          <a:p>
            <a:pPr lvl="1"/>
            <a:endParaRPr lang="en-US" sz="1200" dirty="0">
              <a:solidFill>
                <a:schemeClr val="bg1">
                  <a:lumMod val="50000"/>
                </a:schemeClr>
              </a:solidFill>
            </a:endParaRPr>
          </a:p>
        </p:txBody>
      </p:sp>
      <p:sp>
        <p:nvSpPr>
          <p:cNvPr id="4" name="Rectangle 3">
            <a:extLst>
              <a:ext uri="{FF2B5EF4-FFF2-40B4-BE49-F238E27FC236}">
                <a16:creationId xmlns:a16="http://schemas.microsoft.com/office/drawing/2014/main" id="{18AB8C97-FCFE-449C-8A55-1F3D474895EF}"/>
              </a:ext>
            </a:extLst>
          </p:cNvPr>
          <p:cNvSpPr/>
          <p:nvPr/>
        </p:nvSpPr>
        <p:spPr>
          <a:xfrm>
            <a:off x="984311" y="5792312"/>
            <a:ext cx="7245289" cy="584775"/>
          </a:xfrm>
          <a:prstGeom prst="rect">
            <a:avLst/>
          </a:prstGeom>
        </p:spPr>
        <p:txBody>
          <a:bodyPr wrap="square">
            <a:spAutoFit/>
          </a:bodyPr>
          <a:lstStyle/>
          <a:p>
            <a:endParaRPr lang="en-US" sz="1600" b="1" dirty="0">
              <a:solidFill>
                <a:srgbClr val="00627C"/>
              </a:solidFill>
              <a:latin typeface="Museo 300" panose="02000000000000000000" pitchFamily="50" charset="0"/>
            </a:endParaRPr>
          </a:p>
          <a:p>
            <a:endParaRPr lang="en-US" sz="1600" b="1" dirty="0">
              <a:solidFill>
                <a:srgbClr val="00627C"/>
              </a:solidFill>
              <a:latin typeface="Museo 300" panose="02000000000000000000" pitchFamily="50" charset="0"/>
            </a:endParaRPr>
          </a:p>
        </p:txBody>
      </p:sp>
      <p:sp>
        <p:nvSpPr>
          <p:cNvPr id="10" name="Rectangle 9">
            <a:extLst>
              <a:ext uri="{FF2B5EF4-FFF2-40B4-BE49-F238E27FC236}">
                <a16:creationId xmlns:a16="http://schemas.microsoft.com/office/drawing/2014/main" id="{86C101CD-2843-4667-85D1-16854F9A99F7}"/>
              </a:ext>
            </a:extLst>
          </p:cNvPr>
          <p:cNvSpPr/>
          <p:nvPr/>
        </p:nvSpPr>
        <p:spPr>
          <a:xfrm>
            <a:off x="842493" y="4723903"/>
            <a:ext cx="3458347" cy="492443"/>
          </a:xfrm>
          <a:prstGeom prst="rect">
            <a:avLst/>
          </a:prstGeom>
        </p:spPr>
        <p:txBody>
          <a:bodyPr wrap="square">
            <a:spAutoFit/>
          </a:bodyPr>
          <a:lstStyle/>
          <a:p>
            <a:pPr algn="ctr" fontAlgn="auto">
              <a:spcAft>
                <a:spcPts val="0"/>
              </a:spcAft>
            </a:pPr>
            <a:r>
              <a:rPr lang="en-US" altLang="en-US" sz="1400" b="1" dirty="0">
                <a:solidFill>
                  <a:srgbClr val="00627C"/>
                </a:solidFill>
                <a:latin typeface="Museo 300" panose="02000000000000000000" pitchFamily="50" charset="0"/>
              </a:rPr>
              <a:t>Iron and Manganese Treatment Project</a:t>
            </a:r>
          </a:p>
          <a:p>
            <a:pPr algn="ctr" fontAlgn="auto">
              <a:spcAft>
                <a:spcPts val="0"/>
              </a:spcAft>
            </a:pPr>
            <a:r>
              <a:rPr lang="en-US" altLang="en-US" sz="1200" b="1" dirty="0">
                <a:solidFill>
                  <a:schemeClr val="bg1">
                    <a:lumMod val="50000"/>
                  </a:schemeClr>
                </a:solidFill>
                <a:latin typeface="Museo 300" panose="02000000000000000000" pitchFamily="50" charset="0"/>
              </a:rPr>
              <a:t>United Water Conservation District</a:t>
            </a:r>
          </a:p>
        </p:txBody>
      </p:sp>
      <p:sp>
        <p:nvSpPr>
          <p:cNvPr id="14" name="Rectangle 13">
            <a:extLst>
              <a:ext uri="{FF2B5EF4-FFF2-40B4-BE49-F238E27FC236}">
                <a16:creationId xmlns:a16="http://schemas.microsoft.com/office/drawing/2014/main" id="{C7B0FE90-8BED-4595-BAF1-69F14A0976ED}"/>
              </a:ext>
            </a:extLst>
          </p:cNvPr>
          <p:cNvSpPr/>
          <p:nvPr/>
        </p:nvSpPr>
        <p:spPr>
          <a:xfrm>
            <a:off x="5417477" y="4632690"/>
            <a:ext cx="3458347" cy="492443"/>
          </a:xfrm>
          <a:prstGeom prst="rect">
            <a:avLst/>
          </a:prstGeom>
        </p:spPr>
        <p:txBody>
          <a:bodyPr wrap="square">
            <a:spAutoFit/>
          </a:bodyPr>
          <a:lstStyle/>
          <a:p>
            <a:pPr algn="ctr" fontAlgn="auto">
              <a:spcAft>
                <a:spcPts val="0"/>
              </a:spcAft>
            </a:pPr>
            <a:r>
              <a:rPr lang="en-US" altLang="en-US" sz="1400" b="1" dirty="0">
                <a:solidFill>
                  <a:srgbClr val="00627C"/>
                </a:solidFill>
                <a:latin typeface="Museo 300" panose="02000000000000000000" pitchFamily="50" charset="0"/>
              </a:rPr>
              <a:t>El Rio Groundwater Recharge Project</a:t>
            </a:r>
          </a:p>
          <a:p>
            <a:pPr algn="ctr"/>
            <a:r>
              <a:rPr lang="en-US" altLang="en-US" sz="1200" b="1" dirty="0">
                <a:solidFill>
                  <a:schemeClr val="bg1">
                    <a:lumMod val="50000"/>
                  </a:schemeClr>
                </a:solidFill>
                <a:latin typeface="Museo 300" panose="02000000000000000000" pitchFamily="50" charset="0"/>
              </a:rPr>
              <a:t>County of Ventura</a:t>
            </a:r>
          </a:p>
        </p:txBody>
      </p:sp>
      <p:sp>
        <p:nvSpPr>
          <p:cNvPr id="18" name="TextBox 17">
            <a:extLst>
              <a:ext uri="{FF2B5EF4-FFF2-40B4-BE49-F238E27FC236}">
                <a16:creationId xmlns:a16="http://schemas.microsoft.com/office/drawing/2014/main" id="{C383ADF2-093F-4FE7-9449-F86B350B262E}"/>
              </a:ext>
            </a:extLst>
          </p:cNvPr>
          <p:cNvSpPr txBox="1"/>
          <p:nvPr/>
        </p:nvSpPr>
        <p:spPr>
          <a:xfrm>
            <a:off x="7035259" y="554758"/>
            <a:ext cx="1924373"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WHAT KINDS OF PROJECTS HAVE BEEN FUNDED?</a:t>
            </a:r>
          </a:p>
        </p:txBody>
      </p:sp>
      <p:pic>
        <p:nvPicPr>
          <p:cNvPr id="21" name="Picture 20">
            <a:extLst>
              <a:ext uri="{FF2B5EF4-FFF2-40B4-BE49-F238E27FC236}">
                <a16:creationId xmlns:a16="http://schemas.microsoft.com/office/drawing/2014/main" id="{DB5EE980-2247-4FB7-97BD-491A45A31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9861" y="2185951"/>
            <a:ext cx="3136601" cy="2352451"/>
          </a:xfrm>
          <a:prstGeom prst="rect">
            <a:avLst/>
          </a:prstGeom>
        </p:spPr>
      </p:pic>
      <p:pic>
        <p:nvPicPr>
          <p:cNvPr id="22" name="Content Placeholder 4">
            <a:extLst>
              <a:ext uri="{FF2B5EF4-FFF2-40B4-BE49-F238E27FC236}">
                <a16:creationId xmlns:a16="http://schemas.microsoft.com/office/drawing/2014/main" id="{5D851A65-43B7-4763-81BD-8C740461210C}"/>
              </a:ext>
            </a:extLst>
          </p:cNvPr>
          <p:cNvPicPr>
            <a:picLocks noChangeAspect="1"/>
          </p:cNvPicPr>
          <p:nvPr/>
        </p:nvPicPr>
        <p:blipFill>
          <a:blip r:embed="rId5"/>
          <a:stretch>
            <a:fillRect/>
          </a:stretch>
        </p:blipFill>
        <p:spPr>
          <a:xfrm>
            <a:off x="842493" y="2134097"/>
            <a:ext cx="3458346" cy="2303642"/>
          </a:xfrm>
          <a:prstGeom prst="rect">
            <a:avLst/>
          </a:prstGeom>
        </p:spPr>
      </p:pic>
    </p:spTree>
    <p:extLst>
      <p:ext uri="{BB962C8B-B14F-4D97-AF65-F5344CB8AC3E}">
        <p14:creationId xmlns:p14="http://schemas.microsoft.com/office/powerpoint/2010/main" val="3944717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DB30-FE13-4B47-B523-1962A53B3580}"/>
              </a:ext>
            </a:extLst>
          </p:cNvPr>
          <p:cNvSpPr>
            <a:spLocks noGrp="1"/>
          </p:cNvSpPr>
          <p:nvPr>
            <p:ph type="title"/>
          </p:nvPr>
        </p:nvSpPr>
        <p:spPr>
          <a:xfrm>
            <a:off x="317930" y="105154"/>
            <a:ext cx="6844870" cy="1325563"/>
          </a:xfrm>
        </p:spPr>
        <p:txBody>
          <a:bodyPr>
            <a:normAutofit/>
          </a:bodyPr>
          <a:lstStyle/>
          <a:p>
            <a:r>
              <a:rPr lang="en-US" sz="3300" dirty="0"/>
              <a:t>Project Examples Cont’d</a:t>
            </a:r>
            <a:br>
              <a:rPr lang="en-US" dirty="0"/>
            </a:br>
            <a:r>
              <a:rPr lang="en-US" sz="2200" dirty="0"/>
              <a:t>PROP 1- ROUND 1 IMPLEMENTATON AND</a:t>
            </a:r>
            <a:br>
              <a:rPr lang="en-US" sz="2200" dirty="0"/>
            </a:br>
            <a:r>
              <a:rPr lang="en-US" sz="2200" dirty="0"/>
              <a:t>OTHER GRANT FUNDING SOURCES</a:t>
            </a:r>
          </a:p>
        </p:txBody>
      </p:sp>
      <p:pic>
        <p:nvPicPr>
          <p:cNvPr id="16" name="Picture 15" descr="A close up of a logo&#10;&#10;Description automatically generated">
            <a:extLst>
              <a:ext uri="{FF2B5EF4-FFF2-40B4-BE49-F238E27FC236}">
                <a16:creationId xmlns:a16="http://schemas.microsoft.com/office/drawing/2014/main" id="{92EE6138-748D-4424-84F3-0493C1EA89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11" y="5875371"/>
            <a:ext cx="1078875" cy="892552"/>
          </a:xfrm>
          <a:prstGeom prst="rect">
            <a:avLst/>
          </a:prstGeom>
        </p:spPr>
      </p:pic>
      <p:sp>
        <p:nvSpPr>
          <p:cNvPr id="9" name="Content Placeholder 8">
            <a:extLst>
              <a:ext uri="{FF2B5EF4-FFF2-40B4-BE49-F238E27FC236}">
                <a16:creationId xmlns:a16="http://schemas.microsoft.com/office/drawing/2014/main" id="{4BD70251-EBCF-4ACA-B7A9-02AEB02C28DC}"/>
              </a:ext>
            </a:extLst>
          </p:cNvPr>
          <p:cNvSpPr>
            <a:spLocks noGrp="1"/>
          </p:cNvSpPr>
          <p:nvPr>
            <p:ph idx="1"/>
          </p:nvPr>
        </p:nvSpPr>
        <p:spPr>
          <a:xfrm>
            <a:off x="376793" y="1801807"/>
            <a:ext cx="8193049" cy="4871828"/>
          </a:xfrm>
        </p:spPr>
        <p:txBody>
          <a:bodyPr>
            <a:normAutofit/>
          </a:bodyPr>
          <a:lstStyle/>
          <a:p>
            <a:pPr lvl="2"/>
            <a:endParaRPr lang="en-US" dirty="0"/>
          </a:p>
          <a:p>
            <a:pPr lvl="1"/>
            <a:endParaRPr lang="en-US" sz="1200" dirty="0">
              <a:solidFill>
                <a:schemeClr val="bg1">
                  <a:lumMod val="50000"/>
                </a:schemeClr>
              </a:solidFill>
            </a:endParaRPr>
          </a:p>
        </p:txBody>
      </p:sp>
      <p:sp>
        <p:nvSpPr>
          <p:cNvPr id="3" name="Rectangle 2">
            <a:extLst>
              <a:ext uri="{FF2B5EF4-FFF2-40B4-BE49-F238E27FC236}">
                <a16:creationId xmlns:a16="http://schemas.microsoft.com/office/drawing/2014/main" id="{74352772-839E-4F69-AE24-2897D372DECD}"/>
              </a:ext>
            </a:extLst>
          </p:cNvPr>
          <p:cNvSpPr/>
          <p:nvPr/>
        </p:nvSpPr>
        <p:spPr>
          <a:xfrm>
            <a:off x="984311" y="6074448"/>
            <a:ext cx="7378453" cy="523220"/>
          </a:xfrm>
          <a:prstGeom prst="rect">
            <a:avLst/>
          </a:prstGeom>
        </p:spPr>
        <p:txBody>
          <a:bodyPr wrap="square">
            <a:spAutoFit/>
          </a:bodyPr>
          <a:lstStyle/>
          <a:p>
            <a:r>
              <a:rPr lang="en-US" sz="1400" dirty="0">
                <a:latin typeface="Museo 500" panose="02000000000000000000" pitchFamily="50" charset="0"/>
                <a:hlinkClick r:id="rId4"/>
              </a:rPr>
              <a:t>https://dpw.lacounty.gov/wmd/irwmp/FileList.aspx?path=docs\Round%201%20Implementation%20Grant%20Proposal%20Projects%20Presentation</a:t>
            </a:r>
            <a:endParaRPr lang="en-US" sz="1400" dirty="0">
              <a:latin typeface="Museo 500" panose="02000000000000000000" pitchFamily="50" charset="0"/>
            </a:endParaRPr>
          </a:p>
        </p:txBody>
      </p:sp>
      <p:sp>
        <p:nvSpPr>
          <p:cNvPr id="4" name="Rectangle 3">
            <a:extLst>
              <a:ext uri="{FF2B5EF4-FFF2-40B4-BE49-F238E27FC236}">
                <a16:creationId xmlns:a16="http://schemas.microsoft.com/office/drawing/2014/main" id="{18AB8C97-FCFE-449C-8A55-1F3D474895EF}"/>
              </a:ext>
            </a:extLst>
          </p:cNvPr>
          <p:cNvSpPr/>
          <p:nvPr/>
        </p:nvSpPr>
        <p:spPr>
          <a:xfrm>
            <a:off x="984311" y="5792312"/>
            <a:ext cx="7245289" cy="338554"/>
          </a:xfrm>
          <a:prstGeom prst="rect">
            <a:avLst/>
          </a:prstGeom>
        </p:spPr>
        <p:txBody>
          <a:bodyPr wrap="square">
            <a:spAutoFit/>
          </a:bodyPr>
          <a:lstStyle/>
          <a:p>
            <a:r>
              <a:rPr lang="en-US" sz="1600" b="1" dirty="0">
                <a:solidFill>
                  <a:srgbClr val="00627C"/>
                </a:solidFill>
                <a:latin typeface="Museo 300" panose="02000000000000000000" pitchFamily="50" charset="0"/>
              </a:rPr>
              <a:t>To learn more about previously funded projects, visit:</a:t>
            </a:r>
          </a:p>
        </p:txBody>
      </p:sp>
      <p:sp>
        <p:nvSpPr>
          <p:cNvPr id="10" name="Rectangle 9">
            <a:extLst>
              <a:ext uri="{FF2B5EF4-FFF2-40B4-BE49-F238E27FC236}">
                <a16:creationId xmlns:a16="http://schemas.microsoft.com/office/drawing/2014/main" id="{86C101CD-2843-4667-85D1-16854F9A99F7}"/>
              </a:ext>
            </a:extLst>
          </p:cNvPr>
          <p:cNvSpPr/>
          <p:nvPr/>
        </p:nvSpPr>
        <p:spPr>
          <a:xfrm>
            <a:off x="-31730" y="3843412"/>
            <a:ext cx="3458347" cy="707886"/>
          </a:xfrm>
          <a:prstGeom prst="rect">
            <a:avLst/>
          </a:prstGeom>
        </p:spPr>
        <p:txBody>
          <a:bodyPr wrap="square">
            <a:spAutoFit/>
          </a:bodyPr>
          <a:lstStyle/>
          <a:p>
            <a:pPr algn="ctr" fontAlgn="auto">
              <a:spcAft>
                <a:spcPts val="0"/>
              </a:spcAft>
            </a:pPr>
            <a:r>
              <a:rPr lang="en-US" altLang="en-US" sz="1400" b="1" dirty="0">
                <a:solidFill>
                  <a:srgbClr val="00627C"/>
                </a:solidFill>
                <a:latin typeface="Museo 300" panose="02000000000000000000" pitchFamily="50" charset="0"/>
              </a:rPr>
              <a:t>Allen J Martin Park Stormwater Capture Project</a:t>
            </a:r>
          </a:p>
          <a:p>
            <a:pPr algn="ctr" fontAlgn="auto">
              <a:spcAft>
                <a:spcPts val="0"/>
              </a:spcAft>
            </a:pPr>
            <a:r>
              <a:rPr lang="en-US" altLang="en-US" sz="1200" b="1" dirty="0">
                <a:solidFill>
                  <a:schemeClr val="bg1">
                    <a:lumMod val="50000"/>
                  </a:schemeClr>
                </a:solidFill>
                <a:latin typeface="Museo 300" panose="02000000000000000000" pitchFamily="50" charset="0"/>
              </a:rPr>
              <a:t>County of Los Angeles</a:t>
            </a:r>
          </a:p>
        </p:txBody>
      </p:sp>
      <p:pic>
        <p:nvPicPr>
          <p:cNvPr id="12" name="Picture 11">
            <a:extLst>
              <a:ext uri="{FF2B5EF4-FFF2-40B4-BE49-F238E27FC236}">
                <a16:creationId xmlns:a16="http://schemas.microsoft.com/office/drawing/2014/main" id="{D9D4C5E3-F4E7-4DF5-946B-4F6F1F678C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5845" y="2003558"/>
            <a:ext cx="2928146" cy="1707364"/>
          </a:xfrm>
          <a:prstGeom prst="rect">
            <a:avLst/>
          </a:prstGeom>
          <a:ln w="28575">
            <a:solidFill>
              <a:srgbClr val="ED297D"/>
            </a:solidFill>
          </a:ln>
          <a:effectLst>
            <a:outerShdw blurRad="292100" dist="139700" dir="2700000" algn="tl" rotWithShape="0">
              <a:srgbClr val="333333">
                <a:alpha val="0"/>
              </a:srgbClr>
            </a:outerShdw>
          </a:effectLst>
        </p:spPr>
      </p:pic>
      <p:sp>
        <p:nvSpPr>
          <p:cNvPr id="14" name="Rectangle 13">
            <a:extLst>
              <a:ext uri="{FF2B5EF4-FFF2-40B4-BE49-F238E27FC236}">
                <a16:creationId xmlns:a16="http://schemas.microsoft.com/office/drawing/2014/main" id="{C7B0FE90-8BED-4595-BAF1-69F14A0976ED}"/>
              </a:ext>
            </a:extLst>
          </p:cNvPr>
          <p:cNvSpPr/>
          <p:nvPr/>
        </p:nvSpPr>
        <p:spPr>
          <a:xfrm>
            <a:off x="3203991" y="3674795"/>
            <a:ext cx="3458347" cy="492443"/>
          </a:xfrm>
          <a:prstGeom prst="rect">
            <a:avLst/>
          </a:prstGeom>
        </p:spPr>
        <p:txBody>
          <a:bodyPr wrap="square">
            <a:spAutoFit/>
          </a:bodyPr>
          <a:lstStyle/>
          <a:p>
            <a:pPr algn="ctr" fontAlgn="auto">
              <a:spcAft>
                <a:spcPts val="0"/>
              </a:spcAft>
            </a:pPr>
            <a:r>
              <a:rPr lang="en-US" altLang="en-US" sz="1400" b="1" dirty="0">
                <a:solidFill>
                  <a:srgbClr val="00627C"/>
                </a:solidFill>
                <a:latin typeface="Museo 300" panose="02000000000000000000" pitchFamily="50" charset="0"/>
              </a:rPr>
              <a:t>Elmer Avenue Green Street Project</a:t>
            </a:r>
          </a:p>
          <a:p>
            <a:pPr algn="ctr"/>
            <a:r>
              <a:rPr lang="en-US" altLang="en-US" sz="1200" b="1" dirty="0">
                <a:solidFill>
                  <a:schemeClr val="bg1">
                    <a:lumMod val="50000"/>
                  </a:schemeClr>
                </a:solidFill>
                <a:latin typeface="Museo 300" panose="02000000000000000000" pitchFamily="50" charset="0"/>
              </a:rPr>
              <a:t>County of Los Angeles</a:t>
            </a:r>
          </a:p>
        </p:txBody>
      </p:sp>
      <p:sp>
        <p:nvSpPr>
          <p:cNvPr id="11" name="Rectangle 10">
            <a:extLst>
              <a:ext uri="{FF2B5EF4-FFF2-40B4-BE49-F238E27FC236}">
                <a16:creationId xmlns:a16="http://schemas.microsoft.com/office/drawing/2014/main" id="{89235C56-7632-4726-AED5-3372C6725D55}"/>
              </a:ext>
            </a:extLst>
          </p:cNvPr>
          <p:cNvSpPr/>
          <p:nvPr/>
        </p:nvSpPr>
        <p:spPr>
          <a:xfrm>
            <a:off x="6838975" y="3963777"/>
            <a:ext cx="2078839" cy="523220"/>
          </a:xfrm>
          <a:prstGeom prst="rect">
            <a:avLst/>
          </a:prstGeom>
        </p:spPr>
        <p:txBody>
          <a:bodyPr wrap="none">
            <a:spAutoFit/>
          </a:bodyPr>
          <a:lstStyle/>
          <a:p>
            <a:pPr algn="ctr"/>
            <a:r>
              <a:rPr lang="en-US" altLang="en-US" sz="1400" b="1" dirty="0">
                <a:solidFill>
                  <a:srgbClr val="00627C"/>
                </a:solidFill>
                <a:latin typeface="Museo 300" panose="02000000000000000000" pitchFamily="50" charset="0"/>
              </a:rPr>
              <a:t>Advanced Metering </a:t>
            </a:r>
          </a:p>
          <a:p>
            <a:pPr algn="ctr"/>
            <a:r>
              <a:rPr lang="en-US" altLang="en-US" sz="1400" b="1" dirty="0">
                <a:solidFill>
                  <a:srgbClr val="00627C"/>
                </a:solidFill>
                <a:latin typeface="Museo 300" panose="02000000000000000000" pitchFamily="50" charset="0"/>
              </a:rPr>
              <a:t>Infrastructure Project </a:t>
            </a:r>
            <a:endParaRPr lang="en-US" sz="1400" b="1" dirty="0">
              <a:solidFill>
                <a:srgbClr val="00627C"/>
              </a:solidFill>
              <a:latin typeface="Museo 300" panose="02000000000000000000" pitchFamily="50" charset="0"/>
            </a:endParaRPr>
          </a:p>
        </p:txBody>
      </p:sp>
      <p:sp>
        <p:nvSpPr>
          <p:cNvPr id="15" name="Rectangle 14">
            <a:extLst>
              <a:ext uri="{FF2B5EF4-FFF2-40B4-BE49-F238E27FC236}">
                <a16:creationId xmlns:a16="http://schemas.microsoft.com/office/drawing/2014/main" id="{A0DDA84C-8141-4C59-B0FB-255EE6709E5F}"/>
              </a:ext>
            </a:extLst>
          </p:cNvPr>
          <p:cNvSpPr/>
          <p:nvPr/>
        </p:nvSpPr>
        <p:spPr>
          <a:xfrm>
            <a:off x="6867142" y="4396422"/>
            <a:ext cx="1926810" cy="461665"/>
          </a:xfrm>
          <a:prstGeom prst="rect">
            <a:avLst/>
          </a:prstGeom>
        </p:spPr>
        <p:txBody>
          <a:bodyPr wrap="none">
            <a:spAutoFit/>
          </a:bodyPr>
          <a:lstStyle/>
          <a:p>
            <a:pPr algn="ctr"/>
            <a:r>
              <a:rPr lang="en-US" altLang="en-US" sz="1200" b="1" dirty="0">
                <a:solidFill>
                  <a:schemeClr val="bg1">
                    <a:lumMod val="50000"/>
                  </a:schemeClr>
                </a:solidFill>
                <a:latin typeface="Museo 300" panose="02000000000000000000" pitchFamily="50" charset="0"/>
              </a:rPr>
              <a:t>Las </a:t>
            </a:r>
            <a:r>
              <a:rPr lang="en-US" altLang="en-US" sz="1200" b="1" dirty="0" err="1">
                <a:solidFill>
                  <a:schemeClr val="bg1">
                    <a:lumMod val="50000"/>
                  </a:schemeClr>
                </a:solidFill>
                <a:latin typeface="Museo 300" panose="02000000000000000000" pitchFamily="50" charset="0"/>
              </a:rPr>
              <a:t>Virgenes</a:t>
            </a:r>
            <a:r>
              <a:rPr lang="en-US" altLang="en-US" sz="1200" b="1" dirty="0">
                <a:solidFill>
                  <a:schemeClr val="bg1">
                    <a:lumMod val="50000"/>
                  </a:schemeClr>
                </a:solidFill>
                <a:latin typeface="Museo 300" panose="02000000000000000000" pitchFamily="50" charset="0"/>
              </a:rPr>
              <a:t> Municipal </a:t>
            </a:r>
          </a:p>
          <a:p>
            <a:pPr algn="ctr"/>
            <a:r>
              <a:rPr lang="en-US" altLang="en-US" sz="1200" b="1" dirty="0">
                <a:solidFill>
                  <a:schemeClr val="bg1">
                    <a:lumMod val="50000"/>
                  </a:schemeClr>
                </a:solidFill>
                <a:latin typeface="Museo 300" panose="02000000000000000000" pitchFamily="50" charset="0"/>
              </a:rPr>
              <a:t>Water District</a:t>
            </a:r>
          </a:p>
        </p:txBody>
      </p:sp>
      <p:pic>
        <p:nvPicPr>
          <p:cNvPr id="17" name="Picture 16">
            <a:extLst>
              <a:ext uri="{FF2B5EF4-FFF2-40B4-BE49-F238E27FC236}">
                <a16:creationId xmlns:a16="http://schemas.microsoft.com/office/drawing/2014/main" id="{EF546391-2A65-4F63-A8E7-8168687556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93840" y="2089716"/>
            <a:ext cx="2310836" cy="1707366"/>
          </a:xfrm>
          <a:prstGeom prst="rect">
            <a:avLst/>
          </a:prstGeom>
          <a:ln w="28575">
            <a:solidFill>
              <a:srgbClr val="ED297D"/>
            </a:solidFill>
          </a:ln>
        </p:spPr>
      </p:pic>
      <p:sp>
        <p:nvSpPr>
          <p:cNvPr id="18" name="TextBox 17">
            <a:extLst>
              <a:ext uri="{FF2B5EF4-FFF2-40B4-BE49-F238E27FC236}">
                <a16:creationId xmlns:a16="http://schemas.microsoft.com/office/drawing/2014/main" id="{C383ADF2-093F-4FE7-9449-F86B350B262E}"/>
              </a:ext>
            </a:extLst>
          </p:cNvPr>
          <p:cNvSpPr txBox="1"/>
          <p:nvPr/>
        </p:nvSpPr>
        <p:spPr>
          <a:xfrm>
            <a:off x="7035259" y="554758"/>
            <a:ext cx="1924373"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WHAT KINDS OF PROJECTS HAVE BEEN FUNDED?</a:t>
            </a:r>
          </a:p>
        </p:txBody>
      </p:sp>
      <p:pic>
        <p:nvPicPr>
          <p:cNvPr id="20" name="Picture 19">
            <a:extLst>
              <a:ext uri="{FF2B5EF4-FFF2-40B4-BE49-F238E27FC236}">
                <a16:creationId xmlns:a16="http://schemas.microsoft.com/office/drawing/2014/main" id="{CCE8E284-954E-44E1-9CA1-D0744F480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5236" y="2096473"/>
            <a:ext cx="2980767" cy="1326751"/>
          </a:xfrm>
          <a:prstGeom prst="rect">
            <a:avLst/>
          </a:prstGeom>
        </p:spPr>
      </p:pic>
    </p:spTree>
    <p:extLst>
      <p:ext uri="{BB962C8B-B14F-4D97-AF65-F5344CB8AC3E}">
        <p14:creationId xmlns:p14="http://schemas.microsoft.com/office/powerpoint/2010/main" val="1949743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67D2-2386-4D65-8465-027F9DB53F37}"/>
              </a:ext>
            </a:extLst>
          </p:cNvPr>
          <p:cNvSpPr>
            <a:spLocks noGrp="1"/>
          </p:cNvSpPr>
          <p:nvPr>
            <p:ph type="title"/>
          </p:nvPr>
        </p:nvSpPr>
        <p:spPr>
          <a:xfrm>
            <a:off x="192505" y="365126"/>
            <a:ext cx="6615875" cy="1325563"/>
          </a:xfrm>
        </p:spPr>
        <p:txBody>
          <a:bodyPr>
            <a:normAutofit fontScale="90000"/>
          </a:bodyPr>
          <a:lstStyle/>
          <a:p>
            <a:r>
              <a:rPr lang="en-US" dirty="0"/>
              <a:t>Iron and Manganese Treatment Project</a:t>
            </a:r>
            <a:br>
              <a:rPr lang="en-US" dirty="0"/>
            </a:br>
            <a:r>
              <a:rPr lang="en-US" sz="1800" dirty="0"/>
              <a:t>United Water Conservation District</a:t>
            </a:r>
            <a:br>
              <a:rPr lang="en-US" dirty="0"/>
            </a:br>
            <a:endParaRPr lang="en-US" dirty="0"/>
          </a:p>
        </p:txBody>
      </p:sp>
      <p:sp>
        <p:nvSpPr>
          <p:cNvPr id="3" name="Content Placeholder 2">
            <a:extLst>
              <a:ext uri="{FF2B5EF4-FFF2-40B4-BE49-F238E27FC236}">
                <a16:creationId xmlns:a16="http://schemas.microsoft.com/office/drawing/2014/main" id="{E6D964FF-F4D8-47B7-8E24-A3B1083B091E}"/>
              </a:ext>
            </a:extLst>
          </p:cNvPr>
          <p:cNvSpPr>
            <a:spLocks noGrp="1"/>
          </p:cNvSpPr>
          <p:nvPr>
            <p:ph idx="1"/>
          </p:nvPr>
        </p:nvSpPr>
        <p:spPr>
          <a:xfrm>
            <a:off x="434340" y="1825625"/>
            <a:ext cx="7886700" cy="4351338"/>
          </a:xfrm>
        </p:spPr>
        <p:txBody>
          <a:bodyPr/>
          <a:lstStyle/>
          <a:p>
            <a:pPr marL="0" indent="0">
              <a:buNone/>
            </a:pPr>
            <a:r>
              <a:rPr lang="en-US" sz="2400" u="sng" dirty="0"/>
              <a:t>Project Description</a:t>
            </a:r>
            <a:r>
              <a:rPr lang="en-US" dirty="0"/>
              <a:t>:</a:t>
            </a:r>
          </a:p>
          <a:p>
            <a:r>
              <a:rPr lang="en-US" b="0" dirty="0"/>
              <a:t>Construct groundwater treatment plant</a:t>
            </a:r>
          </a:p>
          <a:p>
            <a:r>
              <a:rPr lang="en-US" b="0" dirty="0"/>
              <a:t>Goal to improve water  for wells in</a:t>
            </a:r>
          </a:p>
          <a:p>
            <a:pPr marL="0" indent="0">
              <a:buNone/>
            </a:pPr>
            <a:r>
              <a:rPr lang="en-US" b="0" dirty="0"/>
              <a:t>El Rio wellfield – located in DAC area</a:t>
            </a:r>
          </a:p>
          <a:p>
            <a:r>
              <a:rPr lang="en-US" b="0" dirty="0"/>
              <a:t>Removal of iron and manganese at 3,500</a:t>
            </a:r>
          </a:p>
          <a:p>
            <a:pPr marL="0" indent="0">
              <a:buNone/>
            </a:pPr>
            <a:r>
              <a:rPr lang="en-US" b="0" dirty="0"/>
              <a:t>gallons per minute</a:t>
            </a:r>
          </a:p>
          <a:p>
            <a:pPr marL="0" indent="0">
              <a:buNone/>
            </a:pPr>
            <a:endParaRPr lang="en-US" b="0" dirty="0"/>
          </a:p>
          <a:p>
            <a:pPr marL="0" indent="0">
              <a:buNone/>
            </a:pPr>
            <a:r>
              <a:rPr lang="en-US" sz="2400" u="sng" dirty="0"/>
              <a:t>Funding</a:t>
            </a:r>
            <a:r>
              <a:rPr lang="en-US" dirty="0"/>
              <a:t>:</a:t>
            </a:r>
          </a:p>
          <a:p>
            <a:r>
              <a:rPr lang="en-US" b="0" dirty="0"/>
              <a:t>Total project cost - $ 9.58 million</a:t>
            </a:r>
          </a:p>
          <a:p>
            <a:r>
              <a:rPr lang="en-US" b="0" dirty="0"/>
              <a:t>Grant amount - $ 2.5 million</a:t>
            </a:r>
          </a:p>
        </p:txBody>
      </p:sp>
      <p:sp>
        <p:nvSpPr>
          <p:cNvPr id="4" name="TextBox 3">
            <a:extLst>
              <a:ext uri="{FF2B5EF4-FFF2-40B4-BE49-F238E27FC236}">
                <a16:creationId xmlns:a16="http://schemas.microsoft.com/office/drawing/2014/main" id="{C5FA2B6A-7083-40F5-B18F-A82EE254B542}"/>
              </a:ext>
            </a:extLst>
          </p:cNvPr>
          <p:cNvSpPr txBox="1"/>
          <p:nvPr/>
        </p:nvSpPr>
        <p:spPr>
          <a:xfrm>
            <a:off x="7058526" y="365126"/>
            <a:ext cx="1892969" cy="923330"/>
          </a:xfrm>
          <a:prstGeom prst="rect">
            <a:avLst/>
          </a:prstGeom>
          <a:noFill/>
        </p:spPr>
        <p:txBody>
          <a:bodyPr wrap="square" rtlCol="0">
            <a:spAutoFit/>
          </a:bodyPr>
          <a:lstStyle/>
          <a:p>
            <a:pPr algn="ctr"/>
            <a:r>
              <a:rPr lang="en-US" sz="1800" b="1">
                <a:solidFill>
                  <a:schemeClr val="bg1"/>
                </a:solidFill>
                <a:latin typeface="Museo 700" panose="02000000000000000000" pitchFamily="50" charset="0"/>
              </a:rPr>
              <a:t>EXAMPLE PROJECT </a:t>
            </a:r>
            <a:br>
              <a:rPr lang="en-US" sz="1800" b="1">
                <a:solidFill>
                  <a:schemeClr val="bg1"/>
                </a:solidFill>
                <a:latin typeface="Museo 700" panose="02000000000000000000" pitchFamily="50" charset="0"/>
              </a:rPr>
            </a:br>
            <a:r>
              <a:rPr lang="en-US" sz="1800" b="1">
                <a:solidFill>
                  <a:schemeClr val="bg1"/>
                </a:solidFill>
                <a:latin typeface="Museo 700" panose="02000000000000000000" pitchFamily="50" charset="0"/>
              </a:rPr>
              <a:t>PROP 1- ROUND 1</a:t>
            </a:r>
            <a:endParaRPr lang="en-US" sz="1800" b="1" dirty="0">
              <a:solidFill>
                <a:schemeClr val="bg1"/>
              </a:solidFill>
              <a:latin typeface="Museo 700" panose="02000000000000000000" pitchFamily="50" charset="0"/>
            </a:endParaRPr>
          </a:p>
        </p:txBody>
      </p:sp>
      <p:grpSp>
        <p:nvGrpSpPr>
          <p:cNvPr id="9" name="Group 8">
            <a:extLst>
              <a:ext uri="{FF2B5EF4-FFF2-40B4-BE49-F238E27FC236}">
                <a16:creationId xmlns:a16="http://schemas.microsoft.com/office/drawing/2014/main" id="{95DBAF67-59CE-459B-B6D0-80009ED9EDAD}"/>
              </a:ext>
            </a:extLst>
          </p:cNvPr>
          <p:cNvGrpSpPr/>
          <p:nvPr/>
        </p:nvGrpSpPr>
        <p:grpSpPr>
          <a:xfrm>
            <a:off x="5792281" y="2107570"/>
            <a:ext cx="3351719" cy="4385304"/>
            <a:chOff x="653732" y="228600"/>
            <a:chExt cx="4913881" cy="5976188"/>
          </a:xfrm>
        </p:grpSpPr>
        <p:pic>
          <p:nvPicPr>
            <p:cNvPr id="15" name="Picture 14">
              <a:extLst>
                <a:ext uri="{FF2B5EF4-FFF2-40B4-BE49-F238E27FC236}">
                  <a16:creationId xmlns:a16="http://schemas.microsoft.com/office/drawing/2014/main" id="{AA90658C-EC26-4DC8-A9AB-8A0EAA8C5444}"/>
                </a:ext>
              </a:extLst>
            </p:cNvPr>
            <p:cNvPicPr>
              <a:picLocks noChangeAspect="1"/>
            </p:cNvPicPr>
            <p:nvPr/>
          </p:nvPicPr>
          <p:blipFill>
            <a:blip r:embed="rId2"/>
            <a:stretch>
              <a:fillRect/>
            </a:stretch>
          </p:blipFill>
          <p:spPr>
            <a:xfrm>
              <a:off x="653732" y="228600"/>
              <a:ext cx="4913881" cy="5976188"/>
            </a:xfrm>
            <a:prstGeom prst="rect">
              <a:avLst/>
            </a:prstGeom>
            <a:ln w="101600">
              <a:solidFill>
                <a:schemeClr val="bg1"/>
              </a:solidFill>
            </a:ln>
          </p:spPr>
        </p:pic>
        <p:sp>
          <p:nvSpPr>
            <p:cNvPr id="11" name="Star: 5 Points 10">
              <a:extLst>
                <a:ext uri="{FF2B5EF4-FFF2-40B4-BE49-F238E27FC236}">
                  <a16:creationId xmlns:a16="http://schemas.microsoft.com/office/drawing/2014/main" id="{B8F1319C-E5C6-4B7D-BADD-81ECBBFE1893}"/>
                </a:ext>
              </a:extLst>
            </p:cNvPr>
            <p:cNvSpPr/>
            <p:nvPr/>
          </p:nvSpPr>
          <p:spPr>
            <a:xfrm>
              <a:off x="3369059" y="4035805"/>
              <a:ext cx="274320" cy="274320"/>
            </a:xfrm>
            <a:prstGeom prst="star5">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03586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67D2-2386-4D65-8465-027F9DB53F37}"/>
              </a:ext>
            </a:extLst>
          </p:cNvPr>
          <p:cNvSpPr>
            <a:spLocks noGrp="1"/>
          </p:cNvSpPr>
          <p:nvPr>
            <p:ph type="title"/>
          </p:nvPr>
        </p:nvSpPr>
        <p:spPr>
          <a:xfrm>
            <a:off x="192505" y="365126"/>
            <a:ext cx="6615875" cy="1325563"/>
          </a:xfrm>
        </p:spPr>
        <p:txBody>
          <a:bodyPr>
            <a:normAutofit fontScale="90000"/>
          </a:bodyPr>
          <a:lstStyle/>
          <a:p>
            <a:r>
              <a:rPr lang="en-US" dirty="0"/>
              <a:t>El Rio Groundwater Recharge Project</a:t>
            </a:r>
            <a:br>
              <a:rPr lang="en-US" dirty="0"/>
            </a:br>
            <a:r>
              <a:rPr lang="en-US" sz="1800" dirty="0"/>
              <a:t>County of Ventura Stormwater Program</a:t>
            </a:r>
            <a:br>
              <a:rPr lang="en-US" dirty="0"/>
            </a:br>
            <a:endParaRPr lang="en-US" dirty="0"/>
          </a:p>
        </p:txBody>
      </p:sp>
      <p:sp>
        <p:nvSpPr>
          <p:cNvPr id="3" name="Content Placeholder 2">
            <a:extLst>
              <a:ext uri="{FF2B5EF4-FFF2-40B4-BE49-F238E27FC236}">
                <a16:creationId xmlns:a16="http://schemas.microsoft.com/office/drawing/2014/main" id="{E6D964FF-F4D8-47B7-8E24-A3B1083B091E}"/>
              </a:ext>
            </a:extLst>
          </p:cNvPr>
          <p:cNvSpPr>
            <a:spLocks noGrp="1"/>
          </p:cNvSpPr>
          <p:nvPr>
            <p:ph idx="1"/>
          </p:nvPr>
        </p:nvSpPr>
        <p:spPr>
          <a:xfrm>
            <a:off x="368968" y="1825625"/>
            <a:ext cx="5149516" cy="4351338"/>
          </a:xfrm>
        </p:spPr>
        <p:txBody>
          <a:bodyPr/>
          <a:lstStyle/>
          <a:p>
            <a:pPr marL="0" indent="0">
              <a:buNone/>
            </a:pPr>
            <a:r>
              <a:rPr lang="en-US" sz="2400" u="sng" dirty="0"/>
              <a:t>Project Description</a:t>
            </a:r>
            <a:r>
              <a:rPr lang="en-US" dirty="0"/>
              <a:t>:</a:t>
            </a:r>
          </a:p>
          <a:p>
            <a:pPr marL="342900" marR="0" lvl="0" indent="-342900">
              <a:spcBef>
                <a:spcPts val="0"/>
              </a:spcBef>
              <a:spcAft>
                <a:spcPts val="0"/>
              </a:spcAft>
              <a:buFont typeface="Symbol" panose="05050102010706020507" pitchFamily="18" charset="2"/>
              <a:buChar char=""/>
            </a:pPr>
            <a:r>
              <a:rPr lang="en-US" b="0" dirty="0">
                <a:effectLst/>
                <a:latin typeface="Museo 500" panose="02000000000000000000"/>
                <a:ea typeface="Calibri" panose="020F0502020204030204" pitchFamily="34" charset="0"/>
              </a:rPr>
              <a:t>Pervious pavement retrofit in road right-of-way and gutters in El Rio</a:t>
            </a:r>
          </a:p>
          <a:p>
            <a:pPr marL="342900" marR="0" lvl="0" indent="-342900">
              <a:spcBef>
                <a:spcPts val="0"/>
              </a:spcBef>
              <a:spcAft>
                <a:spcPts val="0"/>
              </a:spcAft>
              <a:buFont typeface="Symbol" panose="05050102010706020507" pitchFamily="18" charset="2"/>
              <a:buChar char=""/>
            </a:pPr>
            <a:r>
              <a:rPr lang="en-US" b="0" dirty="0">
                <a:effectLst/>
                <a:latin typeface="Museo 500" panose="02000000000000000000"/>
                <a:ea typeface="Calibri" panose="020F0502020204030204" pitchFamily="34" charset="0"/>
              </a:rPr>
              <a:t>Dry-weather runoff and stormwater from 64 acres of residential area is captured, treated, and infiltrated to groundwater</a:t>
            </a:r>
          </a:p>
          <a:p>
            <a:r>
              <a:rPr lang="en-US" b="0" dirty="0">
                <a:effectLst/>
                <a:latin typeface="Museo 500" panose="02000000000000000000"/>
                <a:ea typeface="Calibri" panose="020F0502020204030204" pitchFamily="34" charset="0"/>
                <a:cs typeface="Times New Roman" panose="02020603050405020304" pitchFamily="18" charset="0"/>
              </a:rPr>
              <a:t>Improvement of surface water and groundwater quality and floodplain mitigation</a:t>
            </a:r>
            <a:endParaRPr lang="en-US" b="0" dirty="0">
              <a:latin typeface="Museo 500" panose="02000000000000000000"/>
            </a:endParaRPr>
          </a:p>
          <a:p>
            <a:pPr marL="0" indent="0">
              <a:buNone/>
            </a:pPr>
            <a:r>
              <a:rPr lang="en-US" sz="2400" u="sng" dirty="0"/>
              <a:t>Funding</a:t>
            </a:r>
            <a:r>
              <a:rPr lang="en-US" dirty="0"/>
              <a:t>:</a:t>
            </a:r>
          </a:p>
          <a:p>
            <a:pPr algn="l"/>
            <a:r>
              <a:rPr lang="en-US" b="0" i="0" u="none" strike="noStrike" baseline="0" dirty="0">
                <a:latin typeface="Museo 500" panose="02000000000000000000"/>
              </a:rPr>
              <a:t>Total project cost -  $1.3 million</a:t>
            </a:r>
          </a:p>
          <a:p>
            <a:r>
              <a:rPr lang="en-US" b="0" u="none" strike="noStrike" baseline="0" dirty="0">
                <a:latin typeface="Museo 500" panose="02000000000000000000"/>
              </a:rPr>
              <a:t>Grant funding -  $962,001 </a:t>
            </a:r>
            <a:r>
              <a:rPr lang="en-US" b="0" i="0" u="none" strike="noStrike" baseline="0" dirty="0">
                <a:latin typeface="Museo 500" panose="02000000000000000000"/>
              </a:rPr>
              <a:t>	</a:t>
            </a:r>
          </a:p>
          <a:p>
            <a:endParaRPr lang="en-US" dirty="0"/>
          </a:p>
        </p:txBody>
      </p:sp>
      <p:sp>
        <p:nvSpPr>
          <p:cNvPr id="4" name="TextBox 3">
            <a:extLst>
              <a:ext uri="{FF2B5EF4-FFF2-40B4-BE49-F238E27FC236}">
                <a16:creationId xmlns:a16="http://schemas.microsoft.com/office/drawing/2014/main" id="{C5FA2B6A-7083-40F5-B18F-A82EE254B542}"/>
              </a:ext>
            </a:extLst>
          </p:cNvPr>
          <p:cNvSpPr txBox="1"/>
          <p:nvPr/>
        </p:nvSpPr>
        <p:spPr>
          <a:xfrm>
            <a:off x="7058526" y="365126"/>
            <a:ext cx="1892969" cy="923330"/>
          </a:xfrm>
          <a:prstGeom prst="rect">
            <a:avLst/>
          </a:prstGeom>
          <a:noFill/>
        </p:spPr>
        <p:txBody>
          <a:bodyPr wrap="square" rtlCol="0">
            <a:spAutoFit/>
          </a:bodyPr>
          <a:lstStyle/>
          <a:p>
            <a:pPr algn="ctr"/>
            <a:r>
              <a:rPr lang="en-US" sz="1800" b="1" dirty="0">
                <a:solidFill>
                  <a:schemeClr val="bg1"/>
                </a:solidFill>
                <a:latin typeface="Museo 700" panose="02000000000000000000" pitchFamily="50" charset="0"/>
              </a:rPr>
              <a:t>EXAMPLE PROJECT </a:t>
            </a:r>
            <a:br>
              <a:rPr lang="en-US" sz="1800" b="1" dirty="0">
                <a:solidFill>
                  <a:schemeClr val="bg1"/>
                </a:solidFill>
                <a:latin typeface="Museo 700" panose="02000000000000000000" pitchFamily="50" charset="0"/>
              </a:rPr>
            </a:br>
            <a:r>
              <a:rPr lang="en-US" sz="1800" b="1" dirty="0">
                <a:solidFill>
                  <a:schemeClr val="bg1"/>
                </a:solidFill>
                <a:latin typeface="Museo 700" panose="02000000000000000000" pitchFamily="50" charset="0"/>
              </a:rPr>
              <a:t>PROP  84</a:t>
            </a:r>
          </a:p>
        </p:txBody>
      </p:sp>
      <p:grpSp>
        <p:nvGrpSpPr>
          <p:cNvPr id="8" name="Group 7">
            <a:extLst>
              <a:ext uri="{FF2B5EF4-FFF2-40B4-BE49-F238E27FC236}">
                <a16:creationId xmlns:a16="http://schemas.microsoft.com/office/drawing/2014/main" id="{711700A9-8437-4095-A815-8A31C60DEE77}"/>
              </a:ext>
            </a:extLst>
          </p:cNvPr>
          <p:cNvGrpSpPr/>
          <p:nvPr/>
        </p:nvGrpSpPr>
        <p:grpSpPr>
          <a:xfrm>
            <a:off x="5690666" y="2227858"/>
            <a:ext cx="3260829" cy="2490951"/>
            <a:chOff x="845039" y="3245711"/>
            <a:chExt cx="3260829" cy="2490951"/>
          </a:xfrm>
        </p:grpSpPr>
        <p:pic>
          <p:nvPicPr>
            <p:cNvPr id="10" name="Picture 9">
              <a:extLst>
                <a:ext uri="{FF2B5EF4-FFF2-40B4-BE49-F238E27FC236}">
                  <a16:creationId xmlns:a16="http://schemas.microsoft.com/office/drawing/2014/main" id="{3DA17602-6C44-49E6-9551-C7D57814E8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039" y="3245711"/>
              <a:ext cx="3260829" cy="2417510"/>
            </a:xfrm>
            <a:prstGeom prst="rect">
              <a:avLst/>
            </a:prstGeom>
            <a:ln w="38100" cap="sq">
              <a:noFill/>
              <a:prstDash val="solid"/>
              <a:miter lim="800000"/>
            </a:ln>
            <a:effectLst/>
          </p:spPr>
        </p:pic>
        <p:sp>
          <p:nvSpPr>
            <p:cNvPr id="12" name="Content Placeholder 2">
              <a:extLst>
                <a:ext uri="{FF2B5EF4-FFF2-40B4-BE49-F238E27FC236}">
                  <a16:creationId xmlns:a16="http://schemas.microsoft.com/office/drawing/2014/main" id="{E939948B-3AE9-4A75-A821-02008E3F5441}"/>
                </a:ext>
              </a:extLst>
            </p:cNvPr>
            <p:cNvSpPr txBox="1">
              <a:spLocks/>
            </p:cNvSpPr>
            <p:nvPr/>
          </p:nvSpPr>
          <p:spPr>
            <a:xfrm>
              <a:off x="3214487" y="5034718"/>
              <a:ext cx="861105" cy="701944"/>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fontAlgn="auto">
                <a:spcBef>
                  <a:spcPts val="0"/>
                </a:spcBef>
                <a:buNone/>
              </a:pPr>
              <a:r>
                <a:rPr lang="en-US" dirty="0" err="1">
                  <a:solidFill>
                    <a:schemeClr val="bg1"/>
                  </a:solidFill>
                </a:rPr>
                <a:t>Lemar</a:t>
              </a:r>
              <a:r>
                <a:rPr lang="en-US" dirty="0">
                  <a:solidFill>
                    <a:schemeClr val="bg1"/>
                  </a:solidFill>
                </a:rPr>
                <a:t> </a:t>
              </a:r>
            </a:p>
            <a:p>
              <a:pPr marL="0" indent="0" algn="ctr" fontAlgn="auto">
                <a:spcBef>
                  <a:spcPts val="0"/>
                </a:spcBef>
                <a:buNone/>
              </a:pPr>
              <a:r>
                <a:rPr lang="en-US" dirty="0">
                  <a:solidFill>
                    <a:schemeClr val="bg1"/>
                  </a:solidFill>
                </a:rPr>
                <a:t>Ave.</a:t>
              </a:r>
            </a:p>
          </p:txBody>
        </p:sp>
      </p:grpSp>
    </p:spTree>
    <p:extLst>
      <p:ext uri="{BB962C8B-B14F-4D97-AF65-F5344CB8AC3E}">
        <p14:creationId xmlns:p14="http://schemas.microsoft.com/office/powerpoint/2010/main" val="1738750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DB30-FE13-4B47-B523-1962A53B3580}"/>
              </a:ext>
            </a:extLst>
          </p:cNvPr>
          <p:cNvSpPr>
            <a:spLocks noGrp="1"/>
          </p:cNvSpPr>
          <p:nvPr>
            <p:ph type="title"/>
          </p:nvPr>
        </p:nvSpPr>
        <p:spPr>
          <a:xfrm>
            <a:off x="214548" y="94146"/>
            <a:ext cx="6491051" cy="1325563"/>
          </a:xfrm>
        </p:spPr>
        <p:txBody>
          <a:bodyPr>
            <a:normAutofit/>
          </a:bodyPr>
          <a:lstStyle/>
          <a:p>
            <a:pPr fontAlgn="auto">
              <a:spcAft>
                <a:spcPts val="0"/>
              </a:spcAft>
            </a:pPr>
            <a:r>
              <a:rPr lang="en-US" altLang="en-US" dirty="0"/>
              <a:t>Allen J Martin Park Stormwater Capture Project</a:t>
            </a:r>
            <a:br>
              <a:rPr lang="en-US" altLang="en-US" dirty="0"/>
            </a:br>
            <a:r>
              <a:rPr lang="en-US" altLang="en-US" sz="1800" b="0" spc="0" dirty="0"/>
              <a:t>County of Los Angeles</a:t>
            </a:r>
          </a:p>
        </p:txBody>
      </p:sp>
      <p:pic>
        <p:nvPicPr>
          <p:cNvPr id="12" name="Picture 11">
            <a:extLst>
              <a:ext uri="{FF2B5EF4-FFF2-40B4-BE49-F238E27FC236}">
                <a16:creationId xmlns:a16="http://schemas.microsoft.com/office/drawing/2014/main" id="{D9D4C5E3-F4E7-4DF5-946B-4F6F1F678C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4296394"/>
            <a:ext cx="4672239" cy="2561606"/>
          </a:xfrm>
          <a:prstGeom prst="rect">
            <a:avLst/>
          </a:prstGeom>
          <a:ln w="28575">
            <a:noFill/>
          </a:ln>
          <a:effectLst>
            <a:outerShdw blurRad="292100" dist="139700" dir="2700000" algn="tl" rotWithShape="0">
              <a:srgbClr val="333333">
                <a:alpha val="0"/>
              </a:srgbClr>
            </a:outerShdw>
          </a:effectLst>
        </p:spPr>
      </p:pic>
      <p:sp>
        <p:nvSpPr>
          <p:cNvPr id="21" name="Rectangle 20">
            <a:extLst>
              <a:ext uri="{FF2B5EF4-FFF2-40B4-BE49-F238E27FC236}">
                <a16:creationId xmlns:a16="http://schemas.microsoft.com/office/drawing/2014/main" id="{9C7C283E-DEB5-4A06-A7E1-FA1D2B953B75}"/>
              </a:ext>
            </a:extLst>
          </p:cNvPr>
          <p:cNvSpPr/>
          <p:nvPr/>
        </p:nvSpPr>
        <p:spPr>
          <a:xfrm>
            <a:off x="107638" y="1756001"/>
            <a:ext cx="4252328" cy="2362185"/>
          </a:xfrm>
          <a:prstGeom prst="rect">
            <a:avLst/>
          </a:prstGeom>
        </p:spPr>
        <p:txBody>
          <a:bodyPr wrap="square">
            <a:spAutoFit/>
          </a:bodyPr>
          <a:lstStyle/>
          <a:p>
            <a:pPr>
              <a:spcAft>
                <a:spcPts val="300"/>
              </a:spcAft>
            </a:pPr>
            <a:r>
              <a:rPr lang="en-US" sz="2000" b="1" u="sng" dirty="0">
                <a:solidFill>
                  <a:srgbClr val="00627C"/>
                </a:solidFill>
                <a:latin typeface="Museo 500" panose="02000000000000000000" pitchFamily="50" charset="0"/>
              </a:rPr>
              <a:t>Project Description </a:t>
            </a:r>
          </a:p>
          <a:p>
            <a:pPr marL="171450" indent="-171450">
              <a:spcAft>
                <a:spcPts val="300"/>
              </a:spcAft>
              <a:buFont typeface="Arial" panose="020B0604020202020204" pitchFamily="34" charset="0"/>
              <a:buChar char="•"/>
            </a:pPr>
            <a:r>
              <a:rPr lang="en-US" sz="2000" dirty="0">
                <a:solidFill>
                  <a:srgbClr val="00627C"/>
                </a:solidFill>
                <a:latin typeface="Museo 500" panose="02000000000000000000" pitchFamily="50" charset="0"/>
              </a:rPr>
              <a:t>Stormwater diversion and </a:t>
            </a:r>
            <a:br>
              <a:rPr lang="en-US" sz="2000" dirty="0">
                <a:solidFill>
                  <a:srgbClr val="00627C"/>
                </a:solidFill>
                <a:latin typeface="Museo 500" panose="02000000000000000000" pitchFamily="50" charset="0"/>
              </a:rPr>
            </a:br>
            <a:r>
              <a:rPr lang="en-US" sz="2000" dirty="0">
                <a:solidFill>
                  <a:srgbClr val="00627C"/>
                </a:solidFill>
                <a:latin typeface="Museo 500" panose="02000000000000000000" pitchFamily="50" charset="0"/>
              </a:rPr>
              <a:t>pre-treatment</a:t>
            </a:r>
          </a:p>
          <a:p>
            <a:pPr marL="171450" indent="-171450">
              <a:spcAft>
                <a:spcPts val="300"/>
              </a:spcAft>
              <a:buFont typeface="Arial" panose="020B0604020202020204" pitchFamily="34" charset="0"/>
              <a:buChar char="•"/>
            </a:pPr>
            <a:r>
              <a:rPr lang="en-US" sz="2000" dirty="0">
                <a:solidFill>
                  <a:srgbClr val="00627C"/>
                </a:solidFill>
                <a:latin typeface="Museo 500" panose="02000000000000000000" pitchFamily="50" charset="0"/>
              </a:rPr>
              <a:t>Includes 7.1 acre-feet </a:t>
            </a:r>
            <a:br>
              <a:rPr lang="en-US" sz="2000" dirty="0">
                <a:solidFill>
                  <a:srgbClr val="00627C"/>
                </a:solidFill>
                <a:latin typeface="Museo 500" panose="02000000000000000000" pitchFamily="50" charset="0"/>
              </a:rPr>
            </a:br>
            <a:r>
              <a:rPr lang="en-US" sz="2000" dirty="0">
                <a:solidFill>
                  <a:srgbClr val="00627C"/>
                </a:solidFill>
                <a:latin typeface="Museo 500" panose="02000000000000000000" pitchFamily="50" charset="0"/>
              </a:rPr>
              <a:t>storage vault</a:t>
            </a:r>
          </a:p>
          <a:p>
            <a:pPr marL="171450" indent="-171450">
              <a:spcAft>
                <a:spcPts val="300"/>
              </a:spcAft>
              <a:buFont typeface="Arial" panose="020B0604020202020204" pitchFamily="34" charset="0"/>
              <a:buChar char="•"/>
            </a:pPr>
            <a:r>
              <a:rPr lang="en-US" sz="2000" dirty="0">
                <a:solidFill>
                  <a:srgbClr val="00627C"/>
                </a:solidFill>
                <a:latin typeface="Museo 500" panose="02000000000000000000" pitchFamily="50" charset="0"/>
              </a:rPr>
              <a:t>8 infiltration wells allows infiltration of 40 acre-feet/year</a:t>
            </a:r>
            <a:endParaRPr lang="en-US" sz="1600" b="1" dirty="0">
              <a:solidFill>
                <a:srgbClr val="00627C"/>
              </a:solidFill>
              <a:latin typeface="Museo 500" panose="02000000000000000000" pitchFamily="50" charset="0"/>
            </a:endParaRPr>
          </a:p>
        </p:txBody>
      </p:sp>
      <p:sp>
        <p:nvSpPr>
          <p:cNvPr id="24" name="Rectangle 23">
            <a:extLst>
              <a:ext uri="{FF2B5EF4-FFF2-40B4-BE49-F238E27FC236}">
                <a16:creationId xmlns:a16="http://schemas.microsoft.com/office/drawing/2014/main" id="{8DC005AA-17A2-454C-8912-61F3C37DA6CB}"/>
              </a:ext>
            </a:extLst>
          </p:cNvPr>
          <p:cNvSpPr/>
          <p:nvPr/>
        </p:nvSpPr>
        <p:spPr>
          <a:xfrm>
            <a:off x="4478324" y="1747580"/>
            <a:ext cx="3947299" cy="1785104"/>
          </a:xfrm>
          <a:prstGeom prst="rect">
            <a:avLst/>
          </a:prstGeom>
        </p:spPr>
        <p:txBody>
          <a:bodyPr wrap="square">
            <a:spAutoFit/>
          </a:bodyPr>
          <a:lstStyle/>
          <a:p>
            <a:pPr>
              <a:spcAft>
                <a:spcPts val="300"/>
              </a:spcAft>
            </a:pPr>
            <a:r>
              <a:rPr lang="en-US" sz="2000" b="1" u="sng" dirty="0">
                <a:solidFill>
                  <a:srgbClr val="00627C"/>
                </a:solidFill>
                <a:latin typeface="Museo 500" panose="02000000000000000000" pitchFamily="50" charset="0"/>
              </a:rPr>
              <a:t>Funding/Budget</a:t>
            </a:r>
          </a:p>
          <a:p>
            <a:pPr marL="171450" lvl="1" indent="-171450">
              <a:spcAft>
                <a:spcPts val="300"/>
              </a:spcAft>
              <a:buFont typeface="Arial" panose="020B0604020202020204" pitchFamily="34" charset="0"/>
              <a:buChar char="•"/>
            </a:pPr>
            <a:r>
              <a:rPr lang="en-US" sz="2000" dirty="0">
                <a:solidFill>
                  <a:srgbClr val="00627C"/>
                </a:solidFill>
                <a:latin typeface="Museo 500" panose="02000000000000000000" pitchFamily="50" charset="0"/>
              </a:rPr>
              <a:t>Grant Request: $2M</a:t>
            </a:r>
          </a:p>
          <a:p>
            <a:pPr marL="171450" lvl="1" indent="-171450">
              <a:spcAft>
                <a:spcPts val="300"/>
              </a:spcAft>
              <a:buFont typeface="Arial" panose="020B0604020202020204" pitchFamily="34" charset="0"/>
              <a:buChar char="•"/>
            </a:pPr>
            <a:r>
              <a:rPr lang="en-US" sz="2000" dirty="0">
                <a:solidFill>
                  <a:srgbClr val="00627C"/>
                </a:solidFill>
                <a:latin typeface="Museo 500" panose="02000000000000000000" pitchFamily="50" charset="0"/>
              </a:rPr>
              <a:t>Matching Funds: $15.7M</a:t>
            </a:r>
          </a:p>
          <a:p>
            <a:pPr marL="171450" lvl="1" indent="-171450">
              <a:spcAft>
                <a:spcPts val="300"/>
              </a:spcAft>
              <a:buFont typeface="Arial" panose="020B0604020202020204" pitchFamily="34" charset="0"/>
              <a:buChar char="•"/>
            </a:pPr>
            <a:r>
              <a:rPr lang="en-US" sz="2000" dirty="0">
                <a:solidFill>
                  <a:srgbClr val="00627C"/>
                </a:solidFill>
                <a:latin typeface="Museo 500" panose="02000000000000000000" pitchFamily="50" charset="0"/>
              </a:rPr>
              <a:t>Total Estimated Cost: $17.7M</a:t>
            </a:r>
          </a:p>
          <a:p>
            <a:pPr marL="171450" lvl="1" indent="-171450">
              <a:spcAft>
                <a:spcPts val="300"/>
              </a:spcAft>
              <a:buFont typeface="Arial" panose="020B0604020202020204" pitchFamily="34" charset="0"/>
              <a:buChar char="•"/>
            </a:pPr>
            <a:endParaRPr lang="en-US" sz="2000" dirty="0">
              <a:solidFill>
                <a:srgbClr val="00627C"/>
              </a:solidFill>
              <a:latin typeface="Museo 300" panose="02000000000000000000" pitchFamily="50" charset="0"/>
            </a:endParaRPr>
          </a:p>
        </p:txBody>
      </p:sp>
      <p:pic>
        <p:nvPicPr>
          <p:cNvPr id="20" name="Picture 19">
            <a:extLst>
              <a:ext uri="{FF2B5EF4-FFF2-40B4-BE49-F238E27FC236}">
                <a16:creationId xmlns:a16="http://schemas.microsoft.com/office/drawing/2014/main" id="{73C63746-6768-47B6-9427-65159341A187}"/>
              </a:ext>
            </a:extLst>
          </p:cNvPr>
          <p:cNvPicPr preferRelativeResize="0">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3995" y="4296394"/>
            <a:ext cx="4464329" cy="2561606"/>
          </a:xfrm>
          <a:prstGeom prst="rect">
            <a:avLst/>
          </a:prstGeom>
          <a:ln w="6350">
            <a:solidFill>
              <a:schemeClr val="tx1">
                <a:lumMod val="75000"/>
                <a:lumOff val="25000"/>
              </a:schemeClr>
            </a:solidFill>
          </a:ln>
          <a:effectLst/>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0538E8EA-63A3-46DA-98FA-3F047CE73318}"/>
              </a:ext>
            </a:extLst>
          </p:cNvPr>
          <p:cNvSpPr txBox="1"/>
          <p:nvPr/>
        </p:nvSpPr>
        <p:spPr>
          <a:xfrm>
            <a:off x="7005078" y="659476"/>
            <a:ext cx="1924373" cy="584775"/>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EXAMPLE PROJECT </a:t>
            </a:r>
            <a:br>
              <a:rPr lang="en-US" sz="1600" b="1" dirty="0">
                <a:solidFill>
                  <a:schemeClr val="bg1"/>
                </a:solidFill>
                <a:latin typeface="Museo 700" panose="02000000000000000000" pitchFamily="50" charset="0"/>
              </a:rPr>
            </a:br>
            <a:r>
              <a:rPr lang="en-US" sz="1600" b="1" dirty="0">
                <a:solidFill>
                  <a:schemeClr val="bg1"/>
                </a:solidFill>
                <a:latin typeface="Museo 700" panose="02000000000000000000" pitchFamily="50" charset="0"/>
              </a:rPr>
              <a:t>PROP 1- ROUND 1</a:t>
            </a:r>
          </a:p>
        </p:txBody>
      </p:sp>
    </p:spTree>
    <p:extLst>
      <p:ext uri="{BB962C8B-B14F-4D97-AF65-F5344CB8AC3E}">
        <p14:creationId xmlns:p14="http://schemas.microsoft.com/office/powerpoint/2010/main" val="4201756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DB30-FE13-4B47-B523-1962A53B3580}"/>
              </a:ext>
            </a:extLst>
          </p:cNvPr>
          <p:cNvSpPr>
            <a:spLocks noGrp="1"/>
          </p:cNvSpPr>
          <p:nvPr>
            <p:ph type="title"/>
          </p:nvPr>
        </p:nvSpPr>
        <p:spPr>
          <a:xfrm>
            <a:off x="214548" y="-2110"/>
            <a:ext cx="7198305" cy="1325563"/>
          </a:xfrm>
        </p:spPr>
        <p:txBody>
          <a:bodyPr>
            <a:normAutofit/>
          </a:bodyPr>
          <a:lstStyle/>
          <a:p>
            <a:pPr fontAlgn="auto">
              <a:lnSpc>
                <a:spcPct val="100000"/>
              </a:lnSpc>
              <a:spcAft>
                <a:spcPts val="0"/>
              </a:spcAft>
            </a:pPr>
            <a:r>
              <a:rPr lang="en-US" altLang="en-US" spc="0" dirty="0"/>
              <a:t>Elmer Avenue Green Street Project</a:t>
            </a:r>
            <a:br>
              <a:rPr lang="en-US" altLang="en-US" dirty="0"/>
            </a:br>
            <a:endParaRPr lang="en-US" altLang="en-US" sz="1600" dirty="0"/>
          </a:p>
        </p:txBody>
      </p:sp>
      <p:sp>
        <p:nvSpPr>
          <p:cNvPr id="3" name="Rectangle 2">
            <a:extLst>
              <a:ext uri="{FF2B5EF4-FFF2-40B4-BE49-F238E27FC236}">
                <a16:creationId xmlns:a16="http://schemas.microsoft.com/office/drawing/2014/main" id="{7BB6A00F-63A8-4F71-8CBF-FBE8D5AC5BA0}"/>
              </a:ext>
            </a:extLst>
          </p:cNvPr>
          <p:cNvSpPr/>
          <p:nvPr/>
        </p:nvSpPr>
        <p:spPr>
          <a:xfrm>
            <a:off x="214549" y="797120"/>
            <a:ext cx="2662204" cy="369332"/>
          </a:xfrm>
          <a:prstGeom prst="rect">
            <a:avLst/>
          </a:prstGeom>
        </p:spPr>
        <p:txBody>
          <a:bodyPr wrap="none">
            <a:spAutoFit/>
          </a:bodyPr>
          <a:lstStyle/>
          <a:p>
            <a:r>
              <a:rPr lang="en-US" dirty="0">
                <a:solidFill>
                  <a:schemeClr val="bg1"/>
                </a:solidFill>
                <a:latin typeface="Museo 700" panose="02000000000000000000" pitchFamily="50" charset="0"/>
              </a:rPr>
              <a:t>County of Los Angeles</a:t>
            </a:r>
          </a:p>
        </p:txBody>
      </p:sp>
      <p:sp>
        <p:nvSpPr>
          <p:cNvPr id="19" name="Content Placeholder 8">
            <a:extLst>
              <a:ext uri="{FF2B5EF4-FFF2-40B4-BE49-F238E27FC236}">
                <a16:creationId xmlns:a16="http://schemas.microsoft.com/office/drawing/2014/main" id="{6E34EFD0-BBDF-4AE3-A0FC-4B0A3EB0EDB7}"/>
              </a:ext>
            </a:extLst>
          </p:cNvPr>
          <p:cNvSpPr txBox="1">
            <a:spLocks/>
          </p:cNvSpPr>
          <p:nvPr/>
        </p:nvSpPr>
        <p:spPr>
          <a:xfrm>
            <a:off x="-1738314" y="1777783"/>
            <a:ext cx="4446864" cy="26442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rgbClr val="00627C"/>
                </a:solidFill>
                <a:latin typeface="Museo 3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0627C"/>
                </a:solidFill>
                <a:latin typeface="Museo 3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rgbClr val="00627C"/>
                </a:solidFill>
                <a:latin typeface="Museo 3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1" kern="1200">
                <a:solidFill>
                  <a:srgbClr val="00627C"/>
                </a:solidFill>
                <a:latin typeface="Museo 3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kern="1200">
                <a:solidFill>
                  <a:srgbClr val="00627C"/>
                </a:solidFill>
                <a:latin typeface="Museo 3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en-US"/>
          </a:p>
          <a:p>
            <a:pPr lvl="1"/>
            <a:endParaRPr lang="en-US" sz="1200" dirty="0">
              <a:solidFill>
                <a:schemeClr val="bg1">
                  <a:lumMod val="50000"/>
                </a:schemeClr>
              </a:solidFill>
            </a:endParaRPr>
          </a:p>
        </p:txBody>
      </p:sp>
      <p:sp>
        <p:nvSpPr>
          <p:cNvPr id="29" name="Rectangle 28">
            <a:extLst>
              <a:ext uri="{FF2B5EF4-FFF2-40B4-BE49-F238E27FC236}">
                <a16:creationId xmlns:a16="http://schemas.microsoft.com/office/drawing/2014/main" id="{BD6D83A6-FCDC-48BD-9C3B-03CE832DCBE4}"/>
              </a:ext>
            </a:extLst>
          </p:cNvPr>
          <p:cNvSpPr/>
          <p:nvPr/>
        </p:nvSpPr>
        <p:spPr>
          <a:xfrm>
            <a:off x="186996" y="1823490"/>
            <a:ext cx="4572000" cy="5255285"/>
          </a:xfrm>
          <a:prstGeom prst="rect">
            <a:avLst/>
          </a:prstGeom>
        </p:spPr>
        <p:txBody>
          <a:bodyPr>
            <a:spAutoFit/>
          </a:bodyPr>
          <a:lstStyle/>
          <a:p>
            <a:r>
              <a:rPr lang="en-US" b="1" u="sng" dirty="0">
                <a:solidFill>
                  <a:srgbClr val="00627C"/>
                </a:solidFill>
                <a:latin typeface="Museo 500" panose="02000000000000000000" pitchFamily="50" charset="0"/>
              </a:rPr>
              <a:t>Project Description:</a:t>
            </a:r>
          </a:p>
          <a:p>
            <a:pPr marL="285750" indent="-285750">
              <a:spcAft>
                <a:spcPts val="300"/>
              </a:spcAft>
              <a:buFont typeface="Arial" panose="020B0604020202020204" pitchFamily="34" charset="0"/>
              <a:buChar char="•"/>
            </a:pPr>
            <a:r>
              <a:rPr lang="en-US" dirty="0">
                <a:solidFill>
                  <a:srgbClr val="00627C"/>
                </a:solidFill>
                <a:effectLst/>
                <a:latin typeface="Museo 500" panose="02000000000000000000"/>
                <a:ea typeface="Calibri" panose="020F0502020204030204" pitchFamily="34" charset="0"/>
                <a:cs typeface="Calibri" panose="020F0502020204030204" pitchFamily="34" charset="0"/>
              </a:rPr>
              <a:t>Captures storm water flow from 20-acre area - diverts runoff to green alley way </a:t>
            </a:r>
          </a:p>
          <a:p>
            <a:pPr marL="285750" indent="-285750">
              <a:spcAft>
                <a:spcPts val="300"/>
              </a:spcAft>
              <a:buFont typeface="Arial" panose="020B0604020202020204" pitchFamily="34" charset="0"/>
              <a:buChar char="•"/>
            </a:pPr>
            <a:r>
              <a:rPr lang="en-US" dirty="0">
                <a:solidFill>
                  <a:srgbClr val="00627C"/>
                </a:solidFill>
                <a:effectLst/>
                <a:latin typeface="Museo 500" panose="02000000000000000000"/>
                <a:ea typeface="Calibri" panose="020F0502020204030204" pitchFamily="34" charset="0"/>
                <a:cs typeface="Calibri" panose="020F0502020204030204" pitchFamily="34" charset="0"/>
              </a:rPr>
              <a:t>Runoff flows onto permeable materials and into bioswales and infiltrates into underground aquifers</a:t>
            </a:r>
          </a:p>
          <a:p>
            <a:pPr marL="285750" indent="-285750">
              <a:spcAft>
                <a:spcPts val="300"/>
              </a:spcAft>
              <a:buFont typeface="Arial" panose="020B0604020202020204" pitchFamily="34" charset="0"/>
              <a:buChar char="•"/>
            </a:pPr>
            <a:r>
              <a:rPr lang="en-US" dirty="0">
                <a:solidFill>
                  <a:srgbClr val="00627C"/>
                </a:solidFill>
                <a:latin typeface="Museo 500" panose="02000000000000000000"/>
                <a:ea typeface="Calibri" panose="020F0502020204030204" pitchFamily="34" charset="0"/>
                <a:cs typeface="Calibri" panose="020F0502020204030204" pitchFamily="34" charset="0"/>
              </a:rPr>
              <a:t>I</a:t>
            </a:r>
            <a:r>
              <a:rPr lang="en-US" dirty="0">
                <a:solidFill>
                  <a:srgbClr val="00627C"/>
                </a:solidFill>
                <a:effectLst/>
                <a:latin typeface="Museo 500" panose="02000000000000000000"/>
                <a:ea typeface="Calibri" panose="020F0502020204030204" pitchFamily="34" charset="0"/>
                <a:cs typeface="Calibri" panose="020F0502020204030204" pitchFamily="34" charset="0"/>
              </a:rPr>
              <a:t>ncludes drought tolerant plantings and educational signage</a:t>
            </a:r>
          </a:p>
          <a:p>
            <a:pPr marL="285750" indent="-285750">
              <a:spcAft>
                <a:spcPts val="300"/>
              </a:spcAft>
              <a:buFont typeface="Arial" panose="020B0604020202020204" pitchFamily="34" charset="0"/>
              <a:buChar char="•"/>
            </a:pPr>
            <a:r>
              <a:rPr lang="en-US" dirty="0">
                <a:solidFill>
                  <a:srgbClr val="00627C"/>
                </a:solidFill>
                <a:effectLst/>
                <a:latin typeface="Museo 500" panose="02000000000000000000"/>
                <a:ea typeface="Calibri" panose="020F0502020204030204" pitchFamily="34" charset="0"/>
                <a:cs typeface="Calibri" panose="020F0502020204030204" pitchFamily="34" charset="0"/>
              </a:rPr>
              <a:t>Potential to capture, treat and infiltrate 1,300,000 gallons of storm water </a:t>
            </a:r>
            <a:endParaRPr lang="en-US" b="1" u="sng" dirty="0">
              <a:solidFill>
                <a:srgbClr val="00627C"/>
              </a:solidFill>
              <a:latin typeface="Museo 500" panose="02000000000000000000"/>
            </a:endParaRPr>
          </a:p>
          <a:p>
            <a:pPr>
              <a:spcAft>
                <a:spcPts val="300"/>
              </a:spcAft>
            </a:pPr>
            <a:r>
              <a:rPr lang="en-US" b="1" u="sng" dirty="0">
                <a:solidFill>
                  <a:srgbClr val="00627C"/>
                </a:solidFill>
                <a:latin typeface="Museo 500" panose="02000000000000000000" pitchFamily="50" charset="0"/>
              </a:rPr>
              <a:t>Funding/Budget:</a:t>
            </a:r>
          </a:p>
          <a:p>
            <a:pPr marL="342900" indent="-342900">
              <a:spcAft>
                <a:spcPts val="300"/>
              </a:spcAft>
              <a:buFont typeface="Arial" panose="020B0604020202020204" pitchFamily="34" charset="0"/>
              <a:buChar char="•"/>
            </a:pPr>
            <a:r>
              <a:rPr lang="en-US" dirty="0">
                <a:solidFill>
                  <a:srgbClr val="00627C"/>
                </a:solidFill>
                <a:effectLst/>
                <a:latin typeface="Museo 500" panose="02000000000000000000"/>
                <a:ea typeface="Calibri" panose="020F0502020204030204" pitchFamily="34" charset="0"/>
                <a:cs typeface="Calibri" panose="020F0502020204030204" pitchFamily="34" charset="0"/>
              </a:rPr>
              <a:t>Total Cost -  $550,000</a:t>
            </a:r>
          </a:p>
          <a:p>
            <a:pPr marL="342900" indent="-342900">
              <a:spcAft>
                <a:spcPts val="300"/>
              </a:spcAft>
              <a:buFont typeface="Arial" panose="020B0604020202020204" pitchFamily="34" charset="0"/>
              <a:buChar char="•"/>
            </a:pPr>
            <a:r>
              <a:rPr lang="en-US" dirty="0">
                <a:solidFill>
                  <a:srgbClr val="00627C"/>
                </a:solidFill>
                <a:effectLst/>
                <a:latin typeface="Museo 500" panose="02000000000000000000"/>
                <a:ea typeface="Calibri" panose="020F0502020204030204" pitchFamily="34" charset="0"/>
                <a:cs typeface="Calibri" panose="020F0502020204030204" pitchFamily="34" charset="0"/>
              </a:rPr>
              <a:t>Funded by City of LA Proposition O and Council for Watershed Health</a:t>
            </a:r>
            <a:endParaRPr lang="en-US" b="1" u="sng" dirty="0">
              <a:solidFill>
                <a:srgbClr val="00627C"/>
              </a:solidFill>
              <a:latin typeface="Museo 500" panose="02000000000000000000"/>
            </a:endParaRPr>
          </a:p>
          <a:p>
            <a:pPr marL="342900" indent="-342900">
              <a:spcAft>
                <a:spcPts val="300"/>
              </a:spcAft>
              <a:buFont typeface="Arial" panose="020B0604020202020204" pitchFamily="34" charset="0"/>
              <a:buChar char="•"/>
            </a:pPr>
            <a:endParaRPr lang="en-US" b="1" u="sng" dirty="0">
              <a:solidFill>
                <a:srgbClr val="00627C"/>
              </a:solidFill>
              <a:latin typeface="Museo 500" panose="02000000000000000000" pitchFamily="50" charset="0"/>
            </a:endParaRPr>
          </a:p>
        </p:txBody>
      </p:sp>
      <p:sp>
        <p:nvSpPr>
          <p:cNvPr id="16" name="TextBox 15">
            <a:extLst>
              <a:ext uri="{FF2B5EF4-FFF2-40B4-BE49-F238E27FC236}">
                <a16:creationId xmlns:a16="http://schemas.microsoft.com/office/drawing/2014/main" id="{67D44070-B5FB-49BF-A5D0-3300E40D5223}"/>
              </a:ext>
            </a:extLst>
          </p:cNvPr>
          <p:cNvSpPr txBox="1"/>
          <p:nvPr/>
        </p:nvSpPr>
        <p:spPr>
          <a:xfrm>
            <a:off x="6772276" y="642938"/>
            <a:ext cx="2438136" cy="1077218"/>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EXAMPLE PROJECT</a:t>
            </a:r>
          </a:p>
          <a:p>
            <a:pPr algn="ctr"/>
            <a:r>
              <a:rPr lang="en-US" sz="1600" b="1" dirty="0">
                <a:solidFill>
                  <a:schemeClr val="bg1"/>
                </a:solidFill>
                <a:latin typeface="Museo 700" panose="02000000000000000000" pitchFamily="50" charset="0"/>
              </a:rPr>
              <a:t>Funded by City of LA </a:t>
            </a:r>
          </a:p>
          <a:p>
            <a:pPr algn="ctr"/>
            <a:r>
              <a:rPr lang="en-US" sz="1600" b="1" dirty="0">
                <a:solidFill>
                  <a:schemeClr val="bg1"/>
                </a:solidFill>
                <a:latin typeface="Museo 700" panose="02000000000000000000" pitchFamily="50" charset="0"/>
              </a:rPr>
              <a:t>Prop.  O </a:t>
            </a:r>
            <a:br>
              <a:rPr lang="en-US" sz="1600" b="1" dirty="0">
                <a:solidFill>
                  <a:schemeClr val="bg1"/>
                </a:solidFill>
                <a:latin typeface="Museo 700" panose="02000000000000000000" pitchFamily="50" charset="0"/>
              </a:rPr>
            </a:br>
            <a:endParaRPr lang="en-US" sz="1600" b="1" dirty="0">
              <a:solidFill>
                <a:schemeClr val="bg1"/>
              </a:solidFill>
              <a:latin typeface="Museo 700" panose="02000000000000000000" pitchFamily="50" charset="0"/>
            </a:endParaRPr>
          </a:p>
        </p:txBody>
      </p:sp>
      <p:pic>
        <p:nvPicPr>
          <p:cNvPr id="5" name="Picture 4">
            <a:extLst>
              <a:ext uri="{FF2B5EF4-FFF2-40B4-BE49-F238E27FC236}">
                <a16:creationId xmlns:a16="http://schemas.microsoft.com/office/drawing/2014/main" id="{B347FE2B-9478-4AC1-8D89-790BBA288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209" y="2039133"/>
            <a:ext cx="2775184" cy="2472013"/>
          </a:xfrm>
          <a:prstGeom prst="rect">
            <a:avLst/>
          </a:prstGeom>
        </p:spPr>
      </p:pic>
      <p:pic>
        <p:nvPicPr>
          <p:cNvPr id="7" name="Picture 6">
            <a:extLst>
              <a:ext uri="{FF2B5EF4-FFF2-40B4-BE49-F238E27FC236}">
                <a16:creationId xmlns:a16="http://schemas.microsoft.com/office/drawing/2014/main" id="{216171D7-7C64-4F66-B9A2-3EDCAA139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777" y="4731526"/>
            <a:ext cx="3974998" cy="1769287"/>
          </a:xfrm>
          <a:prstGeom prst="rect">
            <a:avLst/>
          </a:prstGeom>
        </p:spPr>
      </p:pic>
    </p:spTree>
    <p:extLst>
      <p:ext uri="{BB962C8B-B14F-4D97-AF65-F5344CB8AC3E}">
        <p14:creationId xmlns:p14="http://schemas.microsoft.com/office/powerpoint/2010/main" val="2078261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5B50DA-097F-45AC-80A3-EA2D5442AB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9" name="TextBox 8">
            <a:extLst>
              <a:ext uri="{FF2B5EF4-FFF2-40B4-BE49-F238E27FC236}">
                <a16:creationId xmlns:a16="http://schemas.microsoft.com/office/drawing/2014/main" id="{076BBF5A-6F8D-415D-9680-5A97B2ADF365}"/>
              </a:ext>
            </a:extLst>
          </p:cNvPr>
          <p:cNvSpPr txBox="1"/>
          <p:nvPr/>
        </p:nvSpPr>
        <p:spPr>
          <a:xfrm>
            <a:off x="493666" y="220251"/>
            <a:ext cx="6808380" cy="113877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ZOOM MEETING CONTROLS (Desktop)</a:t>
            </a:r>
          </a:p>
        </p:txBody>
      </p:sp>
      <p:pic>
        <p:nvPicPr>
          <p:cNvPr id="20" name="Picture 2" descr="A screenshot of a computer&#10;&#10;Description automatically generated">
            <a:extLst>
              <a:ext uri="{FF2B5EF4-FFF2-40B4-BE49-F238E27FC236}">
                <a16:creationId xmlns:a16="http://schemas.microsoft.com/office/drawing/2014/main" id="{50545AC9-822B-4186-9450-FD216A359F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918" y="1838795"/>
            <a:ext cx="7650163" cy="489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1">
            <a:extLst>
              <a:ext uri="{FF2B5EF4-FFF2-40B4-BE49-F238E27FC236}">
                <a16:creationId xmlns:a16="http://schemas.microsoft.com/office/drawing/2014/main" id="{61F4DE1C-027B-4DF7-AA6B-6E80EC526DDB}"/>
              </a:ext>
            </a:extLst>
          </p:cNvPr>
          <p:cNvSpPr txBox="1">
            <a:spLocks noChangeArrowheads="1"/>
          </p:cNvSpPr>
          <p:nvPr/>
        </p:nvSpPr>
        <p:spPr bwMode="auto">
          <a:xfrm>
            <a:off x="854037" y="3543021"/>
            <a:ext cx="3531357"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aseline="-25000">
                <a:solidFill>
                  <a:schemeClr val="tx1"/>
                </a:solidFill>
                <a:latin typeface="Arial" panose="020B0604020202020204" pitchFamily="34" charset="0"/>
              </a:defRPr>
            </a:lvl1pPr>
            <a:lvl2pPr marL="742950" indent="-285750">
              <a:defRPr sz="2000" baseline="-25000">
                <a:solidFill>
                  <a:schemeClr val="tx1"/>
                </a:solidFill>
                <a:latin typeface="Arial" panose="020B0604020202020204" pitchFamily="34" charset="0"/>
              </a:defRPr>
            </a:lvl2pPr>
            <a:lvl3pPr marL="1143000" indent="-228600">
              <a:defRPr sz="2000" baseline="-25000">
                <a:solidFill>
                  <a:schemeClr val="tx1"/>
                </a:solidFill>
                <a:latin typeface="Arial" panose="020B0604020202020204" pitchFamily="34" charset="0"/>
              </a:defRPr>
            </a:lvl3pPr>
            <a:lvl4pPr marL="1600200" indent="-228600">
              <a:defRPr sz="2000" baseline="-25000">
                <a:solidFill>
                  <a:schemeClr val="tx1"/>
                </a:solidFill>
                <a:latin typeface="Arial" panose="020B0604020202020204" pitchFamily="34" charset="0"/>
              </a:defRPr>
            </a:lvl4pPr>
            <a:lvl5pPr marL="2057400" indent="-228600">
              <a:defRPr sz="2000" baseline="-25000">
                <a:solidFill>
                  <a:schemeClr val="tx1"/>
                </a:solidFill>
                <a:latin typeface="Arial" panose="020B0604020202020204" pitchFamily="34" charset="0"/>
              </a:defRPr>
            </a:lvl5pPr>
            <a:lvl6pPr marL="2514600" indent="-228600" eaLnBrk="0" fontAlgn="base" hangingPunct="0">
              <a:spcBef>
                <a:spcPct val="0"/>
              </a:spcBef>
              <a:spcAft>
                <a:spcPct val="0"/>
              </a:spcAft>
              <a:defRPr sz="2000" baseline="-25000">
                <a:solidFill>
                  <a:schemeClr val="tx1"/>
                </a:solidFill>
                <a:latin typeface="Arial" panose="020B0604020202020204" pitchFamily="34" charset="0"/>
              </a:defRPr>
            </a:lvl6pPr>
            <a:lvl7pPr marL="2971800" indent="-228600" eaLnBrk="0" fontAlgn="base" hangingPunct="0">
              <a:spcBef>
                <a:spcPct val="0"/>
              </a:spcBef>
              <a:spcAft>
                <a:spcPct val="0"/>
              </a:spcAft>
              <a:defRPr sz="2000" baseline="-25000">
                <a:solidFill>
                  <a:schemeClr val="tx1"/>
                </a:solidFill>
                <a:latin typeface="Arial" panose="020B0604020202020204" pitchFamily="34" charset="0"/>
              </a:defRPr>
            </a:lvl7pPr>
            <a:lvl8pPr marL="3429000" indent="-228600" eaLnBrk="0" fontAlgn="base" hangingPunct="0">
              <a:spcBef>
                <a:spcPct val="0"/>
              </a:spcBef>
              <a:spcAft>
                <a:spcPct val="0"/>
              </a:spcAft>
              <a:defRPr sz="2000" baseline="-25000">
                <a:solidFill>
                  <a:schemeClr val="tx1"/>
                </a:solidFill>
                <a:latin typeface="Arial" panose="020B0604020202020204" pitchFamily="34" charset="0"/>
              </a:defRPr>
            </a:lvl8pPr>
            <a:lvl9pPr marL="3886200" indent="-228600" eaLnBrk="0" fontAlgn="base" hangingPunct="0">
              <a:spcBef>
                <a:spcPct val="0"/>
              </a:spcBef>
              <a:spcAft>
                <a:spcPct val="0"/>
              </a:spcAft>
              <a:defRPr sz="2000" baseline="-25000">
                <a:solidFill>
                  <a:schemeClr val="tx1"/>
                </a:solidFill>
                <a:latin typeface="Arial" panose="020B0604020202020204" pitchFamily="34" charset="0"/>
              </a:defRPr>
            </a:lvl9pPr>
          </a:lstStyle>
          <a:p>
            <a:pPr>
              <a:spcBef>
                <a:spcPts val="0"/>
              </a:spcBef>
              <a:spcAft>
                <a:spcPts val="0"/>
              </a:spcAft>
            </a:pPr>
            <a:r>
              <a:rPr lang="en-US" altLang="en-US" sz="3000" b="1" dirty="0">
                <a:solidFill>
                  <a:schemeClr val="bg1"/>
                </a:solidFill>
                <a:latin typeface="Century Gothic" panose="020B0502020202020204" pitchFamily="34" charset="0"/>
              </a:rPr>
              <a:t>Access the chat window</a:t>
            </a:r>
          </a:p>
          <a:p>
            <a:pPr>
              <a:spcBef>
                <a:spcPts val="0"/>
              </a:spcBef>
              <a:spcAft>
                <a:spcPts val="0"/>
              </a:spcAft>
            </a:pPr>
            <a:r>
              <a:rPr lang="en-US" altLang="en-US" b="1" dirty="0">
                <a:solidFill>
                  <a:schemeClr val="bg1"/>
                </a:solidFill>
                <a:latin typeface="Century Gothic" panose="020B0502020202020204" pitchFamily="34" charset="0"/>
              </a:rPr>
              <a:t>Submit questions or comments via chat</a:t>
            </a:r>
          </a:p>
        </p:txBody>
      </p:sp>
      <p:cxnSp>
        <p:nvCxnSpPr>
          <p:cNvPr id="22" name="Straight Arrow Connector 21">
            <a:extLst>
              <a:ext uri="{FF2B5EF4-FFF2-40B4-BE49-F238E27FC236}">
                <a16:creationId xmlns:a16="http://schemas.microsoft.com/office/drawing/2014/main" id="{B8BAE02C-4978-440F-9186-A33EE51CCE29}"/>
              </a:ext>
            </a:extLst>
          </p:cNvPr>
          <p:cNvCxnSpPr>
            <a:cxnSpLocks/>
          </p:cNvCxnSpPr>
          <p:nvPr/>
        </p:nvCxnSpPr>
        <p:spPr bwMode="auto">
          <a:xfrm>
            <a:off x="2265024" y="4355697"/>
            <a:ext cx="1975926" cy="2078727"/>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23" name="TextBox 11">
            <a:extLst>
              <a:ext uri="{FF2B5EF4-FFF2-40B4-BE49-F238E27FC236}">
                <a16:creationId xmlns:a16="http://schemas.microsoft.com/office/drawing/2014/main" id="{24F27F0C-E822-4FDF-A8E7-D726F07209E5}"/>
              </a:ext>
            </a:extLst>
          </p:cNvPr>
          <p:cNvSpPr txBox="1">
            <a:spLocks noChangeArrowheads="1"/>
          </p:cNvSpPr>
          <p:nvPr/>
        </p:nvSpPr>
        <p:spPr bwMode="auto">
          <a:xfrm>
            <a:off x="5773251" y="5376080"/>
            <a:ext cx="3531357"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aseline="-25000">
                <a:solidFill>
                  <a:schemeClr val="tx1"/>
                </a:solidFill>
                <a:latin typeface="Arial" panose="020B0604020202020204" pitchFamily="34" charset="0"/>
              </a:defRPr>
            </a:lvl1pPr>
            <a:lvl2pPr marL="742950" indent="-285750">
              <a:defRPr sz="2000" baseline="-25000">
                <a:solidFill>
                  <a:schemeClr val="tx1"/>
                </a:solidFill>
                <a:latin typeface="Arial" panose="020B0604020202020204" pitchFamily="34" charset="0"/>
              </a:defRPr>
            </a:lvl2pPr>
            <a:lvl3pPr marL="1143000" indent="-228600">
              <a:defRPr sz="2000" baseline="-25000">
                <a:solidFill>
                  <a:schemeClr val="tx1"/>
                </a:solidFill>
                <a:latin typeface="Arial" panose="020B0604020202020204" pitchFamily="34" charset="0"/>
              </a:defRPr>
            </a:lvl3pPr>
            <a:lvl4pPr marL="1600200" indent="-228600">
              <a:defRPr sz="2000" baseline="-25000">
                <a:solidFill>
                  <a:schemeClr val="tx1"/>
                </a:solidFill>
                <a:latin typeface="Arial" panose="020B0604020202020204" pitchFamily="34" charset="0"/>
              </a:defRPr>
            </a:lvl4pPr>
            <a:lvl5pPr marL="2057400" indent="-228600">
              <a:defRPr sz="2000" baseline="-25000">
                <a:solidFill>
                  <a:schemeClr val="tx1"/>
                </a:solidFill>
                <a:latin typeface="Arial" panose="020B0604020202020204" pitchFamily="34" charset="0"/>
              </a:defRPr>
            </a:lvl5pPr>
            <a:lvl6pPr marL="2514600" indent="-228600" eaLnBrk="0" fontAlgn="base" hangingPunct="0">
              <a:spcBef>
                <a:spcPct val="0"/>
              </a:spcBef>
              <a:spcAft>
                <a:spcPct val="0"/>
              </a:spcAft>
              <a:defRPr sz="2000" baseline="-25000">
                <a:solidFill>
                  <a:schemeClr val="tx1"/>
                </a:solidFill>
                <a:latin typeface="Arial" panose="020B0604020202020204" pitchFamily="34" charset="0"/>
              </a:defRPr>
            </a:lvl6pPr>
            <a:lvl7pPr marL="2971800" indent="-228600" eaLnBrk="0" fontAlgn="base" hangingPunct="0">
              <a:spcBef>
                <a:spcPct val="0"/>
              </a:spcBef>
              <a:spcAft>
                <a:spcPct val="0"/>
              </a:spcAft>
              <a:defRPr sz="2000" baseline="-25000">
                <a:solidFill>
                  <a:schemeClr val="tx1"/>
                </a:solidFill>
                <a:latin typeface="Arial" panose="020B0604020202020204" pitchFamily="34" charset="0"/>
              </a:defRPr>
            </a:lvl7pPr>
            <a:lvl8pPr marL="3429000" indent="-228600" eaLnBrk="0" fontAlgn="base" hangingPunct="0">
              <a:spcBef>
                <a:spcPct val="0"/>
              </a:spcBef>
              <a:spcAft>
                <a:spcPct val="0"/>
              </a:spcAft>
              <a:defRPr sz="2000" baseline="-25000">
                <a:solidFill>
                  <a:schemeClr val="tx1"/>
                </a:solidFill>
                <a:latin typeface="Arial" panose="020B0604020202020204" pitchFamily="34" charset="0"/>
              </a:defRPr>
            </a:lvl8pPr>
            <a:lvl9pPr marL="3886200" indent="-228600" eaLnBrk="0" fontAlgn="base" hangingPunct="0">
              <a:spcBef>
                <a:spcPct val="0"/>
              </a:spcBef>
              <a:spcAft>
                <a:spcPct val="0"/>
              </a:spcAft>
              <a:defRPr sz="2000" baseline="-25000">
                <a:solidFill>
                  <a:schemeClr val="tx1"/>
                </a:solidFill>
                <a:latin typeface="Arial" panose="020B0604020202020204" pitchFamily="34" charset="0"/>
              </a:defRPr>
            </a:lvl9pPr>
          </a:lstStyle>
          <a:p>
            <a:pPr algn="ctr"/>
            <a:r>
              <a:rPr lang="en-US" altLang="en-US" b="1" dirty="0">
                <a:latin typeface="Century Gothic" panose="020B0502020202020204" pitchFamily="34" charset="0"/>
              </a:rPr>
              <a:t>Type Message Here</a:t>
            </a:r>
          </a:p>
          <a:p>
            <a:pPr algn="ctr"/>
            <a:endParaRPr lang="en-US" altLang="en-US" b="1" dirty="0">
              <a:latin typeface="Century Gothic" panose="020B0502020202020204" pitchFamily="34" charset="0"/>
            </a:endParaRPr>
          </a:p>
        </p:txBody>
      </p:sp>
      <p:cxnSp>
        <p:nvCxnSpPr>
          <p:cNvPr id="24" name="Straight Arrow Connector 23">
            <a:extLst>
              <a:ext uri="{FF2B5EF4-FFF2-40B4-BE49-F238E27FC236}">
                <a16:creationId xmlns:a16="http://schemas.microsoft.com/office/drawing/2014/main" id="{E3209BD3-FB42-4F9F-AB66-55CF5421C09F}"/>
              </a:ext>
            </a:extLst>
          </p:cNvPr>
          <p:cNvCxnSpPr>
            <a:cxnSpLocks/>
          </p:cNvCxnSpPr>
          <p:nvPr/>
        </p:nvCxnSpPr>
        <p:spPr bwMode="auto">
          <a:xfrm>
            <a:off x="7438996" y="5808941"/>
            <a:ext cx="3997" cy="611452"/>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pic>
        <p:nvPicPr>
          <p:cNvPr id="17" name="Picture 16">
            <a:extLst>
              <a:ext uri="{FF2B5EF4-FFF2-40B4-BE49-F238E27FC236}">
                <a16:creationId xmlns:a16="http://schemas.microsoft.com/office/drawing/2014/main" id="{653E83F3-7156-47E5-ABD3-514F87CD9B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5" name="TextBox 14">
            <a:extLst>
              <a:ext uri="{FF2B5EF4-FFF2-40B4-BE49-F238E27FC236}">
                <a16:creationId xmlns:a16="http://schemas.microsoft.com/office/drawing/2014/main" id="{31AE4F20-0DDC-422A-96D4-A03116BC5128}"/>
              </a:ext>
            </a:extLst>
          </p:cNvPr>
          <p:cNvSpPr txBox="1"/>
          <p:nvPr/>
        </p:nvSpPr>
        <p:spPr>
          <a:xfrm>
            <a:off x="6752913" y="470946"/>
            <a:ext cx="2391087" cy="923330"/>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TECHNICAL ISSUES SHOULD YOU BE AWARE OFF?</a:t>
            </a:r>
          </a:p>
        </p:txBody>
      </p:sp>
    </p:spTree>
    <p:extLst>
      <p:ext uri="{BB962C8B-B14F-4D97-AF65-F5344CB8AC3E}">
        <p14:creationId xmlns:p14="http://schemas.microsoft.com/office/powerpoint/2010/main" val="290952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CDB30-FE13-4B47-B523-1962A53B3580}"/>
              </a:ext>
            </a:extLst>
          </p:cNvPr>
          <p:cNvSpPr>
            <a:spLocks noGrp="1"/>
          </p:cNvSpPr>
          <p:nvPr>
            <p:ph type="title"/>
          </p:nvPr>
        </p:nvSpPr>
        <p:spPr>
          <a:xfrm>
            <a:off x="214548" y="56644"/>
            <a:ext cx="7198305" cy="1325563"/>
          </a:xfrm>
        </p:spPr>
        <p:txBody>
          <a:bodyPr>
            <a:normAutofit/>
          </a:bodyPr>
          <a:lstStyle/>
          <a:p>
            <a:pPr fontAlgn="auto">
              <a:spcAft>
                <a:spcPts val="0"/>
              </a:spcAft>
            </a:pPr>
            <a:r>
              <a:rPr lang="en-US" altLang="en-US" dirty="0"/>
              <a:t>Advanced Metering Infrastructure Project</a:t>
            </a:r>
            <a:br>
              <a:rPr lang="en-US" altLang="en-US" dirty="0"/>
            </a:br>
            <a:endParaRPr lang="en-US" altLang="en-US" sz="1600" dirty="0"/>
          </a:p>
        </p:txBody>
      </p:sp>
      <p:sp>
        <p:nvSpPr>
          <p:cNvPr id="5" name="Rectangle 4">
            <a:extLst>
              <a:ext uri="{FF2B5EF4-FFF2-40B4-BE49-F238E27FC236}">
                <a16:creationId xmlns:a16="http://schemas.microsoft.com/office/drawing/2014/main" id="{A3128507-38FC-4B9C-A53D-C17FA2CC6177}"/>
              </a:ext>
            </a:extLst>
          </p:cNvPr>
          <p:cNvSpPr/>
          <p:nvPr/>
        </p:nvSpPr>
        <p:spPr>
          <a:xfrm>
            <a:off x="214548" y="1756001"/>
            <a:ext cx="4925034" cy="2323713"/>
          </a:xfrm>
          <a:prstGeom prst="rect">
            <a:avLst/>
          </a:prstGeom>
        </p:spPr>
        <p:txBody>
          <a:bodyPr wrap="square">
            <a:spAutoFit/>
          </a:bodyPr>
          <a:lstStyle/>
          <a:p>
            <a:pPr>
              <a:spcAft>
                <a:spcPts val="300"/>
              </a:spcAft>
            </a:pPr>
            <a:r>
              <a:rPr lang="en-US" sz="2000" b="1" u="sng" dirty="0">
                <a:solidFill>
                  <a:srgbClr val="00627C"/>
                </a:solidFill>
                <a:latin typeface="Museo 500" panose="02000000000000000000" pitchFamily="50" charset="0"/>
              </a:rPr>
              <a:t>Project Description: </a:t>
            </a:r>
          </a:p>
          <a:p>
            <a:pPr marL="171450" indent="-171450">
              <a:spcAft>
                <a:spcPts val="300"/>
              </a:spcAft>
              <a:buFont typeface="Arial" panose="020B0604020202020204" pitchFamily="34" charset="0"/>
              <a:buChar char="•"/>
            </a:pPr>
            <a:r>
              <a:rPr lang="en-US" sz="2000" dirty="0">
                <a:solidFill>
                  <a:srgbClr val="00627C"/>
                </a:solidFill>
                <a:latin typeface="Museo 500" panose="02000000000000000000" pitchFamily="50" charset="0"/>
              </a:rPr>
              <a:t>Replaces or retrofits approx. 22,000 manually-read water utility meters with Advanced Metering Infrastructure (AMI) or “Smart Meters” </a:t>
            </a:r>
          </a:p>
          <a:p>
            <a:pPr marL="171450" indent="-171450">
              <a:spcAft>
                <a:spcPts val="300"/>
              </a:spcAft>
              <a:buFont typeface="Arial" panose="020B0604020202020204" pitchFamily="34" charset="0"/>
              <a:buChar char="•"/>
            </a:pPr>
            <a:r>
              <a:rPr lang="en-US" sz="2000" dirty="0">
                <a:solidFill>
                  <a:srgbClr val="00627C"/>
                </a:solidFill>
                <a:latin typeface="Museo 500" panose="02000000000000000000" pitchFamily="50" charset="0"/>
              </a:rPr>
              <a:t>Will automatically relay meter data wirelessly on a continuous basis</a:t>
            </a:r>
            <a:endParaRPr lang="en-US" sz="1600" b="1" dirty="0">
              <a:solidFill>
                <a:srgbClr val="00627C"/>
              </a:solidFill>
              <a:latin typeface="Museo 500" panose="02000000000000000000" pitchFamily="50" charset="0"/>
            </a:endParaRPr>
          </a:p>
        </p:txBody>
      </p:sp>
      <p:sp>
        <p:nvSpPr>
          <p:cNvPr id="3" name="Rectangle 2">
            <a:extLst>
              <a:ext uri="{FF2B5EF4-FFF2-40B4-BE49-F238E27FC236}">
                <a16:creationId xmlns:a16="http://schemas.microsoft.com/office/drawing/2014/main" id="{7BB6A00F-63A8-4F71-8CBF-FBE8D5AC5BA0}"/>
              </a:ext>
            </a:extLst>
          </p:cNvPr>
          <p:cNvSpPr/>
          <p:nvPr/>
        </p:nvSpPr>
        <p:spPr>
          <a:xfrm>
            <a:off x="-630108" y="1025446"/>
            <a:ext cx="6009975" cy="646331"/>
          </a:xfrm>
          <a:prstGeom prst="rect">
            <a:avLst/>
          </a:prstGeom>
        </p:spPr>
        <p:txBody>
          <a:bodyPr wrap="square">
            <a:spAutoFit/>
          </a:bodyPr>
          <a:lstStyle/>
          <a:p>
            <a:pPr algn="ctr"/>
            <a:r>
              <a:rPr lang="en-US" altLang="en-US" dirty="0">
                <a:solidFill>
                  <a:schemeClr val="bg1"/>
                </a:solidFill>
                <a:latin typeface="Museo 700" panose="02000000000000000000" pitchFamily="50" charset="0"/>
              </a:rPr>
              <a:t>Las </a:t>
            </a:r>
            <a:r>
              <a:rPr lang="en-US" altLang="en-US" dirty="0" err="1">
                <a:solidFill>
                  <a:schemeClr val="bg1"/>
                </a:solidFill>
                <a:latin typeface="Museo 700" panose="02000000000000000000" pitchFamily="50" charset="0"/>
              </a:rPr>
              <a:t>Virgenes</a:t>
            </a:r>
            <a:r>
              <a:rPr lang="en-US" altLang="en-US" dirty="0">
                <a:solidFill>
                  <a:schemeClr val="bg1"/>
                </a:solidFill>
                <a:latin typeface="Museo 700" panose="02000000000000000000" pitchFamily="50" charset="0"/>
              </a:rPr>
              <a:t> Municipal Water District</a:t>
            </a:r>
          </a:p>
          <a:p>
            <a:endParaRPr lang="en-US" dirty="0">
              <a:solidFill>
                <a:schemeClr val="bg1"/>
              </a:solidFill>
              <a:latin typeface="Museo 700" panose="02000000000000000000" pitchFamily="50" charset="0"/>
            </a:endParaRPr>
          </a:p>
        </p:txBody>
      </p:sp>
      <p:pic>
        <p:nvPicPr>
          <p:cNvPr id="10" name="Picture 9">
            <a:extLst>
              <a:ext uri="{FF2B5EF4-FFF2-40B4-BE49-F238E27FC236}">
                <a16:creationId xmlns:a16="http://schemas.microsoft.com/office/drawing/2014/main" id="{ED408773-EB50-49E3-8AD4-B0EE9DCFA9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9582" y="5133488"/>
            <a:ext cx="3857603" cy="1724512"/>
          </a:xfrm>
          <a:prstGeom prst="rect">
            <a:avLst/>
          </a:prstGeom>
        </p:spPr>
      </p:pic>
      <p:pic>
        <p:nvPicPr>
          <p:cNvPr id="12" name="Picture 11">
            <a:extLst>
              <a:ext uri="{FF2B5EF4-FFF2-40B4-BE49-F238E27FC236}">
                <a16:creationId xmlns:a16="http://schemas.microsoft.com/office/drawing/2014/main" id="{B2225CFC-E939-4E93-9E4A-8884CD5572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9583" y="2089262"/>
            <a:ext cx="3849380" cy="2887852"/>
          </a:xfrm>
          <a:prstGeom prst="rect">
            <a:avLst/>
          </a:prstGeom>
          <a:ln>
            <a:solidFill>
              <a:srgbClr val="00B9CD"/>
            </a:solidFill>
          </a:ln>
        </p:spPr>
      </p:pic>
      <p:sp>
        <p:nvSpPr>
          <p:cNvPr id="4" name="Rectangle 3">
            <a:extLst>
              <a:ext uri="{FF2B5EF4-FFF2-40B4-BE49-F238E27FC236}">
                <a16:creationId xmlns:a16="http://schemas.microsoft.com/office/drawing/2014/main" id="{C7DDF2C8-8ABC-4884-A852-3602625F8604}"/>
              </a:ext>
            </a:extLst>
          </p:cNvPr>
          <p:cNvSpPr/>
          <p:nvPr/>
        </p:nvSpPr>
        <p:spPr>
          <a:xfrm>
            <a:off x="214548" y="4237721"/>
            <a:ext cx="4550362" cy="1413207"/>
          </a:xfrm>
          <a:prstGeom prst="rect">
            <a:avLst/>
          </a:prstGeom>
        </p:spPr>
        <p:txBody>
          <a:bodyPr wrap="square">
            <a:spAutoFit/>
          </a:bodyPr>
          <a:lstStyle/>
          <a:p>
            <a:pPr>
              <a:spcAft>
                <a:spcPts val="300"/>
              </a:spcAft>
            </a:pPr>
            <a:r>
              <a:rPr lang="en-US" sz="2000" b="1" u="sng" dirty="0">
                <a:solidFill>
                  <a:srgbClr val="00627C"/>
                </a:solidFill>
                <a:latin typeface="Museo 500" panose="02000000000000000000" pitchFamily="50" charset="0"/>
              </a:rPr>
              <a:t>Funding:</a:t>
            </a:r>
          </a:p>
          <a:p>
            <a:pPr marL="171450" lvl="1" indent="-171450">
              <a:spcAft>
                <a:spcPts val="200"/>
              </a:spcAft>
              <a:buFont typeface="Arial" panose="020B0604020202020204" pitchFamily="34" charset="0"/>
              <a:buChar char="•"/>
            </a:pPr>
            <a:r>
              <a:rPr lang="en-US" sz="2000" dirty="0">
                <a:solidFill>
                  <a:srgbClr val="00627C"/>
                </a:solidFill>
                <a:latin typeface="Museo 500" panose="02000000000000000000" pitchFamily="50" charset="0"/>
              </a:rPr>
              <a:t>Funding Request: $1,500,000</a:t>
            </a:r>
          </a:p>
          <a:p>
            <a:pPr marL="171450" lvl="1" indent="-171450">
              <a:spcAft>
                <a:spcPts val="200"/>
              </a:spcAft>
              <a:buFont typeface="Arial" panose="020B0604020202020204" pitchFamily="34" charset="0"/>
              <a:buChar char="•"/>
            </a:pPr>
            <a:r>
              <a:rPr lang="en-US" sz="2000" dirty="0">
                <a:solidFill>
                  <a:srgbClr val="00627C"/>
                </a:solidFill>
                <a:latin typeface="Museo 500" panose="02000000000000000000" pitchFamily="50" charset="0"/>
              </a:rPr>
              <a:t>Matching Funds: $8,500,000</a:t>
            </a:r>
          </a:p>
          <a:p>
            <a:pPr marL="171450" lvl="1" indent="-171450">
              <a:spcAft>
                <a:spcPts val="200"/>
              </a:spcAft>
              <a:buFont typeface="Arial" panose="020B0604020202020204" pitchFamily="34" charset="0"/>
              <a:buChar char="•"/>
            </a:pPr>
            <a:r>
              <a:rPr lang="en-US" sz="2000" dirty="0">
                <a:solidFill>
                  <a:srgbClr val="00627C"/>
                </a:solidFill>
                <a:latin typeface="Museo 500" panose="02000000000000000000" pitchFamily="50" charset="0"/>
              </a:rPr>
              <a:t>Total Project Cost: $10,500,000</a:t>
            </a:r>
          </a:p>
        </p:txBody>
      </p:sp>
      <p:sp>
        <p:nvSpPr>
          <p:cNvPr id="11" name="TextBox 10">
            <a:extLst>
              <a:ext uri="{FF2B5EF4-FFF2-40B4-BE49-F238E27FC236}">
                <a16:creationId xmlns:a16="http://schemas.microsoft.com/office/drawing/2014/main" id="{EBACE4BB-99DD-48C9-B30F-4F91A0FE1166}"/>
              </a:ext>
            </a:extLst>
          </p:cNvPr>
          <p:cNvSpPr txBox="1"/>
          <p:nvPr/>
        </p:nvSpPr>
        <p:spPr>
          <a:xfrm>
            <a:off x="7005078" y="659476"/>
            <a:ext cx="1924373" cy="584775"/>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EXAMPLE PROJECT </a:t>
            </a:r>
            <a:br>
              <a:rPr lang="en-US" sz="1600" b="1" dirty="0">
                <a:solidFill>
                  <a:schemeClr val="bg1"/>
                </a:solidFill>
                <a:latin typeface="Museo 700" panose="02000000000000000000" pitchFamily="50" charset="0"/>
              </a:rPr>
            </a:br>
            <a:r>
              <a:rPr lang="en-US" sz="1600" b="1" dirty="0">
                <a:solidFill>
                  <a:schemeClr val="bg1"/>
                </a:solidFill>
                <a:latin typeface="Museo 700" panose="02000000000000000000" pitchFamily="50" charset="0"/>
              </a:rPr>
              <a:t>PROP 1- ROUND 1</a:t>
            </a:r>
          </a:p>
        </p:txBody>
      </p:sp>
    </p:spTree>
    <p:extLst>
      <p:ext uri="{BB962C8B-B14F-4D97-AF65-F5344CB8AC3E}">
        <p14:creationId xmlns:p14="http://schemas.microsoft.com/office/powerpoint/2010/main" val="36544324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6910647-371B-474F-B646-B7040BA7A3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2B23F19-36D0-43DB-9489-498857DA3157}"/>
              </a:ext>
            </a:extLst>
          </p:cNvPr>
          <p:cNvSpPr txBox="1"/>
          <p:nvPr/>
        </p:nvSpPr>
        <p:spPr>
          <a:xfrm>
            <a:off x="2831056" y="3429000"/>
            <a:ext cx="6808380" cy="1077218"/>
          </a:xfrm>
          <a:prstGeom prst="rect">
            <a:avLst/>
          </a:prstGeom>
          <a:noFill/>
        </p:spPr>
        <p:txBody>
          <a:bodyPr wrap="square" rtlCol="0">
            <a:spAutoFit/>
          </a:bodyPr>
          <a:lstStyle/>
          <a:p>
            <a:pPr algn="ctr"/>
            <a:r>
              <a:rPr lang="en-US" sz="3200" b="1" dirty="0">
                <a:solidFill>
                  <a:schemeClr val="bg1"/>
                </a:solidFill>
                <a:latin typeface="Museo 700" panose="02000000000000000000" pitchFamily="50" charset="0"/>
              </a:rPr>
              <a:t>ORGANIZING </a:t>
            </a:r>
          </a:p>
          <a:p>
            <a:pPr algn="ctr"/>
            <a:r>
              <a:rPr lang="en-US" sz="3200" b="1" dirty="0">
                <a:solidFill>
                  <a:schemeClr val="bg1"/>
                </a:solidFill>
                <a:latin typeface="Museo 700" panose="02000000000000000000" pitchFamily="50" charset="0"/>
              </a:rPr>
              <a:t>COMMUNITY SUPPORT</a:t>
            </a:r>
          </a:p>
        </p:txBody>
      </p:sp>
      <p:pic>
        <p:nvPicPr>
          <p:cNvPr id="15" name="Picture 14" descr="A close up of a logo&#10;&#10;Description automatically generated">
            <a:extLst>
              <a:ext uri="{FF2B5EF4-FFF2-40B4-BE49-F238E27FC236}">
                <a16:creationId xmlns:a16="http://schemas.microsoft.com/office/drawing/2014/main" id="{E118FC0D-54C6-43D8-8EF9-6ECEBEF350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242967"/>
            <a:ext cx="3889828" cy="3500846"/>
          </a:xfrm>
          <a:prstGeom prst="rect">
            <a:avLst/>
          </a:prstGeom>
        </p:spPr>
      </p:pic>
    </p:spTree>
    <p:extLst>
      <p:ext uri="{BB962C8B-B14F-4D97-AF65-F5344CB8AC3E}">
        <p14:creationId xmlns:p14="http://schemas.microsoft.com/office/powerpoint/2010/main" val="2493418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24714"/>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493666" y="333080"/>
            <a:ext cx="6808380" cy="1015663"/>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Importance of </a:t>
            </a:r>
          </a:p>
          <a:p>
            <a:r>
              <a:rPr lang="en-US" sz="3000" b="1" spc="300" dirty="0">
                <a:solidFill>
                  <a:schemeClr val="bg1"/>
                </a:solidFill>
                <a:latin typeface="Museo 700" panose="02000000000000000000" pitchFamily="50" charset="0"/>
              </a:rPr>
              <a:t>Community Support </a:t>
            </a:r>
          </a:p>
        </p:txBody>
      </p:sp>
      <p:sp>
        <p:nvSpPr>
          <p:cNvPr id="7" name="Rectangle 6">
            <a:extLst>
              <a:ext uri="{FF2B5EF4-FFF2-40B4-BE49-F238E27FC236}">
                <a16:creationId xmlns:a16="http://schemas.microsoft.com/office/drawing/2014/main" id="{F57B9D46-9A82-4DC0-9B4B-17B1146550BE}"/>
              </a:ext>
            </a:extLst>
          </p:cNvPr>
          <p:cNvSpPr/>
          <p:nvPr/>
        </p:nvSpPr>
        <p:spPr>
          <a:xfrm>
            <a:off x="159537" y="2078369"/>
            <a:ext cx="8012913" cy="682431"/>
          </a:xfrm>
          <a:prstGeom prst="rect">
            <a:avLst/>
          </a:prstGeom>
        </p:spPr>
        <p:txBody>
          <a:bodyPr wrap="square">
            <a:spAutoFit/>
          </a:bodyPr>
          <a:lstStyle/>
          <a:p>
            <a:pPr>
              <a:lnSpc>
                <a:spcPct val="105000"/>
              </a:lnSpc>
              <a:spcAft>
                <a:spcPts val="1900"/>
              </a:spcAft>
            </a:pPr>
            <a:r>
              <a:rPr lang="en-US" sz="2800" i="1" baseline="30000" dirty="0">
                <a:solidFill>
                  <a:srgbClr val="962559"/>
                </a:solidFill>
                <a:latin typeface="Museo 700" panose="02000000000000000000" pitchFamily="50" charset="0"/>
              </a:rPr>
              <a:t>Once a project idea is conceptualized it is important to plan for community outreach. </a:t>
            </a:r>
            <a:endParaRPr lang="en-US" sz="2400" baseline="30000" dirty="0">
              <a:solidFill>
                <a:srgbClr val="00627C"/>
              </a:solidFill>
              <a:latin typeface="Museo 500" panose="02000000000000000000" pitchFamily="50" charset="0"/>
            </a:endParaRP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4600848" y="566100"/>
            <a:ext cx="6602466"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WHY IS </a:t>
            </a:r>
          </a:p>
          <a:p>
            <a:pPr algn="ctr"/>
            <a:r>
              <a:rPr lang="en-US" sz="1600" b="1" dirty="0">
                <a:solidFill>
                  <a:schemeClr val="bg1"/>
                </a:solidFill>
                <a:latin typeface="Museo 700" panose="02000000000000000000" pitchFamily="50" charset="0"/>
              </a:rPr>
              <a:t>COMMUNITY SUPPORT </a:t>
            </a:r>
          </a:p>
          <a:p>
            <a:pPr algn="ctr"/>
            <a:r>
              <a:rPr lang="en-US" sz="1600" b="1" dirty="0">
                <a:solidFill>
                  <a:schemeClr val="bg1"/>
                </a:solidFill>
                <a:latin typeface="Museo 700" panose="02000000000000000000" pitchFamily="50" charset="0"/>
              </a:rPr>
              <a:t>IMPORTANT?</a:t>
            </a:r>
          </a:p>
        </p:txBody>
      </p:sp>
      <p:pic>
        <p:nvPicPr>
          <p:cNvPr id="3" name="Picture 2" descr="A group of people sitting at tables&#10;&#10;Description automatically generated with low confidence">
            <a:extLst>
              <a:ext uri="{FF2B5EF4-FFF2-40B4-BE49-F238E27FC236}">
                <a16:creationId xmlns:a16="http://schemas.microsoft.com/office/drawing/2014/main" id="{06261FC6-E9D6-4226-BB77-4B4FCFFBF3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1250" t="-430" r="35869"/>
          <a:stretch/>
        </p:blipFill>
        <p:spPr>
          <a:xfrm>
            <a:off x="6886576" y="3304052"/>
            <a:ext cx="2272885" cy="3553948"/>
          </a:xfrm>
          <a:prstGeom prst="rect">
            <a:avLst/>
          </a:prstGeom>
        </p:spPr>
      </p:pic>
      <p:sp>
        <p:nvSpPr>
          <p:cNvPr id="9" name="Rectangle 8">
            <a:extLst>
              <a:ext uri="{FF2B5EF4-FFF2-40B4-BE49-F238E27FC236}">
                <a16:creationId xmlns:a16="http://schemas.microsoft.com/office/drawing/2014/main" id="{7E815A53-1F5B-47BB-8D9D-CE02D20BE29F}"/>
              </a:ext>
            </a:extLst>
          </p:cNvPr>
          <p:cNvSpPr/>
          <p:nvPr/>
        </p:nvSpPr>
        <p:spPr>
          <a:xfrm>
            <a:off x="159538" y="2898516"/>
            <a:ext cx="6727038" cy="2446054"/>
          </a:xfrm>
          <a:prstGeom prst="rect">
            <a:avLst/>
          </a:prstGeom>
        </p:spPr>
        <p:txBody>
          <a:bodyPr wrap="square">
            <a:spAutoFit/>
          </a:bodyPr>
          <a:lstStyle/>
          <a:p>
            <a:pPr>
              <a:lnSpc>
                <a:spcPct val="105000"/>
              </a:lnSpc>
              <a:spcAft>
                <a:spcPts val="1900"/>
              </a:spcAft>
            </a:pPr>
            <a:r>
              <a:rPr lang="en-US" sz="2800" i="1" baseline="30000" dirty="0">
                <a:solidFill>
                  <a:srgbClr val="962559"/>
                </a:solidFill>
                <a:latin typeface="Museo 700" panose="02000000000000000000" pitchFamily="50" charset="0"/>
              </a:rPr>
              <a:t>Community support is:</a:t>
            </a:r>
            <a:endParaRPr lang="en-US" sz="2400" baseline="30000" dirty="0">
              <a:solidFill>
                <a:srgbClr val="962559"/>
              </a:solidFill>
              <a:latin typeface="Museo 500" panose="02000000000000000000" pitchFamily="50" charset="0"/>
            </a:endParaRP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An ongoing process and should continue throughout the project </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Creates an opportunity for diverse stakeholders to come together </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Essential for gathering input from the community </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Essential for keeping the community appraised of progress</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Essential for identifying resources and developing relationships</a:t>
            </a:r>
          </a:p>
        </p:txBody>
      </p:sp>
    </p:spTree>
    <p:extLst>
      <p:ext uri="{BB962C8B-B14F-4D97-AF65-F5344CB8AC3E}">
        <p14:creationId xmlns:p14="http://schemas.microsoft.com/office/powerpoint/2010/main" val="171270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493666" y="284627"/>
            <a:ext cx="6808380" cy="1015663"/>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Importance of </a:t>
            </a:r>
          </a:p>
          <a:p>
            <a:r>
              <a:rPr lang="en-US" sz="3000" b="1" spc="300" dirty="0">
                <a:solidFill>
                  <a:schemeClr val="bg1"/>
                </a:solidFill>
                <a:latin typeface="Museo 700" panose="02000000000000000000" pitchFamily="50" charset="0"/>
              </a:rPr>
              <a:t>Community Support </a:t>
            </a:r>
          </a:p>
        </p:txBody>
      </p:sp>
      <p:sp>
        <p:nvSpPr>
          <p:cNvPr id="7" name="Rectangle 6">
            <a:extLst>
              <a:ext uri="{FF2B5EF4-FFF2-40B4-BE49-F238E27FC236}">
                <a16:creationId xmlns:a16="http://schemas.microsoft.com/office/drawing/2014/main" id="{F57B9D46-9A82-4DC0-9B4B-17B1146550BE}"/>
              </a:ext>
            </a:extLst>
          </p:cNvPr>
          <p:cNvSpPr/>
          <p:nvPr/>
        </p:nvSpPr>
        <p:spPr>
          <a:xfrm>
            <a:off x="159536" y="1990304"/>
            <a:ext cx="8440453" cy="1858201"/>
          </a:xfrm>
          <a:prstGeom prst="rect">
            <a:avLst/>
          </a:prstGeom>
        </p:spPr>
        <p:txBody>
          <a:bodyPr wrap="square">
            <a:spAutoFit/>
          </a:bodyPr>
          <a:lstStyle/>
          <a:p>
            <a:pPr>
              <a:lnSpc>
                <a:spcPct val="105000"/>
              </a:lnSpc>
              <a:spcAft>
                <a:spcPts val="1900"/>
              </a:spcAft>
            </a:pPr>
            <a:r>
              <a:rPr lang="en-US" sz="2800" i="1" kern="1000" dirty="0">
                <a:solidFill>
                  <a:srgbClr val="962559"/>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2800" i="1" baseline="30000" dirty="0">
                <a:solidFill>
                  <a:srgbClr val="962559"/>
                </a:solidFill>
                <a:latin typeface="Museo 700" panose="02000000000000000000" pitchFamily="50" charset="0"/>
              </a:rPr>
              <a:t>Benefits of Community support:</a:t>
            </a:r>
            <a:endParaRPr lang="en-US" sz="2400" baseline="30000" dirty="0">
              <a:solidFill>
                <a:srgbClr val="962559"/>
              </a:solidFill>
              <a:latin typeface="Museo 500" panose="02000000000000000000" pitchFamily="50" charset="0"/>
            </a:endParaRP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Projects with community support have an easier time with roll out</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Community input can inform project proponents of successful outreach practices </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Gives project proponents a better understanding of local needs, strengths, and concerns</a:t>
            </a: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6844317" y="435277"/>
            <a:ext cx="2203989" cy="1077218"/>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WHY IS </a:t>
            </a:r>
          </a:p>
          <a:p>
            <a:pPr algn="ctr"/>
            <a:r>
              <a:rPr lang="en-US" sz="1600" b="1" dirty="0">
                <a:solidFill>
                  <a:schemeClr val="bg1"/>
                </a:solidFill>
                <a:latin typeface="Museo 700" panose="02000000000000000000" pitchFamily="50" charset="0"/>
              </a:rPr>
              <a:t>COMMUNITY SUPPORT </a:t>
            </a:r>
          </a:p>
          <a:p>
            <a:pPr algn="ctr"/>
            <a:r>
              <a:rPr lang="en-US" sz="1600" b="1" dirty="0">
                <a:solidFill>
                  <a:schemeClr val="bg1"/>
                </a:solidFill>
                <a:latin typeface="Museo 700" panose="02000000000000000000" pitchFamily="50" charset="0"/>
              </a:rPr>
              <a:t>IMPORTANT?</a:t>
            </a:r>
          </a:p>
        </p:txBody>
      </p:sp>
      <p:pic>
        <p:nvPicPr>
          <p:cNvPr id="3" name="Picture 2" descr="A group of people looking at a map&#10;&#10;Description automatically generated with medium confidence">
            <a:extLst>
              <a:ext uri="{FF2B5EF4-FFF2-40B4-BE49-F238E27FC236}">
                <a16:creationId xmlns:a16="http://schemas.microsoft.com/office/drawing/2014/main" id="{151835FE-BCE6-4362-B4D0-7F5E67DFA0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89" t="14464" r="19473" b="10917"/>
          <a:stretch/>
        </p:blipFill>
        <p:spPr>
          <a:xfrm>
            <a:off x="4711782" y="4326314"/>
            <a:ext cx="4265070" cy="2352907"/>
          </a:xfrm>
          <a:prstGeom prst="rect">
            <a:avLst/>
          </a:prstGeom>
        </p:spPr>
      </p:pic>
    </p:spTree>
    <p:extLst>
      <p:ext uri="{BB962C8B-B14F-4D97-AF65-F5344CB8AC3E}">
        <p14:creationId xmlns:p14="http://schemas.microsoft.com/office/powerpoint/2010/main" val="2790684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493666" y="284627"/>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Stakeholders</a:t>
            </a:r>
          </a:p>
        </p:txBody>
      </p:sp>
      <p:sp>
        <p:nvSpPr>
          <p:cNvPr id="7" name="Rectangle 6">
            <a:extLst>
              <a:ext uri="{FF2B5EF4-FFF2-40B4-BE49-F238E27FC236}">
                <a16:creationId xmlns:a16="http://schemas.microsoft.com/office/drawing/2014/main" id="{F57B9D46-9A82-4DC0-9B4B-17B1146550BE}"/>
              </a:ext>
            </a:extLst>
          </p:cNvPr>
          <p:cNvSpPr/>
          <p:nvPr/>
        </p:nvSpPr>
        <p:spPr>
          <a:xfrm>
            <a:off x="159536" y="2017164"/>
            <a:ext cx="8912545" cy="4073423"/>
          </a:xfrm>
          <a:prstGeom prst="rect">
            <a:avLst/>
          </a:prstGeom>
        </p:spPr>
        <p:txBody>
          <a:bodyPr wrap="square">
            <a:spAutoFit/>
          </a:bodyPr>
          <a:lstStyle/>
          <a:p>
            <a:pPr>
              <a:lnSpc>
                <a:spcPct val="105000"/>
              </a:lnSpc>
              <a:spcAft>
                <a:spcPts val="1900"/>
              </a:spcAft>
            </a:pPr>
            <a:r>
              <a:rPr lang="en-US" sz="2800" i="1" baseline="30000" dirty="0">
                <a:solidFill>
                  <a:srgbClr val="962559"/>
                </a:solidFill>
                <a:latin typeface="Museo 700" panose="02000000000000000000" pitchFamily="50" charset="0"/>
              </a:rPr>
              <a:t>Community outreach should include:</a:t>
            </a:r>
            <a:endParaRPr lang="en-US" sz="2400" baseline="30000" dirty="0">
              <a:solidFill>
                <a:srgbClr val="962559"/>
              </a:solidFill>
              <a:latin typeface="Museo 500" panose="02000000000000000000" pitchFamily="50" charset="0"/>
            </a:endParaRPr>
          </a:p>
          <a:p>
            <a:pPr marL="0" marR="3600" lvl="1">
              <a:lnSpc>
                <a:spcPct val="150000"/>
              </a:lnSpc>
            </a:pPr>
            <a:r>
              <a:rPr lang="en-US" sz="2400" baseline="30000" dirty="0">
                <a:solidFill>
                  <a:srgbClr val="00627C"/>
                </a:solidFill>
                <a:latin typeface="Museo 500" panose="02000000000000000000" pitchFamily="50" charset="0"/>
              </a:rPr>
              <a:t>Publicly noticed or informal outreach and education events with multiple stakeholders: </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Local DAC focused community organizations</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Leaders in educational institutions</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Churches or faith-based institutions</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Health/social/legal service providers</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Business organizations</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Elected and other local government representatives</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Members of the public</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Water/wastewater providers</a:t>
            </a: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4600848" y="566100"/>
            <a:ext cx="6602466" cy="584775"/>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HOW TO</a:t>
            </a:r>
          </a:p>
          <a:p>
            <a:pPr algn="ctr"/>
            <a:r>
              <a:rPr lang="en-US" sz="1600" b="1" dirty="0">
                <a:solidFill>
                  <a:schemeClr val="bg1"/>
                </a:solidFill>
                <a:latin typeface="Museo 700" panose="02000000000000000000" pitchFamily="50" charset="0"/>
              </a:rPr>
              <a:t>DO OUTREACH?</a:t>
            </a:r>
          </a:p>
        </p:txBody>
      </p:sp>
      <p:pic>
        <p:nvPicPr>
          <p:cNvPr id="3" name="Picture 2" descr="A person holding a paper&#10;&#10;Description automatically generated with low confidence">
            <a:extLst>
              <a:ext uri="{FF2B5EF4-FFF2-40B4-BE49-F238E27FC236}">
                <a16:creationId xmlns:a16="http://schemas.microsoft.com/office/drawing/2014/main" id="{4BDF5DB4-1553-4B83-8F1D-392EE1234B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3685" t="70" r="12856"/>
          <a:stretch/>
        </p:blipFill>
        <p:spPr>
          <a:xfrm>
            <a:off x="6010310" y="2989270"/>
            <a:ext cx="2974154" cy="3711544"/>
          </a:xfrm>
          <a:prstGeom prst="rect">
            <a:avLst/>
          </a:prstGeom>
        </p:spPr>
      </p:pic>
    </p:spTree>
    <p:extLst>
      <p:ext uri="{BB962C8B-B14F-4D97-AF65-F5344CB8AC3E}">
        <p14:creationId xmlns:p14="http://schemas.microsoft.com/office/powerpoint/2010/main" val="434823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493666" y="284627"/>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Outreach Tools</a:t>
            </a:r>
          </a:p>
        </p:txBody>
      </p:sp>
      <p:sp>
        <p:nvSpPr>
          <p:cNvPr id="7" name="Rectangle 6">
            <a:extLst>
              <a:ext uri="{FF2B5EF4-FFF2-40B4-BE49-F238E27FC236}">
                <a16:creationId xmlns:a16="http://schemas.microsoft.com/office/drawing/2014/main" id="{F57B9D46-9A82-4DC0-9B4B-17B1146550BE}"/>
              </a:ext>
            </a:extLst>
          </p:cNvPr>
          <p:cNvSpPr/>
          <p:nvPr/>
        </p:nvSpPr>
        <p:spPr>
          <a:xfrm>
            <a:off x="159536" y="2017164"/>
            <a:ext cx="8912545" cy="2446054"/>
          </a:xfrm>
          <a:prstGeom prst="rect">
            <a:avLst/>
          </a:prstGeom>
        </p:spPr>
        <p:txBody>
          <a:bodyPr wrap="square">
            <a:spAutoFit/>
          </a:bodyPr>
          <a:lstStyle/>
          <a:p>
            <a:pPr>
              <a:lnSpc>
                <a:spcPct val="105000"/>
              </a:lnSpc>
              <a:spcAft>
                <a:spcPts val="1900"/>
              </a:spcAft>
            </a:pPr>
            <a:r>
              <a:rPr lang="en-US" sz="2800" i="1" baseline="30000" dirty="0">
                <a:solidFill>
                  <a:srgbClr val="962559"/>
                </a:solidFill>
                <a:latin typeface="Museo 700" panose="02000000000000000000" pitchFamily="50" charset="0"/>
              </a:rPr>
              <a:t>Community outreach tools include:</a:t>
            </a:r>
            <a:endParaRPr lang="en-US" sz="2400" baseline="30000" dirty="0">
              <a:solidFill>
                <a:srgbClr val="962559"/>
              </a:solidFill>
              <a:latin typeface="Museo 500" panose="02000000000000000000" pitchFamily="50" charset="0"/>
            </a:endParaRP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Community-based education materials</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Door-to-door outreach</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Signs and pamphlets at the library, community center, etc.</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A trusted on-the-ground community member to champion the project</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Virtual meeting </a:t>
            </a: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4600848" y="566100"/>
            <a:ext cx="6602466" cy="584775"/>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HOW TO</a:t>
            </a:r>
          </a:p>
          <a:p>
            <a:pPr algn="ctr"/>
            <a:r>
              <a:rPr lang="en-US" sz="1600" b="1" dirty="0">
                <a:solidFill>
                  <a:schemeClr val="bg1"/>
                </a:solidFill>
                <a:latin typeface="Museo 700" panose="02000000000000000000" pitchFamily="50" charset="0"/>
              </a:rPr>
              <a:t>DO OUTREACH?</a:t>
            </a:r>
          </a:p>
        </p:txBody>
      </p:sp>
      <p:pic>
        <p:nvPicPr>
          <p:cNvPr id="3" name="Picture 2" descr="A picture containing tree, outdoor, ground&#10;&#10;Description automatically generated">
            <a:extLst>
              <a:ext uri="{FF2B5EF4-FFF2-40B4-BE49-F238E27FC236}">
                <a16:creationId xmlns:a16="http://schemas.microsoft.com/office/drawing/2014/main" id="{CAC4F503-E630-470E-8E8C-B19AEB10F0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6" t="30957" r="-10" b="19845"/>
          <a:stretch/>
        </p:blipFill>
        <p:spPr>
          <a:xfrm>
            <a:off x="1692321" y="4343361"/>
            <a:ext cx="6708953" cy="2474687"/>
          </a:xfrm>
          <a:prstGeom prst="rect">
            <a:avLst/>
          </a:prstGeom>
        </p:spPr>
      </p:pic>
    </p:spTree>
    <p:extLst>
      <p:ext uri="{BB962C8B-B14F-4D97-AF65-F5344CB8AC3E}">
        <p14:creationId xmlns:p14="http://schemas.microsoft.com/office/powerpoint/2010/main" val="415703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493666" y="284627"/>
            <a:ext cx="6808380" cy="1015663"/>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Community Support </a:t>
            </a:r>
          </a:p>
          <a:p>
            <a:r>
              <a:rPr lang="en-US" sz="3000" b="1" spc="300" dirty="0">
                <a:solidFill>
                  <a:schemeClr val="bg1"/>
                </a:solidFill>
                <a:latin typeface="Museo 700" panose="02000000000000000000" pitchFamily="50" charset="0"/>
              </a:rPr>
              <a:t>Available Resources</a:t>
            </a:r>
          </a:p>
        </p:txBody>
      </p:sp>
      <p:sp>
        <p:nvSpPr>
          <p:cNvPr id="7" name="Rectangle 6">
            <a:extLst>
              <a:ext uri="{FF2B5EF4-FFF2-40B4-BE49-F238E27FC236}">
                <a16:creationId xmlns:a16="http://schemas.microsoft.com/office/drawing/2014/main" id="{F57B9D46-9A82-4DC0-9B4B-17B1146550BE}"/>
              </a:ext>
            </a:extLst>
          </p:cNvPr>
          <p:cNvSpPr/>
          <p:nvPr/>
        </p:nvSpPr>
        <p:spPr>
          <a:xfrm>
            <a:off x="182686" y="2062390"/>
            <a:ext cx="8440453" cy="3554050"/>
          </a:xfrm>
          <a:prstGeom prst="rect">
            <a:avLst/>
          </a:prstGeom>
        </p:spPr>
        <p:txBody>
          <a:bodyPr wrap="square">
            <a:spAutoFit/>
          </a:bodyPr>
          <a:lstStyle/>
          <a:p>
            <a:pPr>
              <a:lnSpc>
                <a:spcPct val="105000"/>
              </a:lnSpc>
              <a:spcAft>
                <a:spcPts val="1900"/>
              </a:spcAft>
            </a:pPr>
            <a:r>
              <a:rPr lang="en-US" sz="2800" i="1" baseline="30000" dirty="0">
                <a:solidFill>
                  <a:srgbClr val="962559"/>
                </a:solidFill>
                <a:latin typeface="Museo 700" panose="02000000000000000000" pitchFamily="50" charset="0"/>
              </a:rPr>
              <a:t>Community outreach can </a:t>
            </a:r>
            <a:r>
              <a:rPr lang="en-US" sz="2800" i="1" baseline="30000">
                <a:solidFill>
                  <a:srgbClr val="962559"/>
                </a:solidFill>
                <a:latin typeface="Museo 700" panose="02000000000000000000" pitchFamily="50" charset="0"/>
              </a:rPr>
              <a:t>be accomplished:</a:t>
            </a:r>
            <a:endParaRPr lang="en-US" sz="2400" baseline="30000" dirty="0">
              <a:solidFill>
                <a:srgbClr val="962559"/>
              </a:solidFill>
              <a:latin typeface="Museo 700" panose="02000000000000000000" pitchFamily="50" charset="0"/>
            </a:endParaRP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In collaboration with a local agency, NGO, CBO,  or technical assistance group</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These entities will typically have:</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An outreach program/procedures that can be catered to specific projects</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Knowledge of the local community, key issues and concerns</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Existing relationships that can be leveraged and built on</a:t>
            </a:r>
          </a:p>
          <a:p>
            <a:pPr marL="742950" marR="3600" lvl="2"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Possible familiarity with IRWM planning</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IRWM DACIP funding could also be used to conceptualize and roll out a community outreach program </a:t>
            </a: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4600848" y="566100"/>
            <a:ext cx="6602466" cy="584775"/>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WHO CAN </a:t>
            </a:r>
          </a:p>
          <a:p>
            <a:pPr algn="ctr"/>
            <a:r>
              <a:rPr lang="en-US" sz="1600" b="1" dirty="0">
                <a:solidFill>
                  <a:schemeClr val="bg1"/>
                </a:solidFill>
                <a:latin typeface="Museo 700" panose="02000000000000000000" pitchFamily="50" charset="0"/>
              </a:rPr>
              <a:t>HELP WITH THIS?</a:t>
            </a:r>
          </a:p>
        </p:txBody>
      </p:sp>
    </p:spTree>
    <p:extLst>
      <p:ext uri="{BB962C8B-B14F-4D97-AF65-F5344CB8AC3E}">
        <p14:creationId xmlns:p14="http://schemas.microsoft.com/office/powerpoint/2010/main" val="2127203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414444-B197-47BF-AA68-5ADADEBFE7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extBox 10">
            <a:extLst>
              <a:ext uri="{FF2B5EF4-FFF2-40B4-BE49-F238E27FC236}">
                <a16:creationId xmlns:a16="http://schemas.microsoft.com/office/drawing/2014/main" id="{37744280-83F2-42F4-A9D4-7B66607E908D}"/>
              </a:ext>
            </a:extLst>
          </p:cNvPr>
          <p:cNvSpPr txBox="1"/>
          <p:nvPr/>
        </p:nvSpPr>
        <p:spPr>
          <a:xfrm>
            <a:off x="2831056" y="3429000"/>
            <a:ext cx="6808380" cy="1077218"/>
          </a:xfrm>
          <a:prstGeom prst="rect">
            <a:avLst/>
          </a:prstGeom>
          <a:noFill/>
        </p:spPr>
        <p:txBody>
          <a:bodyPr wrap="square" rtlCol="0">
            <a:spAutoFit/>
          </a:bodyPr>
          <a:lstStyle/>
          <a:p>
            <a:pPr algn="ctr"/>
            <a:r>
              <a:rPr lang="en-US" sz="3200" b="1" dirty="0">
                <a:solidFill>
                  <a:schemeClr val="bg1"/>
                </a:solidFill>
                <a:latin typeface="Museo 700" panose="02000000000000000000" pitchFamily="50" charset="0"/>
              </a:rPr>
              <a:t>IDENTIFYING AND </a:t>
            </a:r>
          </a:p>
          <a:p>
            <a:pPr algn="ctr"/>
            <a:r>
              <a:rPr lang="en-US" sz="3200" b="1" dirty="0">
                <a:solidFill>
                  <a:schemeClr val="bg1"/>
                </a:solidFill>
                <a:latin typeface="Museo 700" panose="02000000000000000000" pitchFamily="50" charset="0"/>
              </a:rPr>
              <a:t>APPROACHING AGENCIES</a:t>
            </a:r>
          </a:p>
        </p:txBody>
      </p:sp>
      <p:pic>
        <p:nvPicPr>
          <p:cNvPr id="12" name="Picture 11" descr="A close up of a logo&#10;&#10;Description automatically generated">
            <a:extLst>
              <a:ext uri="{FF2B5EF4-FFF2-40B4-BE49-F238E27FC236}">
                <a16:creationId xmlns:a16="http://schemas.microsoft.com/office/drawing/2014/main" id="{C421466E-C836-487E-BE3E-3EC6247DA6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242967"/>
            <a:ext cx="3889828" cy="3500846"/>
          </a:xfrm>
          <a:prstGeom prst="rect">
            <a:avLst/>
          </a:prstGeom>
        </p:spPr>
      </p:pic>
    </p:spTree>
    <p:extLst>
      <p:ext uri="{BB962C8B-B14F-4D97-AF65-F5344CB8AC3E}">
        <p14:creationId xmlns:p14="http://schemas.microsoft.com/office/powerpoint/2010/main" val="2782312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493666" y="284627"/>
            <a:ext cx="6808380" cy="1015663"/>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Importance of Agency Collaboration</a:t>
            </a:r>
          </a:p>
        </p:txBody>
      </p:sp>
      <p:sp>
        <p:nvSpPr>
          <p:cNvPr id="7" name="Rectangle 6">
            <a:extLst>
              <a:ext uri="{FF2B5EF4-FFF2-40B4-BE49-F238E27FC236}">
                <a16:creationId xmlns:a16="http://schemas.microsoft.com/office/drawing/2014/main" id="{F57B9D46-9A82-4DC0-9B4B-17B1146550BE}"/>
              </a:ext>
            </a:extLst>
          </p:cNvPr>
          <p:cNvSpPr/>
          <p:nvPr/>
        </p:nvSpPr>
        <p:spPr>
          <a:xfrm>
            <a:off x="159536" y="1961169"/>
            <a:ext cx="8718650" cy="5869299"/>
          </a:xfrm>
          <a:prstGeom prst="rect">
            <a:avLst/>
          </a:prstGeom>
        </p:spPr>
        <p:txBody>
          <a:bodyPr wrap="square" anchor="t">
            <a:noAutofit/>
          </a:bodyPr>
          <a:lstStyle/>
          <a:p>
            <a:pPr marL="0" marR="3600" lvl="1">
              <a:lnSpc>
                <a:spcPct val="120000"/>
              </a:lnSpc>
            </a:pPr>
            <a:endParaRPr lang="en-US" sz="2400" baseline="30000" dirty="0">
              <a:solidFill>
                <a:srgbClr val="00627C"/>
              </a:solidFill>
              <a:latin typeface="Museo 500" panose="02000000000000000000" pitchFamily="50" charset="0"/>
            </a:endParaRP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4600848" y="566100"/>
            <a:ext cx="6602466"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WHY IS AGENCY </a:t>
            </a:r>
          </a:p>
          <a:p>
            <a:pPr algn="ctr"/>
            <a:r>
              <a:rPr lang="en-US" sz="1600" b="1" dirty="0">
                <a:solidFill>
                  <a:schemeClr val="bg1"/>
                </a:solidFill>
                <a:latin typeface="Museo 700" panose="02000000000000000000" pitchFamily="50" charset="0"/>
              </a:rPr>
              <a:t>COLLABORATION</a:t>
            </a:r>
          </a:p>
          <a:p>
            <a:pPr algn="ctr"/>
            <a:r>
              <a:rPr lang="en-US" sz="1600" b="1" dirty="0">
                <a:solidFill>
                  <a:schemeClr val="bg1"/>
                </a:solidFill>
                <a:latin typeface="Museo 700" panose="02000000000000000000" pitchFamily="50" charset="0"/>
              </a:rPr>
              <a:t>IMPORTANT?</a:t>
            </a:r>
          </a:p>
        </p:txBody>
      </p:sp>
      <p:pic>
        <p:nvPicPr>
          <p:cNvPr id="9" name="Picture 8" descr="A blue rectangle with white text&#10;&#10;Description automatically generated with medium confidence">
            <a:extLst>
              <a:ext uri="{FF2B5EF4-FFF2-40B4-BE49-F238E27FC236}">
                <a16:creationId xmlns:a16="http://schemas.microsoft.com/office/drawing/2014/main" id="{3D902919-22D2-4DD9-9F56-7BB68E8891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456" y="1837430"/>
            <a:ext cx="3589008" cy="3589008"/>
          </a:xfrm>
          <a:prstGeom prst="rect">
            <a:avLst/>
          </a:prstGeom>
        </p:spPr>
      </p:pic>
      <p:sp>
        <p:nvSpPr>
          <p:cNvPr id="2" name="TextBox 1">
            <a:extLst>
              <a:ext uri="{FF2B5EF4-FFF2-40B4-BE49-F238E27FC236}">
                <a16:creationId xmlns:a16="http://schemas.microsoft.com/office/drawing/2014/main" id="{66A2D4EC-3484-4FD9-8BFA-74B4FE164459}"/>
              </a:ext>
            </a:extLst>
          </p:cNvPr>
          <p:cNvSpPr txBox="1"/>
          <p:nvPr/>
        </p:nvSpPr>
        <p:spPr>
          <a:xfrm>
            <a:off x="324853" y="1973201"/>
            <a:ext cx="8304797" cy="5370188"/>
          </a:xfrm>
          <a:prstGeom prst="rect">
            <a:avLst/>
          </a:prstGeom>
          <a:noFill/>
        </p:spPr>
        <p:txBody>
          <a:bodyPr wrap="square" rtlCol="0">
            <a:spAutoFit/>
          </a:bodyPr>
          <a:lstStyle/>
          <a:p>
            <a:pPr>
              <a:lnSpc>
                <a:spcPts val="1200"/>
              </a:lnSpc>
              <a:spcAft>
                <a:spcPts val="1900"/>
              </a:spcAft>
            </a:pPr>
            <a:r>
              <a:rPr lang="en-US" i="1" dirty="0">
                <a:solidFill>
                  <a:srgbClr val="962559"/>
                </a:solidFill>
                <a:latin typeface="Museo 500" panose="02000000000000000000" pitchFamily="50" charset="0"/>
              </a:rPr>
              <a:t>Agencies can assist with:</a:t>
            </a:r>
          </a:p>
          <a:p>
            <a:pPr marL="285750" indent="-285750">
              <a:lnSpc>
                <a:spcPts val="1200"/>
              </a:lnSpc>
              <a:spcAft>
                <a:spcPts val="1900"/>
              </a:spcAft>
              <a:buFont typeface="Arial" panose="020B0604020202020204" pitchFamily="34" charset="0"/>
              <a:buChar char="•"/>
            </a:pPr>
            <a:r>
              <a:rPr lang="en-US" dirty="0">
                <a:solidFill>
                  <a:srgbClr val="00627C"/>
                </a:solidFill>
                <a:latin typeface="Museo 500" panose="02000000000000000000" pitchFamily="50" charset="0"/>
              </a:rPr>
              <a:t>Community support</a:t>
            </a:r>
          </a:p>
          <a:p>
            <a:pPr marL="285750" indent="-285750">
              <a:lnSpc>
                <a:spcPts val="1200"/>
              </a:lnSpc>
              <a:spcAft>
                <a:spcPts val="1900"/>
              </a:spcAft>
              <a:buFont typeface="Arial" panose="020B0604020202020204" pitchFamily="34" charset="0"/>
              <a:buChar char="•"/>
            </a:pPr>
            <a:r>
              <a:rPr lang="en-US" dirty="0">
                <a:solidFill>
                  <a:srgbClr val="00627C"/>
                </a:solidFill>
                <a:latin typeface="Museo 500" panose="02000000000000000000" pitchFamily="50" charset="0"/>
              </a:rPr>
              <a:t>Data collection</a:t>
            </a:r>
          </a:p>
          <a:p>
            <a:pPr marL="285750" indent="-285750">
              <a:lnSpc>
                <a:spcPts val="1200"/>
              </a:lnSpc>
              <a:spcAft>
                <a:spcPts val="1900"/>
              </a:spcAft>
              <a:buFont typeface="Arial" panose="020B0604020202020204" pitchFamily="34" charset="0"/>
              <a:buChar char="•"/>
            </a:pPr>
            <a:r>
              <a:rPr lang="en-US" dirty="0">
                <a:solidFill>
                  <a:srgbClr val="00627C"/>
                </a:solidFill>
                <a:latin typeface="Museo 500" panose="02000000000000000000" pitchFamily="50" charset="0"/>
              </a:rPr>
              <a:t>Site/needs assessments</a:t>
            </a:r>
          </a:p>
          <a:p>
            <a:pPr marL="285750" indent="-285750">
              <a:lnSpc>
                <a:spcPts val="1200"/>
              </a:lnSpc>
              <a:spcAft>
                <a:spcPts val="1900"/>
              </a:spcAft>
              <a:buFont typeface="Arial" panose="020B0604020202020204" pitchFamily="34" charset="0"/>
              <a:buChar char="•"/>
            </a:pPr>
            <a:r>
              <a:rPr lang="en-US" dirty="0">
                <a:solidFill>
                  <a:srgbClr val="00627C"/>
                </a:solidFill>
                <a:latin typeface="Museo 500" panose="02000000000000000000" pitchFamily="50" charset="0"/>
              </a:rPr>
              <a:t>Project development</a:t>
            </a:r>
          </a:p>
          <a:p>
            <a:pPr marL="285750" indent="-285750">
              <a:lnSpc>
                <a:spcPts val="1200"/>
              </a:lnSpc>
              <a:spcAft>
                <a:spcPts val="1900"/>
              </a:spcAft>
              <a:buFont typeface="Arial" panose="020B0604020202020204" pitchFamily="34" charset="0"/>
              <a:buChar char="•"/>
            </a:pPr>
            <a:r>
              <a:rPr lang="en-US" dirty="0">
                <a:solidFill>
                  <a:srgbClr val="00627C"/>
                </a:solidFill>
                <a:latin typeface="Museo 500" panose="02000000000000000000" pitchFamily="50" charset="0"/>
              </a:rPr>
              <a:t>Identifying funding sources</a:t>
            </a:r>
          </a:p>
          <a:p>
            <a:pPr marL="285750" indent="-285750">
              <a:lnSpc>
                <a:spcPts val="1200"/>
              </a:lnSpc>
              <a:spcAft>
                <a:spcPts val="1900"/>
              </a:spcAft>
              <a:buFont typeface="Arial" panose="020B0604020202020204" pitchFamily="34" charset="0"/>
              <a:buChar char="•"/>
            </a:pPr>
            <a:r>
              <a:rPr lang="en-US" dirty="0">
                <a:solidFill>
                  <a:srgbClr val="00627C"/>
                </a:solidFill>
                <a:latin typeface="Museo 500" panose="02000000000000000000" pitchFamily="50" charset="0"/>
              </a:rPr>
              <a:t>Filling out grant applications</a:t>
            </a:r>
          </a:p>
          <a:p>
            <a:pPr>
              <a:lnSpc>
                <a:spcPts val="1200"/>
              </a:lnSpc>
              <a:spcAft>
                <a:spcPts val="1900"/>
              </a:spcAft>
            </a:pPr>
            <a:endParaRPr lang="en-US" dirty="0">
              <a:solidFill>
                <a:srgbClr val="00627C"/>
              </a:solidFill>
              <a:latin typeface="Museo 500" panose="02000000000000000000" pitchFamily="50" charset="0"/>
            </a:endParaRPr>
          </a:p>
          <a:p>
            <a:pPr>
              <a:lnSpc>
                <a:spcPts val="1200"/>
              </a:lnSpc>
              <a:spcAft>
                <a:spcPts val="1900"/>
              </a:spcAft>
            </a:pPr>
            <a:r>
              <a:rPr lang="en-US" dirty="0">
                <a:solidFill>
                  <a:srgbClr val="00627C"/>
                </a:solidFill>
                <a:latin typeface="Museo 500" panose="02000000000000000000" pitchFamily="50" charset="0"/>
              </a:rPr>
              <a:t>Agencies can collaborate with multiple other agencies and nonprofits.</a:t>
            </a:r>
          </a:p>
          <a:p>
            <a:pPr>
              <a:lnSpc>
                <a:spcPts val="1200"/>
              </a:lnSpc>
              <a:spcAft>
                <a:spcPts val="1900"/>
              </a:spcAft>
            </a:pPr>
            <a:r>
              <a:rPr lang="en-US" dirty="0">
                <a:solidFill>
                  <a:srgbClr val="00627C"/>
                </a:solidFill>
                <a:latin typeface="Museo 500" panose="02000000000000000000" pitchFamily="50" charset="0"/>
              </a:rPr>
              <a:t>Collaborations enable resource needs to be identified and resolved quicker.</a:t>
            </a:r>
          </a:p>
          <a:p>
            <a:pPr>
              <a:lnSpc>
                <a:spcPts val="1200"/>
              </a:lnSpc>
              <a:spcAft>
                <a:spcPts val="1900"/>
              </a:spcAft>
            </a:pPr>
            <a:r>
              <a:rPr lang="en-US" dirty="0">
                <a:solidFill>
                  <a:srgbClr val="00627C"/>
                </a:solidFill>
                <a:latin typeface="Museo 500" panose="02000000000000000000" pitchFamily="50" charset="0"/>
              </a:rPr>
              <a:t>It is crucial for community members to collaborate with a trusted agency.</a:t>
            </a:r>
          </a:p>
          <a:p>
            <a:pPr marL="0" marR="3600" lvl="1">
              <a:lnSpc>
                <a:spcPct val="120000"/>
              </a:lnSpc>
            </a:pPr>
            <a:endParaRPr lang="en-US" dirty="0">
              <a:solidFill>
                <a:srgbClr val="00627C"/>
              </a:solidFill>
              <a:latin typeface="Museo 500" panose="02000000000000000000" pitchFamily="50" charset="0"/>
            </a:endParaRPr>
          </a:p>
          <a:p>
            <a:pPr marL="0" marR="3600" lvl="1">
              <a:lnSpc>
                <a:spcPct val="120000"/>
              </a:lnSpc>
            </a:pPr>
            <a:endParaRPr lang="en-US" sz="2400" baseline="30000" dirty="0">
              <a:solidFill>
                <a:srgbClr val="00627C"/>
              </a:solidFill>
              <a:latin typeface="Museo 500" panose="02000000000000000000" pitchFamily="50" charset="0"/>
            </a:endParaRPr>
          </a:p>
          <a:p>
            <a:endParaRPr lang="en-US" dirty="0"/>
          </a:p>
        </p:txBody>
      </p:sp>
    </p:spTree>
    <p:extLst>
      <p:ext uri="{BB962C8B-B14F-4D97-AF65-F5344CB8AC3E}">
        <p14:creationId xmlns:p14="http://schemas.microsoft.com/office/powerpoint/2010/main" val="4148746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1D6FA6-B41A-47BC-9E4D-366DE2B63A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3C8FEAFD-9A36-45BA-9402-11C6CB1F9D6F}"/>
              </a:ext>
            </a:extLst>
          </p:cNvPr>
          <p:cNvSpPr txBox="1"/>
          <p:nvPr/>
        </p:nvSpPr>
        <p:spPr>
          <a:xfrm>
            <a:off x="348625" y="533272"/>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Identifying Agencies</a:t>
            </a:r>
          </a:p>
        </p:txBody>
      </p:sp>
      <p:sp>
        <p:nvSpPr>
          <p:cNvPr id="2" name="Rectangle 1">
            <a:extLst>
              <a:ext uri="{FF2B5EF4-FFF2-40B4-BE49-F238E27FC236}">
                <a16:creationId xmlns:a16="http://schemas.microsoft.com/office/drawing/2014/main" id="{20F11573-DF97-4957-83C9-A8952882326F}"/>
              </a:ext>
            </a:extLst>
          </p:cNvPr>
          <p:cNvSpPr/>
          <p:nvPr/>
        </p:nvSpPr>
        <p:spPr>
          <a:xfrm>
            <a:off x="231222" y="1959466"/>
            <a:ext cx="6260970" cy="4119076"/>
          </a:xfrm>
          <a:prstGeom prst="rect">
            <a:avLst/>
          </a:prstGeom>
        </p:spPr>
        <p:txBody>
          <a:bodyPr wrap="square">
            <a:spAutoFit/>
          </a:bodyPr>
          <a:lstStyle/>
          <a:p>
            <a:r>
              <a:rPr lang="en-US" i="1" dirty="0">
                <a:solidFill>
                  <a:srgbClr val="91004F"/>
                </a:solidFill>
                <a:latin typeface="Museo 500" panose="02000000000000000000" pitchFamily="50" charset="0"/>
              </a:rPr>
              <a:t>Examples of agencies that can help:</a:t>
            </a:r>
          </a:p>
          <a:p>
            <a:r>
              <a:rPr lang="en-US" dirty="0"/>
              <a:t> </a:t>
            </a:r>
          </a:p>
          <a:p>
            <a:pPr marL="342900" indent="-342900">
              <a:lnSpc>
                <a:spcPct val="150000"/>
              </a:lnSpc>
              <a:buFont typeface="Arial" panose="020B0604020202020204" pitchFamily="34" charset="0"/>
              <a:buChar char="•"/>
            </a:pPr>
            <a:r>
              <a:rPr lang="en-US" dirty="0">
                <a:solidFill>
                  <a:srgbClr val="00627C"/>
                </a:solidFill>
                <a:latin typeface="Museo 500" panose="02000000000000000000" pitchFamily="50" charset="0"/>
              </a:rPr>
              <a:t>State and Federal Agencies</a:t>
            </a:r>
          </a:p>
          <a:p>
            <a:pPr marL="342900" indent="-342900">
              <a:lnSpc>
                <a:spcPct val="150000"/>
              </a:lnSpc>
              <a:buFont typeface="Arial" panose="020B0604020202020204" pitchFamily="34" charset="0"/>
              <a:buChar char="•"/>
            </a:pPr>
            <a:r>
              <a:rPr lang="en-US" dirty="0">
                <a:solidFill>
                  <a:srgbClr val="00627C"/>
                </a:solidFill>
                <a:latin typeface="Museo 500" panose="02000000000000000000" pitchFamily="50" charset="0"/>
              </a:rPr>
              <a:t>Local water provider</a:t>
            </a:r>
          </a:p>
          <a:p>
            <a:pPr marL="342900" indent="-342900">
              <a:lnSpc>
                <a:spcPct val="150000"/>
              </a:lnSpc>
              <a:buFont typeface="Arial" panose="020B0604020202020204" pitchFamily="34" charset="0"/>
              <a:buChar char="•"/>
            </a:pPr>
            <a:r>
              <a:rPr lang="en-US" dirty="0">
                <a:solidFill>
                  <a:srgbClr val="00627C"/>
                </a:solidFill>
                <a:latin typeface="Museo 500" panose="02000000000000000000" pitchFamily="50" charset="0"/>
              </a:rPr>
              <a:t>Wastewater district</a:t>
            </a:r>
          </a:p>
          <a:p>
            <a:pPr marL="342900" indent="-342900">
              <a:lnSpc>
                <a:spcPct val="150000"/>
              </a:lnSpc>
              <a:buFont typeface="Arial" panose="020B0604020202020204" pitchFamily="34" charset="0"/>
              <a:buChar char="•"/>
            </a:pPr>
            <a:r>
              <a:rPr lang="en-US" dirty="0">
                <a:solidFill>
                  <a:srgbClr val="00627C"/>
                </a:solidFill>
                <a:latin typeface="Museo 500" panose="02000000000000000000" pitchFamily="50" charset="0"/>
              </a:rPr>
              <a:t>Countywide Agencies</a:t>
            </a:r>
          </a:p>
          <a:p>
            <a:pPr marL="342900" indent="-342900">
              <a:lnSpc>
                <a:spcPct val="150000"/>
              </a:lnSpc>
              <a:buFont typeface="Arial" panose="020B0604020202020204" pitchFamily="34" charset="0"/>
              <a:buChar char="•"/>
            </a:pPr>
            <a:r>
              <a:rPr lang="en-US" dirty="0">
                <a:solidFill>
                  <a:srgbClr val="00627C"/>
                </a:solidFill>
                <a:latin typeface="Museo 500" panose="02000000000000000000" pitchFamily="50" charset="0"/>
              </a:rPr>
              <a:t>Stormwater quality program</a:t>
            </a:r>
          </a:p>
          <a:p>
            <a:pPr marL="342900" indent="-342900">
              <a:lnSpc>
                <a:spcPct val="150000"/>
              </a:lnSpc>
              <a:buFont typeface="Arial" panose="020B0604020202020204" pitchFamily="34" charset="0"/>
              <a:buChar char="•"/>
            </a:pPr>
            <a:r>
              <a:rPr lang="en-US" dirty="0">
                <a:solidFill>
                  <a:srgbClr val="00627C"/>
                </a:solidFill>
                <a:latin typeface="Museo 500" panose="02000000000000000000" pitchFamily="50" charset="0"/>
              </a:rPr>
              <a:t>Local municipality</a:t>
            </a:r>
          </a:p>
          <a:p>
            <a:pPr marL="342900" indent="-342900">
              <a:lnSpc>
                <a:spcPct val="150000"/>
              </a:lnSpc>
              <a:buFont typeface="Arial" panose="020B0604020202020204" pitchFamily="34" charset="0"/>
              <a:buChar char="•"/>
            </a:pPr>
            <a:r>
              <a:rPr lang="en-US" dirty="0">
                <a:solidFill>
                  <a:srgbClr val="00627C"/>
                </a:solidFill>
                <a:latin typeface="Museo 500" panose="02000000000000000000" pitchFamily="50" charset="0"/>
              </a:rPr>
              <a:t>Resource Conservation District  </a:t>
            </a:r>
          </a:p>
          <a:p>
            <a:endParaRPr lang="en-US" dirty="0"/>
          </a:p>
          <a:p>
            <a:r>
              <a:rPr lang="en-US" dirty="0"/>
              <a:t>  </a:t>
            </a:r>
          </a:p>
        </p:txBody>
      </p:sp>
      <p:pic>
        <p:nvPicPr>
          <p:cNvPr id="9" name="Picture 8">
            <a:extLst>
              <a:ext uri="{FF2B5EF4-FFF2-40B4-BE49-F238E27FC236}">
                <a16:creationId xmlns:a16="http://schemas.microsoft.com/office/drawing/2014/main" id="{6D11ADA6-FE75-4125-B1D4-0AD11B25AB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3649CA31-E934-44E8-B3C2-159BD40C7130}"/>
              </a:ext>
            </a:extLst>
          </p:cNvPr>
          <p:cNvSpPr txBox="1"/>
          <p:nvPr/>
        </p:nvSpPr>
        <p:spPr>
          <a:xfrm>
            <a:off x="4629765" y="638942"/>
            <a:ext cx="6602466" cy="584775"/>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WHICH AGENCIES </a:t>
            </a:r>
          </a:p>
          <a:p>
            <a:pPr algn="ctr"/>
            <a:r>
              <a:rPr lang="en-US" sz="1600" b="1" dirty="0">
                <a:solidFill>
                  <a:schemeClr val="bg1"/>
                </a:solidFill>
                <a:latin typeface="Museo 700" panose="02000000000000000000" pitchFamily="50" charset="0"/>
              </a:rPr>
              <a:t>CAN HELP?</a:t>
            </a:r>
          </a:p>
        </p:txBody>
      </p:sp>
      <p:pic>
        <p:nvPicPr>
          <p:cNvPr id="4" name="Picture 3" descr="A picture containing map&#10;&#10;Description automatically generated">
            <a:extLst>
              <a:ext uri="{FF2B5EF4-FFF2-40B4-BE49-F238E27FC236}">
                <a16:creationId xmlns:a16="http://schemas.microsoft.com/office/drawing/2014/main" id="{018EDEDB-3D5B-499F-A44B-1FC7868C9D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9282" y="2433870"/>
            <a:ext cx="2950470" cy="3721616"/>
          </a:xfrm>
          <a:prstGeom prst="rect">
            <a:avLst/>
          </a:prstGeom>
        </p:spPr>
      </p:pic>
    </p:spTree>
    <p:extLst>
      <p:ext uri="{BB962C8B-B14F-4D97-AF65-F5344CB8AC3E}">
        <p14:creationId xmlns:p14="http://schemas.microsoft.com/office/powerpoint/2010/main" val="973923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5B50DA-097F-45AC-80A3-EA2D5442AB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9" name="TextBox 8">
            <a:extLst>
              <a:ext uri="{FF2B5EF4-FFF2-40B4-BE49-F238E27FC236}">
                <a16:creationId xmlns:a16="http://schemas.microsoft.com/office/drawing/2014/main" id="{076BBF5A-6F8D-415D-9680-5A97B2ADF365}"/>
              </a:ext>
            </a:extLst>
          </p:cNvPr>
          <p:cNvSpPr txBox="1"/>
          <p:nvPr/>
        </p:nvSpPr>
        <p:spPr>
          <a:xfrm>
            <a:off x="493666" y="220251"/>
            <a:ext cx="6808380" cy="113877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ZOOM MEETING CONTROLS (Tablet &amp; Smartphone)</a:t>
            </a:r>
          </a:p>
        </p:txBody>
      </p:sp>
      <p:pic>
        <p:nvPicPr>
          <p:cNvPr id="11" name="Picture 9" descr="A screenshot of a cell phone&#10;&#10;Description automatically generated">
            <a:extLst>
              <a:ext uri="{FF2B5EF4-FFF2-40B4-BE49-F238E27FC236}">
                <a16:creationId xmlns:a16="http://schemas.microsoft.com/office/drawing/2014/main" id="{15499C23-D985-4F2D-AEAD-5966A9CC8D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2708" y="1705044"/>
            <a:ext cx="2273657" cy="468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A screenshot of a cell phone&#10;&#10;Description automatically generated">
            <a:extLst>
              <a:ext uri="{FF2B5EF4-FFF2-40B4-BE49-F238E27FC236}">
                <a16:creationId xmlns:a16="http://schemas.microsoft.com/office/drawing/2014/main" id="{89C9B332-B4B7-4F92-B4A6-6DBF84EF1B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8400" y="1705044"/>
            <a:ext cx="3778204" cy="468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4">
            <a:extLst>
              <a:ext uri="{FF2B5EF4-FFF2-40B4-BE49-F238E27FC236}">
                <a16:creationId xmlns:a16="http://schemas.microsoft.com/office/drawing/2014/main" id="{D6AE6271-6278-4796-8268-4F11E6DA5EA3}"/>
              </a:ext>
            </a:extLst>
          </p:cNvPr>
          <p:cNvSpPr txBox="1">
            <a:spLocks noChangeArrowheads="1"/>
          </p:cNvSpPr>
          <p:nvPr/>
        </p:nvSpPr>
        <p:spPr bwMode="auto">
          <a:xfrm>
            <a:off x="1681336" y="3042067"/>
            <a:ext cx="2241330" cy="111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aseline="-25000">
                <a:solidFill>
                  <a:schemeClr val="tx1"/>
                </a:solidFill>
                <a:latin typeface="Arial" panose="020B0604020202020204" pitchFamily="34" charset="0"/>
              </a:defRPr>
            </a:lvl1pPr>
            <a:lvl2pPr marL="742950" indent="-285750">
              <a:defRPr sz="2000" baseline="-25000">
                <a:solidFill>
                  <a:schemeClr val="tx1"/>
                </a:solidFill>
                <a:latin typeface="Arial" panose="020B0604020202020204" pitchFamily="34" charset="0"/>
              </a:defRPr>
            </a:lvl2pPr>
            <a:lvl3pPr marL="1143000" indent="-228600">
              <a:defRPr sz="2000" baseline="-25000">
                <a:solidFill>
                  <a:schemeClr val="tx1"/>
                </a:solidFill>
                <a:latin typeface="Arial" panose="020B0604020202020204" pitchFamily="34" charset="0"/>
              </a:defRPr>
            </a:lvl3pPr>
            <a:lvl4pPr marL="1600200" indent="-228600">
              <a:defRPr sz="2000" baseline="-25000">
                <a:solidFill>
                  <a:schemeClr val="tx1"/>
                </a:solidFill>
                <a:latin typeface="Arial" panose="020B0604020202020204" pitchFamily="34" charset="0"/>
              </a:defRPr>
            </a:lvl4pPr>
            <a:lvl5pPr marL="2057400" indent="-228600">
              <a:defRPr sz="2000" baseline="-25000">
                <a:solidFill>
                  <a:schemeClr val="tx1"/>
                </a:solidFill>
                <a:latin typeface="Arial" panose="020B0604020202020204" pitchFamily="34" charset="0"/>
              </a:defRPr>
            </a:lvl5pPr>
            <a:lvl6pPr marL="2514600" indent="-228600" eaLnBrk="0" fontAlgn="base" hangingPunct="0">
              <a:spcBef>
                <a:spcPct val="0"/>
              </a:spcBef>
              <a:spcAft>
                <a:spcPct val="0"/>
              </a:spcAft>
              <a:defRPr sz="2000" baseline="-25000">
                <a:solidFill>
                  <a:schemeClr val="tx1"/>
                </a:solidFill>
                <a:latin typeface="Arial" panose="020B0604020202020204" pitchFamily="34" charset="0"/>
              </a:defRPr>
            </a:lvl6pPr>
            <a:lvl7pPr marL="2971800" indent="-228600" eaLnBrk="0" fontAlgn="base" hangingPunct="0">
              <a:spcBef>
                <a:spcPct val="0"/>
              </a:spcBef>
              <a:spcAft>
                <a:spcPct val="0"/>
              </a:spcAft>
              <a:defRPr sz="2000" baseline="-25000">
                <a:solidFill>
                  <a:schemeClr val="tx1"/>
                </a:solidFill>
                <a:latin typeface="Arial" panose="020B0604020202020204" pitchFamily="34" charset="0"/>
              </a:defRPr>
            </a:lvl7pPr>
            <a:lvl8pPr marL="3429000" indent="-228600" eaLnBrk="0" fontAlgn="base" hangingPunct="0">
              <a:spcBef>
                <a:spcPct val="0"/>
              </a:spcBef>
              <a:spcAft>
                <a:spcPct val="0"/>
              </a:spcAft>
              <a:defRPr sz="2000" baseline="-25000">
                <a:solidFill>
                  <a:schemeClr val="tx1"/>
                </a:solidFill>
                <a:latin typeface="Arial" panose="020B0604020202020204" pitchFamily="34" charset="0"/>
              </a:defRPr>
            </a:lvl8pPr>
            <a:lvl9pPr marL="3886200" indent="-228600" eaLnBrk="0" fontAlgn="base" hangingPunct="0">
              <a:spcBef>
                <a:spcPct val="0"/>
              </a:spcBef>
              <a:spcAft>
                <a:spcPct val="0"/>
              </a:spcAft>
              <a:defRPr sz="2000" baseline="-25000">
                <a:solidFill>
                  <a:schemeClr val="tx1"/>
                </a:solidFill>
                <a:latin typeface="Arial" panose="020B0604020202020204" pitchFamily="34" charset="0"/>
              </a:defRPr>
            </a:lvl9pPr>
          </a:lstStyle>
          <a:p>
            <a:r>
              <a:rPr lang="en-US" altLang="en-US" sz="3000" b="1" dirty="0">
                <a:solidFill>
                  <a:schemeClr val="bg1"/>
                </a:solidFill>
                <a:latin typeface="Century Gothic" panose="020B0502020202020204" pitchFamily="34" charset="0"/>
              </a:rPr>
              <a:t>Access the</a:t>
            </a:r>
          </a:p>
          <a:p>
            <a:r>
              <a:rPr lang="en-US" altLang="en-US" sz="3000" b="1" dirty="0">
                <a:solidFill>
                  <a:schemeClr val="bg1"/>
                </a:solidFill>
                <a:latin typeface="Century Gothic" panose="020B0502020202020204" pitchFamily="34" charset="0"/>
              </a:rPr>
              <a:t>Chat Window</a:t>
            </a:r>
          </a:p>
          <a:p>
            <a:r>
              <a:rPr lang="en-US" altLang="en-US" b="1" dirty="0">
                <a:solidFill>
                  <a:schemeClr val="bg1"/>
                </a:solidFill>
                <a:latin typeface="Century Gothic" panose="020B0502020202020204" pitchFamily="34" charset="0"/>
              </a:rPr>
              <a:t>First, click “More”</a:t>
            </a:r>
            <a:endParaRPr lang="en-US" b="1" dirty="0">
              <a:solidFill>
                <a:srgbClr val="E6761A"/>
              </a:solidFill>
              <a:latin typeface="Century Gothic" panose="020B0502020202020204" pitchFamily="34" charset="0"/>
            </a:endParaRPr>
          </a:p>
          <a:p>
            <a:endParaRPr lang="en-US" altLang="en-US" b="1" dirty="0">
              <a:solidFill>
                <a:schemeClr val="bg1"/>
              </a:solidFill>
              <a:latin typeface="Century Gothic" panose="020B0502020202020204" pitchFamily="34" charset="0"/>
            </a:endParaRPr>
          </a:p>
        </p:txBody>
      </p:sp>
      <p:cxnSp>
        <p:nvCxnSpPr>
          <p:cNvPr id="16" name="Straight Arrow Connector 15">
            <a:extLst>
              <a:ext uri="{FF2B5EF4-FFF2-40B4-BE49-F238E27FC236}">
                <a16:creationId xmlns:a16="http://schemas.microsoft.com/office/drawing/2014/main" id="{27D4B27A-5F56-417E-AB5A-D531414444B8}"/>
              </a:ext>
            </a:extLst>
          </p:cNvPr>
          <p:cNvCxnSpPr>
            <a:cxnSpLocks/>
          </p:cNvCxnSpPr>
          <p:nvPr/>
        </p:nvCxnSpPr>
        <p:spPr bwMode="auto">
          <a:xfrm flipV="1">
            <a:off x="3343861" y="2535623"/>
            <a:ext cx="578805" cy="818664"/>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8" name="Rectangle 23">
            <a:extLst>
              <a:ext uri="{FF2B5EF4-FFF2-40B4-BE49-F238E27FC236}">
                <a16:creationId xmlns:a16="http://schemas.microsoft.com/office/drawing/2014/main" id="{B7184088-5035-4A1D-B567-9718E2C76492}"/>
              </a:ext>
            </a:extLst>
          </p:cNvPr>
          <p:cNvSpPr>
            <a:spLocks noChangeArrowheads="1"/>
          </p:cNvSpPr>
          <p:nvPr/>
        </p:nvSpPr>
        <p:spPr bwMode="auto">
          <a:xfrm>
            <a:off x="2503543" y="6463430"/>
            <a:ext cx="892569"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aseline="-25000">
                <a:solidFill>
                  <a:schemeClr val="tx1"/>
                </a:solidFill>
                <a:latin typeface="Arial" panose="020B0604020202020204" pitchFamily="34" charset="0"/>
              </a:defRPr>
            </a:lvl1pPr>
            <a:lvl2pPr marL="742950" indent="-285750">
              <a:defRPr sz="2000" baseline="-25000">
                <a:solidFill>
                  <a:schemeClr val="tx1"/>
                </a:solidFill>
                <a:latin typeface="Arial" panose="020B0604020202020204" pitchFamily="34" charset="0"/>
              </a:defRPr>
            </a:lvl2pPr>
            <a:lvl3pPr marL="1143000" indent="-228600">
              <a:defRPr sz="2000" baseline="-25000">
                <a:solidFill>
                  <a:schemeClr val="tx1"/>
                </a:solidFill>
                <a:latin typeface="Arial" panose="020B0604020202020204" pitchFamily="34" charset="0"/>
              </a:defRPr>
            </a:lvl3pPr>
            <a:lvl4pPr marL="1600200" indent="-228600">
              <a:defRPr sz="2000" baseline="-25000">
                <a:solidFill>
                  <a:schemeClr val="tx1"/>
                </a:solidFill>
                <a:latin typeface="Arial" panose="020B0604020202020204" pitchFamily="34" charset="0"/>
              </a:defRPr>
            </a:lvl4pPr>
            <a:lvl5pPr marL="2057400" indent="-228600">
              <a:defRPr sz="2000" baseline="-25000">
                <a:solidFill>
                  <a:schemeClr val="tx1"/>
                </a:solidFill>
                <a:latin typeface="Arial" panose="020B0604020202020204" pitchFamily="34" charset="0"/>
              </a:defRPr>
            </a:lvl5pPr>
            <a:lvl6pPr marL="2514600" indent="-228600" eaLnBrk="0" fontAlgn="base" hangingPunct="0">
              <a:spcBef>
                <a:spcPct val="0"/>
              </a:spcBef>
              <a:spcAft>
                <a:spcPct val="0"/>
              </a:spcAft>
              <a:defRPr sz="2000" baseline="-25000">
                <a:solidFill>
                  <a:schemeClr val="tx1"/>
                </a:solidFill>
                <a:latin typeface="Arial" panose="020B0604020202020204" pitchFamily="34" charset="0"/>
              </a:defRPr>
            </a:lvl6pPr>
            <a:lvl7pPr marL="2971800" indent="-228600" eaLnBrk="0" fontAlgn="base" hangingPunct="0">
              <a:spcBef>
                <a:spcPct val="0"/>
              </a:spcBef>
              <a:spcAft>
                <a:spcPct val="0"/>
              </a:spcAft>
              <a:defRPr sz="2000" baseline="-25000">
                <a:solidFill>
                  <a:schemeClr val="tx1"/>
                </a:solidFill>
                <a:latin typeface="Arial" panose="020B0604020202020204" pitchFamily="34" charset="0"/>
              </a:defRPr>
            </a:lvl7pPr>
            <a:lvl8pPr marL="3429000" indent="-228600" eaLnBrk="0" fontAlgn="base" hangingPunct="0">
              <a:spcBef>
                <a:spcPct val="0"/>
              </a:spcBef>
              <a:spcAft>
                <a:spcPct val="0"/>
              </a:spcAft>
              <a:defRPr sz="2000" baseline="-25000">
                <a:solidFill>
                  <a:schemeClr val="tx1"/>
                </a:solidFill>
                <a:latin typeface="Arial" panose="020B0604020202020204" pitchFamily="34" charset="0"/>
              </a:defRPr>
            </a:lvl8pPr>
            <a:lvl9pPr marL="3886200" indent="-228600" eaLnBrk="0" fontAlgn="base" hangingPunct="0">
              <a:spcBef>
                <a:spcPct val="0"/>
              </a:spcBef>
              <a:spcAft>
                <a:spcPct val="0"/>
              </a:spcAft>
              <a:defRPr sz="2000" baseline="-25000">
                <a:solidFill>
                  <a:schemeClr val="tx1"/>
                </a:solidFill>
                <a:latin typeface="Arial" panose="020B0604020202020204" pitchFamily="34" charset="0"/>
              </a:defRPr>
            </a:lvl9pPr>
          </a:lstStyle>
          <a:p>
            <a:r>
              <a:rPr lang="en-US" altLang="en-US" b="1" dirty="0">
                <a:latin typeface="Century Gothic" panose="020B0502020202020204" pitchFamily="34" charset="0"/>
              </a:rPr>
              <a:t>Tablet</a:t>
            </a:r>
          </a:p>
        </p:txBody>
      </p:sp>
      <p:sp>
        <p:nvSpPr>
          <p:cNvPr id="19" name="Rectangle 28">
            <a:extLst>
              <a:ext uri="{FF2B5EF4-FFF2-40B4-BE49-F238E27FC236}">
                <a16:creationId xmlns:a16="http://schemas.microsoft.com/office/drawing/2014/main" id="{900547B0-2D0B-4AC0-A370-3F33C98231BD}"/>
              </a:ext>
            </a:extLst>
          </p:cNvPr>
          <p:cNvSpPr>
            <a:spLocks noChangeArrowheads="1"/>
          </p:cNvSpPr>
          <p:nvPr/>
        </p:nvSpPr>
        <p:spPr bwMode="auto">
          <a:xfrm>
            <a:off x="6445552" y="6463430"/>
            <a:ext cx="1680813"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aseline="-25000">
                <a:solidFill>
                  <a:schemeClr val="tx1"/>
                </a:solidFill>
                <a:latin typeface="Arial" panose="020B0604020202020204" pitchFamily="34" charset="0"/>
              </a:defRPr>
            </a:lvl1pPr>
            <a:lvl2pPr marL="742950" indent="-285750">
              <a:defRPr sz="2000" baseline="-25000">
                <a:solidFill>
                  <a:schemeClr val="tx1"/>
                </a:solidFill>
                <a:latin typeface="Arial" panose="020B0604020202020204" pitchFamily="34" charset="0"/>
              </a:defRPr>
            </a:lvl2pPr>
            <a:lvl3pPr marL="1143000" indent="-228600">
              <a:defRPr sz="2000" baseline="-25000">
                <a:solidFill>
                  <a:schemeClr val="tx1"/>
                </a:solidFill>
                <a:latin typeface="Arial" panose="020B0604020202020204" pitchFamily="34" charset="0"/>
              </a:defRPr>
            </a:lvl3pPr>
            <a:lvl4pPr marL="1600200" indent="-228600">
              <a:defRPr sz="2000" baseline="-25000">
                <a:solidFill>
                  <a:schemeClr val="tx1"/>
                </a:solidFill>
                <a:latin typeface="Arial" panose="020B0604020202020204" pitchFamily="34" charset="0"/>
              </a:defRPr>
            </a:lvl4pPr>
            <a:lvl5pPr marL="2057400" indent="-228600">
              <a:defRPr sz="2000" baseline="-25000">
                <a:solidFill>
                  <a:schemeClr val="tx1"/>
                </a:solidFill>
                <a:latin typeface="Arial" panose="020B0604020202020204" pitchFamily="34" charset="0"/>
              </a:defRPr>
            </a:lvl5pPr>
            <a:lvl6pPr marL="2514600" indent="-228600" eaLnBrk="0" fontAlgn="base" hangingPunct="0">
              <a:spcBef>
                <a:spcPct val="0"/>
              </a:spcBef>
              <a:spcAft>
                <a:spcPct val="0"/>
              </a:spcAft>
              <a:defRPr sz="2000" baseline="-25000">
                <a:solidFill>
                  <a:schemeClr val="tx1"/>
                </a:solidFill>
                <a:latin typeface="Arial" panose="020B0604020202020204" pitchFamily="34" charset="0"/>
              </a:defRPr>
            </a:lvl6pPr>
            <a:lvl7pPr marL="2971800" indent="-228600" eaLnBrk="0" fontAlgn="base" hangingPunct="0">
              <a:spcBef>
                <a:spcPct val="0"/>
              </a:spcBef>
              <a:spcAft>
                <a:spcPct val="0"/>
              </a:spcAft>
              <a:defRPr sz="2000" baseline="-25000">
                <a:solidFill>
                  <a:schemeClr val="tx1"/>
                </a:solidFill>
                <a:latin typeface="Arial" panose="020B0604020202020204" pitchFamily="34" charset="0"/>
              </a:defRPr>
            </a:lvl7pPr>
            <a:lvl8pPr marL="3429000" indent="-228600" eaLnBrk="0" fontAlgn="base" hangingPunct="0">
              <a:spcBef>
                <a:spcPct val="0"/>
              </a:spcBef>
              <a:spcAft>
                <a:spcPct val="0"/>
              </a:spcAft>
              <a:defRPr sz="2000" baseline="-25000">
                <a:solidFill>
                  <a:schemeClr val="tx1"/>
                </a:solidFill>
                <a:latin typeface="Arial" panose="020B0604020202020204" pitchFamily="34" charset="0"/>
              </a:defRPr>
            </a:lvl8pPr>
            <a:lvl9pPr marL="3886200" indent="-228600" eaLnBrk="0" fontAlgn="base" hangingPunct="0">
              <a:spcBef>
                <a:spcPct val="0"/>
              </a:spcBef>
              <a:spcAft>
                <a:spcPct val="0"/>
              </a:spcAft>
              <a:defRPr sz="2000" baseline="-25000">
                <a:solidFill>
                  <a:schemeClr val="tx1"/>
                </a:solidFill>
                <a:latin typeface="Arial" panose="020B0604020202020204" pitchFamily="34" charset="0"/>
              </a:defRPr>
            </a:lvl9pPr>
          </a:lstStyle>
          <a:p>
            <a:r>
              <a:rPr lang="en-US" altLang="en-US" b="1" dirty="0">
                <a:latin typeface="Century Gothic" panose="020B0502020202020204" pitchFamily="34" charset="0"/>
              </a:rPr>
              <a:t>Smart Phone</a:t>
            </a:r>
          </a:p>
        </p:txBody>
      </p:sp>
      <p:cxnSp>
        <p:nvCxnSpPr>
          <p:cNvPr id="25" name="Straight Arrow Connector 24">
            <a:extLst>
              <a:ext uri="{FF2B5EF4-FFF2-40B4-BE49-F238E27FC236}">
                <a16:creationId xmlns:a16="http://schemas.microsoft.com/office/drawing/2014/main" id="{61AF8607-C0A8-46E2-8D91-89840BFFADDB}"/>
              </a:ext>
            </a:extLst>
          </p:cNvPr>
          <p:cNvCxnSpPr>
            <a:cxnSpLocks/>
          </p:cNvCxnSpPr>
          <p:nvPr/>
        </p:nvCxnSpPr>
        <p:spPr bwMode="auto">
          <a:xfrm>
            <a:off x="3532895" y="3513547"/>
            <a:ext cx="2912657" cy="388534"/>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A9A84A7C-D675-4FE4-A476-0E0C098F9BB2}"/>
              </a:ext>
            </a:extLst>
          </p:cNvPr>
          <p:cNvCxnSpPr>
            <a:cxnSpLocks/>
          </p:cNvCxnSpPr>
          <p:nvPr/>
        </p:nvCxnSpPr>
        <p:spPr bwMode="auto">
          <a:xfrm flipV="1">
            <a:off x="2949827" y="1865468"/>
            <a:ext cx="1622173" cy="1222584"/>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6CEA1CE0-44DF-4208-B68B-6195C1E38CB6}"/>
              </a:ext>
            </a:extLst>
          </p:cNvPr>
          <p:cNvCxnSpPr>
            <a:cxnSpLocks/>
          </p:cNvCxnSpPr>
          <p:nvPr/>
        </p:nvCxnSpPr>
        <p:spPr bwMode="auto">
          <a:xfrm>
            <a:off x="3438102" y="3844114"/>
            <a:ext cx="4442096" cy="2010396"/>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pic>
        <p:nvPicPr>
          <p:cNvPr id="17" name="Picture 16">
            <a:extLst>
              <a:ext uri="{FF2B5EF4-FFF2-40B4-BE49-F238E27FC236}">
                <a16:creationId xmlns:a16="http://schemas.microsoft.com/office/drawing/2014/main" id="{653E83F3-7156-47E5-ABD3-514F87CD9B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5" name="TextBox 14">
            <a:extLst>
              <a:ext uri="{FF2B5EF4-FFF2-40B4-BE49-F238E27FC236}">
                <a16:creationId xmlns:a16="http://schemas.microsoft.com/office/drawing/2014/main" id="{31AE4F20-0DDC-422A-96D4-A03116BC5128}"/>
              </a:ext>
            </a:extLst>
          </p:cNvPr>
          <p:cNvSpPr txBox="1"/>
          <p:nvPr/>
        </p:nvSpPr>
        <p:spPr>
          <a:xfrm>
            <a:off x="6768853" y="484221"/>
            <a:ext cx="2391087" cy="923330"/>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TECHNICAL ISSUES SHOULD YOU BE AWARE OFF?</a:t>
            </a:r>
          </a:p>
        </p:txBody>
      </p:sp>
    </p:spTree>
    <p:extLst>
      <p:ext uri="{BB962C8B-B14F-4D97-AF65-F5344CB8AC3E}">
        <p14:creationId xmlns:p14="http://schemas.microsoft.com/office/powerpoint/2010/main" val="1895990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0EEC8-383B-4BEB-B8C7-9B16AFC36C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252109" y="-189082"/>
            <a:ext cx="9648218" cy="7236164"/>
          </a:xfrm>
          <a:prstGeom prst="rect">
            <a:avLst/>
          </a:prstGeom>
        </p:spPr>
      </p:pic>
      <p:sp>
        <p:nvSpPr>
          <p:cNvPr id="2" name="Rectangle 1">
            <a:extLst>
              <a:ext uri="{FF2B5EF4-FFF2-40B4-BE49-F238E27FC236}">
                <a16:creationId xmlns:a16="http://schemas.microsoft.com/office/drawing/2014/main" id="{B62DC69A-47D7-4E9C-A3AF-6C76D6D0EEDF}"/>
              </a:ext>
            </a:extLst>
          </p:cNvPr>
          <p:cNvSpPr/>
          <p:nvPr/>
        </p:nvSpPr>
        <p:spPr>
          <a:xfrm>
            <a:off x="348624" y="1742826"/>
            <a:ext cx="7811401" cy="3378104"/>
          </a:xfrm>
          <a:prstGeom prst="rect">
            <a:avLst/>
          </a:prstGeom>
        </p:spPr>
        <p:txBody>
          <a:bodyPr wrap="square">
            <a:spAutoFit/>
          </a:bodyPr>
          <a:lstStyle/>
          <a:p>
            <a:pPr>
              <a:lnSpc>
                <a:spcPct val="150000"/>
              </a:lnSpc>
            </a:pPr>
            <a:r>
              <a:rPr lang="en-US" sz="2400" b="1" baseline="30000" dirty="0">
                <a:solidFill>
                  <a:srgbClr val="91004F"/>
                </a:solidFill>
                <a:latin typeface="Museo 500" panose="02000000000000000000" pitchFamily="50" charset="0"/>
              </a:rPr>
              <a:t>Some of the Water service providers that serve DACs  include:</a:t>
            </a:r>
            <a:endParaRPr lang="en-US" sz="2400" baseline="30000" dirty="0">
              <a:solidFill>
                <a:srgbClr val="00627C"/>
              </a:solidFill>
              <a:latin typeface="Museo 500" panose="02000000000000000000" pitchFamily="50" charset="0"/>
            </a:endParaRPr>
          </a:p>
          <a:p>
            <a:pPr marL="457200" indent="-457200">
              <a:lnSpc>
                <a:spcPct val="150000"/>
              </a:lnSpc>
              <a:buFont typeface="Arial" panose="020B0604020202020204" pitchFamily="34" charset="0"/>
              <a:buChar char="•"/>
            </a:pPr>
            <a:endParaRPr lang="en-US" sz="2400" baseline="30000" dirty="0">
              <a:solidFill>
                <a:srgbClr val="00627C"/>
              </a:solidFill>
              <a:latin typeface="Museo 500" panose="02000000000000000000" pitchFamily="50" charset="0"/>
            </a:endParaRPr>
          </a:p>
          <a:p>
            <a:pPr marL="457200" indent="-457200">
              <a:lnSpc>
                <a:spcPct val="150000"/>
              </a:lnSpc>
              <a:buFont typeface="Arial" panose="020B0604020202020204" pitchFamily="34" charset="0"/>
              <a:buChar char="•"/>
            </a:pPr>
            <a:endParaRPr lang="en-US" sz="2400" baseline="30000" dirty="0">
              <a:solidFill>
                <a:srgbClr val="00627C"/>
              </a:solidFill>
              <a:latin typeface="Museo 500" panose="02000000000000000000" pitchFamily="50" charset="0"/>
            </a:endParaRPr>
          </a:p>
          <a:p>
            <a:pPr marL="457200" indent="-457200">
              <a:lnSpc>
                <a:spcPct val="150000"/>
              </a:lnSpc>
              <a:buFont typeface="Arial" panose="020B0604020202020204" pitchFamily="34" charset="0"/>
              <a:buChar char="•"/>
            </a:pPr>
            <a:endParaRPr lang="en-US" sz="2400" baseline="30000" dirty="0">
              <a:solidFill>
                <a:srgbClr val="00627C"/>
              </a:solidFill>
              <a:latin typeface="Museo 500" panose="02000000000000000000" pitchFamily="50" charset="0"/>
            </a:endParaRPr>
          </a:p>
          <a:p>
            <a:pPr>
              <a:lnSpc>
                <a:spcPct val="150000"/>
              </a:lnSpc>
            </a:pPr>
            <a:endParaRPr lang="en-US" sz="2400" baseline="30000" dirty="0">
              <a:solidFill>
                <a:srgbClr val="00627C"/>
              </a:solidFill>
              <a:latin typeface="Museo 500" panose="02000000000000000000" pitchFamily="50" charset="0"/>
            </a:endParaRPr>
          </a:p>
          <a:p>
            <a:pPr>
              <a:lnSpc>
                <a:spcPct val="150000"/>
              </a:lnSpc>
            </a:pPr>
            <a:endParaRPr lang="en-US" sz="2400" baseline="30000" dirty="0">
              <a:solidFill>
                <a:srgbClr val="00627C"/>
              </a:solidFill>
              <a:latin typeface="Museo 500" panose="02000000000000000000" pitchFamily="50" charset="0"/>
            </a:endParaRPr>
          </a:p>
          <a:p>
            <a:pPr>
              <a:lnSpc>
                <a:spcPct val="150000"/>
              </a:lnSpc>
            </a:pPr>
            <a:endParaRPr lang="en-US" sz="2400" baseline="30000" dirty="0">
              <a:solidFill>
                <a:srgbClr val="00627C"/>
              </a:solidFill>
              <a:latin typeface="Museo 500" panose="02000000000000000000" pitchFamily="50" charset="0"/>
            </a:endParaRPr>
          </a:p>
          <a:p>
            <a:pPr>
              <a:lnSpc>
                <a:spcPct val="150000"/>
              </a:lnSpc>
            </a:pPr>
            <a:endParaRPr lang="en-US" sz="2400" baseline="30000" dirty="0">
              <a:solidFill>
                <a:srgbClr val="00627C"/>
              </a:solidFill>
              <a:latin typeface="Museo 500" panose="02000000000000000000" pitchFamily="50" charset="0"/>
            </a:endParaRPr>
          </a:p>
          <a:p>
            <a:pPr>
              <a:lnSpc>
                <a:spcPct val="150000"/>
              </a:lnSpc>
            </a:pPr>
            <a:endParaRPr lang="en-US" sz="2400" baseline="30000" dirty="0">
              <a:solidFill>
                <a:srgbClr val="00627C"/>
              </a:solidFill>
              <a:latin typeface="Museo 500" panose="02000000000000000000" pitchFamily="50" charset="0"/>
            </a:endParaRPr>
          </a:p>
        </p:txBody>
      </p:sp>
      <p:pic>
        <p:nvPicPr>
          <p:cNvPr id="10" name="Picture 9">
            <a:extLst>
              <a:ext uri="{FF2B5EF4-FFF2-40B4-BE49-F238E27FC236}">
                <a16:creationId xmlns:a16="http://schemas.microsoft.com/office/drawing/2014/main" id="{54DA5360-BE9E-4F5A-A388-FE5F55D893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1" name="TextBox 10">
            <a:extLst>
              <a:ext uri="{FF2B5EF4-FFF2-40B4-BE49-F238E27FC236}">
                <a16:creationId xmlns:a16="http://schemas.microsoft.com/office/drawing/2014/main" id="{A62FF45F-C1B2-43DC-BA2F-0586012BE1B7}"/>
              </a:ext>
            </a:extLst>
          </p:cNvPr>
          <p:cNvSpPr txBox="1"/>
          <p:nvPr/>
        </p:nvSpPr>
        <p:spPr>
          <a:xfrm>
            <a:off x="4578965" y="470735"/>
            <a:ext cx="6602466" cy="1077218"/>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WHO CAN </a:t>
            </a:r>
          </a:p>
          <a:p>
            <a:pPr algn="ctr"/>
            <a:r>
              <a:rPr lang="en-US" sz="1600" b="1" dirty="0">
                <a:solidFill>
                  <a:schemeClr val="bg1"/>
                </a:solidFill>
                <a:latin typeface="Museo 700" panose="02000000000000000000" pitchFamily="50" charset="0"/>
              </a:rPr>
              <a:t>HELP WITH </a:t>
            </a:r>
          </a:p>
          <a:p>
            <a:pPr algn="ctr"/>
            <a:r>
              <a:rPr lang="en-US" sz="1600" b="1" dirty="0">
                <a:solidFill>
                  <a:schemeClr val="bg1"/>
                </a:solidFill>
                <a:latin typeface="Museo 700" panose="02000000000000000000" pitchFamily="50" charset="0"/>
              </a:rPr>
              <a:t>WATER RELATED </a:t>
            </a:r>
          </a:p>
          <a:p>
            <a:pPr algn="ctr"/>
            <a:r>
              <a:rPr lang="en-US" sz="1600" b="1" dirty="0">
                <a:solidFill>
                  <a:schemeClr val="bg1"/>
                </a:solidFill>
                <a:latin typeface="Museo 700" panose="02000000000000000000" pitchFamily="50" charset="0"/>
              </a:rPr>
              <a:t>PROJECTS?</a:t>
            </a:r>
          </a:p>
        </p:txBody>
      </p:sp>
      <p:sp>
        <p:nvSpPr>
          <p:cNvPr id="14" name="TextBox 13">
            <a:extLst>
              <a:ext uri="{FF2B5EF4-FFF2-40B4-BE49-F238E27FC236}">
                <a16:creationId xmlns:a16="http://schemas.microsoft.com/office/drawing/2014/main" id="{DBDCD8FC-A7D9-4810-9FDC-6AE1EAFC1D38}"/>
              </a:ext>
            </a:extLst>
          </p:cNvPr>
          <p:cNvSpPr txBox="1"/>
          <p:nvPr/>
        </p:nvSpPr>
        <p:spPr>
          <a:xfrm>
            <a:off x="348625" y="533272"/>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Water Service Providers</a:t>
            </a:r>
          </a:p>
        </p:txBody>
      </p:sp>
      <p:sp>
        <p:nvSpPr>
          <p:cNvPr id="9" name="Rectangle 8">
            <a:extLst>
              <a:ext uri="{FF2B5EF4-FFF2-40B4-BE49-F238E27FC236}">
                <a16:creationId xmlns:a16="http://schemas.microsoft.com/office/drawing/2014/main" id="{279EF278-8CC2-41B9-B1F1-52843269BB09}"/>
              </a:ext>
            </a:extLst>
          </p:cNvPr>
          <p:cNvSpPr/>
          <p:nvPr/>
        </p:nvSpPr>
        <p:spPr>
          <a:xfrm>
            <a:off x="994684" y="6034091"/>
            <a:ext cx="5589833" cy="913070"/>
          </a:xfrm>
          <a:prstGeom prst="rect">
            <a:avLst/>
          </a:prstGeom>
        </p:spPr>
        <p:txBody>
          <a:bodyPr wrap="square">
            <a:spAutoFit/>
          </a:bodyPr>
          <a:lstStyle/>
          <a:p>
            <a:r>
              <a:rPr lang="en-US" sz="2200" baseline="30000" dirty="0">
                <a:solidFill>
                  <a:srgbClr val="91004F"/>
                </a:solidFill>
                <a:latin typeface="Museo 700" panose="02000000000000000000" pitchFamily="50" charset="0"/>
              </a:rPr>
              <a:t>For a full list of Ventura County water purveyors please visit:</a:t>
            </a:r>
          </a:p>
          <a:p>
            <a:r>
              <a:rPr lang="en-US" baseline="30000" dirty="0">
                <a:solidFill>
                  <a:srgbClr val="00627C"/>
                </a:solidFill>
                <a:latin typeface="Museo 500" panose="02000000000000000000" pitchFamily="50" charset="0"/>
                <a:hlinkClick r:id="rId5"/>
              </a:rPr>
              <a:t>https://s29422.pcdn.co/wp-content/uploads/2018/08/WaterPurveyors_Web.pdf</a:t>
            </a:r>
            <a:endParaRPr lang="en-US" baseline="30000" dirty="0">
              <a:solidFill>
                <a:srgbClr val="00627C"/>
              </a:solidFill>
              <a:latin typeface="Museo 500" panose="02000000000000000000" pitchFamily="50" charset="0"/>
            </a:endParaRPr>
          </a:p>
          <a:p>
            <a:r>
              <a:rPr lang="en-US" sz="2200" baseline="30000" dirty="0">
                <a:solidFill>
                  <a:srgbClr val="91004F"/>
                </a:solidFill>
                <a:latin typeface="Museo 700" panose="02000000000000000000" pitchFamily="50" charset="0"/>
              </a:rPr>
              <a:t>To find your water provider:</a:t>
            </a:r>
          </a:p>
          <a:p>
            <a:r>
              <a:rPr lang="en-US" baseline="30000" dirty="0">
                <a:solidFill>
                  <a:srgbClr val="00627C"/>
                </a:solidFill>
                <a:latin typeface="Museo 500" panose="02000000000000000000" pitchFamily="50" charset="0"/>
                <a:hlinkClick r:id="rId6"/>
              </a:rPr>
              <a:t>https://watertalks.csusb.edu/who-is-my-water-service-provider</a:t>
            </a:r>
            <a:r>
              <a:rPr lang="en-US" baseline="30000" dirty="0">
                <a:solidFill>
                  <a:srgbClr val="00627C"/>
                </a:solidFill>
                <a:latin typeface="Museo 500" panose="02000000000000000000" pitchFamily="50" charset="0"/>
              </a:rPr>
              <a:t> </a:t>
            </a:r>
          </a:p>
        </p:txBody>
      </p:sp>
      <p:pic>
        <p:nvPicPr>
          <p:cNvPr id="12" name="Picture 11" descr="A close up of a logo&#10;&#10;Description automatically generated">
            <a:extLst>
              <a:ext uri="{FF2B5EF4-FFF2-40B4-BE49-F238E27FC236}">
                <a16:creationId xmlns:a16="http://schemas.microsoft.com/office/drawing/2014/main" id="{68D5B3B5-D8D8-4E48-B9A1-34D00B7F321D}"/>
              </a:ext>
            </a:extLst>
          </p:cNvPr>
          <p:cNvPicPr>
            <a:picLocks noChangeAspect="1"/>
          </p:cNvPicPr>
          <p:nvPr/>
        </p:nvPicPr>
        <p:blipFill rotWithShape="1">
          <a:blip r:embed="rId7">
            <a:extLst>
              <a:ext uri="{28A0092B-C50C-407E-A947-70E740481C1C}">
                <a14:useLocalDpi xmlns:a14="http://schemas.microsoft.com/office/drawing/2010/main"/>
              </a:ext>
            </a:extLst>
          </a:blip>
          <a:srcRect l="36821" t="38408" r="44470" b="46114"/>
          <a:stretch/>
        </p:blipFill>
        <p:spPr>
          <a:xfrm>
            <a:off x="193850" y="5978715"/>
            <a:ext cx="1078875" cy="892552"/>
          </a:xfrm>
          <a:prstGeom prst="rect">
            <a:avLst/>
          </a:prstGeom>
        </p:spPr>
      </p:pic>
      <p:graphicFrame>
        <p:nvGraphicFramePr>
          <p:cNvPr id="13" name="Table 12">
            <a:extLst>
              <a:ext uri="{FF2B5EF4-FFF2-40B4-BE49-F238E27FC236}">
                <a16:creationId xmlns:a16="http://schemas.microsoft.com/office/drawing/2014/main" id="{39E4B6D2-4099-4A8B-BDDA-CDD7704479BA}"/>
              </a:ext>
            </a:extLst>
          </p:cNvPr>
          <p:cNvGraphicFramePr>
            <a:graphicFrameLocks noGrp="1"/>
          </p:cNvGraphicFramePr>
          <p:nvPr>
            <p:extLst>
              <p:ext uri="{D42A27DB-BD31-4B8C-83A1-F6EECF244321}">
                <p14:modId xmlns:p14="http://schemas.microsoft.com/office/powerpoint/2010/main" val="1664178250"/>
              </p:ext>
            </p:extLst>
          </p:nvPr>
        </p:nvGraphicFramePr>
        <p:xfrm>
          <a:off x="390345" y="2226489"/>
          <a:ext cx="8231374" cy="866140"/>
        </p:xfrm>
        <a:graphic>
          <a:graphicData uri="http://schemas.openxmlformats.org/drawingml/2006/table">
            <a:tbl>
              <a:tblPr firstRow="1" bandRow="1">
                <a:tableStyleId>{5C22544A-7EE6-4342-B048-85BDC9FD1C3A}</a:tableStyleId>
              </a:tblPr>
              <a:tblGrid>
                <a:gridCol w="4014678">
                  <a:extLst>
                    <a:ext uri="{9D8B030D-6E8A-4147-A177-3AD203B41FA5}">
                      <a16:colId xmlns:a16="http://schemas.microsoft.com/office/drawing/2014/main" val="20000"/>
                    </a:ext>
                  </a:extLst>
                </a:gridCol>
                <a:gridCol w="4216696">
                  <a:extLst>
                    <a:ext uri="{9D8B030D-6E8A-4147-A177-3AD203B41FA5}">
                      <a16:colId xmlns:a16="http://schemas.microsoft.com/office/drawing/2014/main" val="20001"/>
                    </a:ext>
                  </a:extLst>
                </a:gridCol>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Casitas Municipal Water District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lvl="1" indent="0" algn="l" defTabSz="914400" rtl="0" eaLnBrk="1" latinLnBrk="0" hangingPunct="1">
                        <a:buFont typeface="Arial" panose="020B0604020202020204" pitchFamily="34" charset="0"/>
                        <a:buNone/>
                      </a:pPr>
                      <a:r>
                        <a:rPr lang="en-US" sz="1600" b="1" kern="1200" dirty="0">
                          <a:solidFill>
                            <a:schemeClr val="tx1"/>
                          </a:solidFill>
                          <a:latin typeface="Museo 700" pitchFamily="50" charset="0"/>
                          <a:ea typeface="+mn-ea"/>
                          <a:cs typeface="+mn-cs"/>
                        </a:rPr>
                        <a:t> </a:t>
                      </a:r>
                      <a:r>
                        <a:rPr lang="en-US" sz="1400" b="0" kern="1200" dirty="0">
                          <a:solidFill>
                            <a:schemeClr val="tx1"/>
                          </a:solidFill>
                          <a:latin typeface="+mn-lt"/>
                          <a:ea typeface="+mn-ea"/>
                          <a:cs typeface="+mn-cs"/>
                        </a:rPr>
                        <a:t>Piru Mutual Water Company</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0"/>
                  </a:ext>
                </a:extLst>
              </a:tr>
              <a:tr h="1399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mn-ea"/>
                          <a:cs typeface="+mn-cs"/>
                        </a:rPr>
                        <a:t>Casitas Mutual Water Company</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 Rancho Sespe Workers Imp. Assoc.</a:t>
                      </a:r>
                      <a:endParaRPr lang="en-US" sz="1400" dirty="0">
                        <a:solidFill>
                          <a:schemeClr val="tx1"/>
                        </a:solidFill>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10001"/>
                  </a:ext>
                </a:extLst>
              </a:tr>
              <a:tr h="184707">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latin typeface="+mn-lt"/>
                          <a:ea typeface="+mn-ea"/>
                          <a:cs typeface="+mn-cs"/>
                        </a:rPr>
                        <a:t> </a:t>
                      </a:r>
                      <a:r>
                        <a:rPr lang="en-US" sz="1400" b="0" dirty="0">
                          <a:solidFill>
                            <a:schemeClr val="tx1"/>
                          </a:solidFill>
                        </a:rPr>
                        <a:t> City of San Buenaventura </a:t>
                      </a:r>
                      <a:r>
                        <a:rPr lang="en-US" sz="1400" b="0" kern="1200" dirty="0">
                          <a:solidFill>
                            <a:schemeClr val="tx1"/>
                          </a:solidFill>
                          <a:latin typeface="+mn-lt"/>
                          <a:ea typeface="+mn-ea"/>
                          <a:cs typeface="+mn-cs"/>
                        </a:rPr>
                        <a:t>Water</a:t>
                      </a:r>
                      <a:r>
                        <a:rPr lang="en-US" sz="1400" b="0" dirty="0">
                          <a:solidFill>
                            <a:schemeClr val="tx1"/>
                          </a:solidFill>
                        </a:rPr>
                        <a:t> Works</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latin typeface="+mn-lt"/>
                          <a:ea typeface="+mn-ea"/>
                          <a:cs typeface="+mn-cs"/>
                        </a:rPr>
                        <a:t> California American Water</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2"/>
                  </a:ext>
                </a:extLst>
              </a:tr>
            </a:tbl>
          </a:graphicData>
        </a:graphic>
      </p:graphicFrame>
      <p:graphicFrame>
        <p:nvGraphicFramePr>
          <p:cNvPr id="15" name="Table 14">
            <a:extLst>
              <a:ext uri="{FF2B5EF4-FFF2-40B4-BE49-F238E27FC236}">
                <a16:creationId xmlns:a16="http://schemas.microsoft.com/office/drawing/2014/main" id="{494669DC-BF6A-4CD0-8263-58BFC8A4EEA9}"/>
              </a:ext>
            </a:extLst>
          </p:cNvPr>
          <p:cNvGraphicFramePr>
            <a:graphicFrameLocks noGrp="1"/>
          </p:cNvGraphicFramePr>
          <p:nvPr>
            <p:extLst>
              <p:ext uri="{D42A27DB-BD31-4B8C-83A1-F6EECF244321}">
                <p14:modId xmlns:p14="http://schemas.microsoft.com/office/powerpoint/2010/main" val="231558658"/>
              </p:ext>
            </p:extLst>
          </p:nvPr>
        </p:nvGraphicFramePr>
        <p:xfrm>
          <a:off x="390345" y="3300288"/>
          <a:ext cx="8231374" cy="686424"/>
        </p:xfrm>
        <a:graphic>
          <a:graphicData uri="http://schemas.openxmlformats.org/drawingml/2006/table">
            <a:tbl>
              <a:tblPr firstRow="1" bandRow="1">
                <a:tableStyleId>{5C22544A-7EE6-4342-B048-85BDC9FD1C3A}</a:tableStyleId>
              </a:tblPr>
              <a:tblGrid>
                <a:gridCol w="4016555">
                  <a:extLst>
                    <a:ext uri="{9D8B030D-6E8A-4147-A177-3AD203B41FA5}">
                      <a16:colId xmlns:a16="http://schemas.microsoft.com/office/drawing/2014/main" val="20000"/>
                    </a:ext>
                  </a:extLst>
                </a:gridCol>
                <a:gridCol w="4214819">
                  <a:extLst>
                    <a:ext uri="{9D8B030D-6E8A-4147-A177-3AD203B41FA5}">
                      <a16:colId xmlns:a16="http://schemas.microsoft.com/office/drawing/2014/main" val="20001"/>
                    </a:ext>
                  </a:extLst>
                </a:gridCol>
              </a:tblGrid>
              <a:tr h="231128">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 Oxnard City Water Services</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a:lnSpc>
                          <a:spcPct val="105000"/>
                        </a:lnSpc>
                        <a:spcBef>
                          <a:spcPts val="0"/>
                        </a:spcBef>
                        <a:spcAft>
                          <a:spcPts val="0"/>
                        </a:spcAft>
                      </a:pPr>
                      <a:r>
                        <a:rPr lang="en-US" sz="1400" dirty="0"/>
                        <a:t> </a:t>
                      </a:r>
                      <a:r>
                        <a:rPr lang="en-US" sz="1400" b="0" kern="1200" dirty="0">
                          <a:solidFill>
                            <a:schemeClr val="tx1"/>
                          </a:solidFill>
                          <a:latin typeface="+mn-lt"/>
                          <a:ea typeface="+mn-ea"/>
                          <a:cs typeface="+mn-cs"/>
                        </a:rPr>
                        <a:t>Rio Plaza Water Company Inc</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0"/>
                  </a:ext>
                </a:extLst>
              </a:tr>
              <a:tr h="177800">
                <a:tc>
                  <a:txBody>
                    <a:bodyPr/>
                    <a:lstStyle/>
                    <a:p>
                      <a:pPr marL="0" marR="0">
                        <a:lnSpc>
                          <a:spcPct val="105000"/>
                        </a:lnSpc>
                        <a:spcBef>
                          <a:spcPts val="0"/>
                        </a:spcBef>
                        <a:spcAft>
                          <a:spcPts val="0"/>
                        </a:spcAft>
                      </a:pPr>
                      <a:r>
                        <a:rPr lang="en-US" sz="1400" dirty="0"/>
                        <a:t> Cloverdale Mutual Water Company</a:t>
                      </a:r>
                      <a:endParaRPr lang="en-US" sz="1400" kern="1200" dirty="0">
                        <a:solidFill>
                          <a:schemeClr val="tx1"/>
                        </a:solidFill>
                        <a:latin typeface="+mn-lt"/>
                        <a:ea typeface="+mn-ea"/>
                        <a:cs typeface="+mn-cs"/>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a:lnSpc>
                          <a:spcPct val="105000"/>
                        </a:lnSpc>
                        <a:spcBef>
                          <a:spcPts val="0"/>
                        </a:spcBef>
                        <a:spcAft>
                          <a:spcPts val="0"/>
                        </a:spcAft>
                      </a:pPr>
                      <a:r>
                        <a:rPr lang="en-US" sz="1400" dirty="0"/>
                        <a:t> The Mutual Water Company of Vineyard Ave. Estates</a:t>
                      </a:r>
                      <a:endParaRPr lang="en-US" sz="1400" kern="1200" dirty="0">
                        <a:solidFill>
                          <a:schemeClr val="tx1"/>
                        </a:solidFill>
                        <a:latin typeface="+mn-lt"/>
                        <a:ea typeface="+mn-ea"/>
                        <a:cs typeface="+mn-cs"/>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10001"/>
                  </a:ext>
                </a:extLst>
              </a:tr>
              <a:tr h="166052">
                <a:tc>
                  <a:txBody>
                    <a:bodyPr/>
                    <a:lstStyle/>
                    <a:p>
                      <a:pPr marL="0" marR="0">
                        <a:lnSpc>
                          <a:spcPct val="105000"/>
                        </a:lnSpc>
                        <a:spcBef>
                          <a:spcPts val="0"/>
                        </a:spcBef>
                        <a:spcAft>
                          <a:spcPts val="0"/>
                        </a:spcAft>
                      </a:pPr>
                      <a:r>
                        <a:rPr lang="en-US" sz="1400" dirty="0"/>
                        <a:t> Rio Manor Mutual Water Company</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a:lnSpc>
                          <a:spcPct val="105000"/>
                        </a:lnSpc>
                        <a:spcBef>
                          <a:spcPts val="0"/>
                        </a:spcBef>
                        <a:spcAft>
                          <a:spcPts val="0"/>
                        </a:spcAft>
                      </a:pPr>
                      <a:r>
                        <a:rPr lang="en-US" sz="1400" dirty="0"/>
                        <a:t> Vineyard Ave. Acres Mutual Water Company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2"/>
                  </a:ext>
                </a:extLst>
              </a:tr>
            </a:tbl>
          </a:graphicData>
        </a:graphic>
      </p:graphicFrame>
      <p:graphicFrame>
        <p:nvGraphicFramePr>
          <p:cNvPr id="16" name="Table 15">
            <a:extLst>
              <a:ext uri="{FF2B5EF4-FFF2-40B4-BE49-F238E27FC236}">
                <a16:creationId xmlns:a16="http://schemas.microsoft.com/office/drawing/2014/main" id="{11E8BDAC-E940-4674-B73D-3E19B0DE7DB7}"/>
              </a:ext>
            </a:extLst>
          </p:cNvPr>
          <p:cNvGraphicFramePr>
            <a:graphicFrameLocks noGrp="1"/>
          </p:cNvGraphicFramePr>
          <p:nvPr>
            <p:extLst>
              <p:ext uri="{D42A27DB-BD31-4B8C-83A1-F6EECF244321}">
                <p14:modId xmlns:p14="http://schemas.microsoft.com/office/powerpoint/2010/main" val="500300947"/>
              </p:ext>
            </p:extLst>
          </p:nvPr>
        </p:nvGraphicFramePr>
        <p:xfrm>
          <a:off x="390345" y="3075629"/>
          <a:ext cx="8231374" cy="227648"/>
        </p:xfrm>
        <a:graphic>
          <a:graphicData uri="http://schemas.openxmlformats.org/drawingml/2006/table">
            <a:tbl>
              <a:tblPr firstRow="1" bandRow="1">
                <a:tableStyleId>{5C22544A-7EE6-4342-B048-85BDC9FD1C3A}</a:tableStyleId>
              </a:tblPr>
              <a:tblGrid>
                <a:gridCol w="4014994">
                  <a:extLst>
                    <a:ext uri="{9D8B030D-6E8A-4147-A177-3AD203B41FA5}">
                      <a16:colId xmlns:a16="http://schemas.microsoft.com/office/drawing/2014/main" val="2228199057"/>
                    </a:ext>
                  </a:extLst>
                </a:gridCol>
                <a:gridCol w="4216380">
                  <a:extLst>
                    <a:ext uri="{9D8B030D-6E8A-4147-A177-3AD203B41FA5}">
                      <a16:colId xmlns:a16="http://schemas.microsoft.com/office/drawing/2014/main" val="2286895761"/>
                    </a:ext>
                  </a:extLst>
                </a:gridCol>
              </a:tblGrid>
              <a:tr h="0">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latin typeface="+mn-lt"/>
                          <a:ea typeface="+mn-ea"/>
                          <a:cs typeface="+mn-cs"/>
                        </a:rPr>
                        <a:t> Aliso Mutual Water Company</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 Alta Mutual Water Company</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1537982061"/>
                  </a:ext>
                </a:extLst>
              </a:tr>
            </a:tbl>
          </a:graphicData>
        </a:graphic>
      </p:graphicFrame>
      <p:graphicFrame>
        <p:nvGraphicFramePr>
          <p:cNvPr id="18" name="Table 17">
            <a:extLst>
              <a:ext uri="{FF2B5EF4-FFF2-40B4-BE49-F238E27FC236}">
                <a16:creationId xmlns:a16="http://schemas.microsoft.com/office/drawing/2014/main" id="{C2633A8B-B776-4E99-BF65-1C16BCAFBF57}"/>
              </a:ext>
            </a:extLst>
          </p:cNvPr>
          <p:cNvGraphicFramePr>
            <a:graphicFrameLocks noGrp="1"/>
          </p:cNvGraphicFramePr>
          <p:nvPr>
            <p:extLst>
              <p:ext uri="{D42A27DB-BD31-4B8C-83A1-F6EECF244321}">
                <p14:modId xmlns:p14="http://schemas.microsoft.com/office/powerpoint/2010/main" val="3939428049"/>
              </p:ext>
            </p:extLst>
          </p:nvPr>
        </p:nvGraphicFramePr>
        <p:xfrm>
          <a:off x="391926" y="3973132"/>
          <a:ext cx="8231374" cy="227648"/>
        </p:xfrm>
        <a:graphic>
          <a:graphicData uri="http://schemas.openxmlformats.org/drawingml/2006/table">
            <a:tbl>
              <a:tblPr firstRow="1" bandRow="1">
                <a:tableStyleId>{5C22544A-7EE6-4342-B048-85BDC9FD1C3A}</a:tableStyleId>
              </a:tblPr>
              <a:tblGrid>
                <a:gridCol w="4014994">
                  <a:extLst>
                    <a:ext uri="{9D8B030D-6E8A-4147-A177-3AD203B41FA5}">
                      <a16:colId xmlns:a16="http://schemas.microsoft.com/office/drawing/2014/main" val="2228199057"/>
                    </a:ext>
                  </a:extLst>
                </a:gridCol>
                <a:gridCol w="4216380">
                  <a:extLst>
                    <a:ext uri="{9D8B030D-6E8A-4147-A177-3AD203B41FA5}">
                      <a16:colId xmlns:a16="http://schemas.microsoft.com/office/drawing/2014/main" val="2286895761"/>
                    </a:ext>
                  </a:extLst>
                </a:gridCol>
              </a:tblGrid>
              <a:tr h="39939">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dirty="0">
                          <a:solidFill>
                            <a:schemeClr val="tx1"/>
                          </a:solidFill>
                        </a:rPr>
                        <a:t> City of Santa Paula</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Farmers Irrigation Company</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1537982061"/>
                  </a:ext>
                </a:extLst>
              </a:tr>
            </a:tbl>
          </a:graphicData>
        </a:graphic>
      </p:graphicFrame>
      <p:graphicFrame>
        <p:nvGraphicFramePr>
          <p:cNvPr id="19" name="Table 18">
            <a:extLst>
              <a:ext uri="{FF2B5EF4-FFF2-40B4-BE49-F238E27FC236}">
                <a16:creationId xmlns:a16="http://schemas.microsoft.com/office/drawing/2014/main" id="{FA365AA2-AC91-4142-A9FE-5BA46CE16F4C}"/>
              </a:ext>
            </a:extLst>
          </p:cNvPr>
          <p:cNvGraphicFramePr>
            <a:graphicFrameLocks noGrp="1"/>
          </p:cNvGraphicFramePr>
          <p:nvPr>
            <p:extLst>
              <p:ext uri="{D42A27DB-BD31-4B8C-83A1-F6EECF244321}">
                <p14:modId xmlns:p14="http://schemas.microsoft.com/office/powerpoint/2010/main" val="589557485"/>
              </p:ext>
            </p:extLst>
          </p:nvPr>
        </p:nvGraphicFramePr>
        <p:xfrm>
          <a:off x="390345" y="4208382"/>
          <a:ext cx="8231374" cy="686424"/>
        </p:xfrm>
        <a:graphic>
          <a:graphicData uri="http://schemas.openxmlformats.org/drawingml/2006/table">
            <a:tbl>
              <a:tblPr firstRow="1" bandRow="1">
                <a:tableStyleId>{5C22544A-7EE6-4342-B048-85BDC9FD1C3A}</a:tableStyleId>
              </a:tblPr>
              <a:tblGrid>
                <a:gridCol w="4014678">
                  <a:extLst>
                    <a:ext uri="{9D8B030D-6E8A-4147-A177-3AD203B41FA5}">
                      <a16:colId xmlns:a16="http://schemas.microsoft.com/office/drawing/2014/main" val="20000"/>
                    </a:ext>
                  </a:extLst>
                </a:gridCol>
                <a:gridCol w="4216696">
                  <a:extLst>
                    <a:ext uri="{9D8B030D-6E8A-4147-A177-3AD203B41FA5}">
                      <a16:colId xmlns:a16="http://schemas.microsoft.com/office/drawing/2014/main" val="20001"/>
                    </a:ext>
                  </a:extLst>
                </a:gridCol>
              </a:tblGrid>
              <a:tr h="231128">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 Teague-</a:t>
                      </a:r>
                      <a:r>
                        <a:rPr lang="en-US" sz="1400" b="0" kern="1200" dirty="0" err="1">
                          <a:solidFill>
                            <a:schemeClr val="tx1"/>
                          </a:solidFill>
                          <a:latin typeface="+mn-lt"/>
                          <a:ea typeface="+mn-ea"/>
                          <a:cs typeface="+mn-cs"/>
                        </a:rPr>
                        <a:t>Mckevett</a:t>
                      </a:r>
                      <a:r>
                        <a:rPr lang="en-US" sz="1400" b="0" kern="1200" dirty="0">
                          <a:solidFill>
                            <a:schemeClr val="tx1"/>
                          </a:solidFill>
                          <a:latin typeface="+mn-lt"/>
                          <a:ea typeface="+mn-ea"/>
                          <a:cs typeface="+mn-cs"/>
                        </a:rPr>
                        <a:t> Division - </a:t>
                      </a:r>
                      <a:r>
                        <a:rPr lang="en-US" sz="1400" b="0" kern="1200" dirty="0" err="1">
                          <a:solidFill>
                            <a:schemeClr val="tx1"/>
                          </a:solidFill>
                          <a:latin typeface="+mn-lt"/>
                          <a:ea typeface="+mn-ea"/>
                          <a:cs typeface="+mn-cs"/>
                        </a:rPr>
                        <a:t>Limoneira</a:t>
                      </a:r>
                      <a:endParaRPr lang="en-US" sz="1400" b="0" kern="1200" dirty="0">
                        <a:solidFill>
                          <a:schemeClr val="tx1"/>
                        </a:solidFill>
                        <a:latin typeface="+mn-lt"/>
                        <a:ea typeface="+mn-ea"/>
                        <a:cs typeface="+mn-cs"/>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 City of Fillmore - Water Dept</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0"/>
                  </a:ext>
                </a:extLst>
              </a:tr>
              <a:tr h="177800">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 </a:t>
                      </a:r>
                      <a:r>
                        <a:rPr lang="en-US" sz="1400" dirty="0"/>
                        <a:t>Fillmore Irrigation Company</a:t>
                      </a:r>
                      <a:endParaRPr lang="en-US" sz="1400" b="0" kern="1200" dirty="0">
                        <a:solidFill>
                          <a:schemeClr val="tx1"/>
                        </a:solidFill>
                        <a:latin typeface="+mn-lt"/>
                        <a:ea typeface="+mn-ea"/>
                        <a:cs typeface="+mn-cs"/>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 </a:t>
                      </a:r>
                      <a:r>
                        <a:rPr lang="en-US" sz="1400" dirty="0"/>
                        <a:t>Fillmore West Trailer Park</a:t>
                      </a:r>
                      <a:endParaRPr lang="en-US" sz="1400" b="0" kern="1200" dirty="0">
                        <a:solidFill>
                          <a:schemeClr val="tx1"/>
                        </a:solidFill>
                        <a:latin typeface="+mn-lt"/>
                        <a:ea typeface="+mn-ea"/>
                        <a:cs typeface="+mn-cs"/>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10001"/>
                  </a:ext>
                </a:extLst>
              </a:tr>
              <a:tr h="166052">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 Rio Manor Mutual Water Company</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 Vineyard Ave. Acres Mutual Water Company </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2"/>
                  </a:ext>
                </a:extLst>
              </a:tr>
            </a:tbl>
          </a:graphicData>
        </a:graphic>
      </p:graphicFrame>
      <p:graphicFrame>
        <p:nvGraphicFramePr>
          <p:cNvPr id="20" name="Table 19">
            <a:extLst>
              <a:ext uri="{FF2B5EF4-FFF2-40B4-BE49-F238E27FC236}">
                <a16:creationId xmlns:a16="http://schemas.microsoft.com/office/drawing/2014/main" id="{0160100D-0400-4AB2-8289-3CB7D2E5D63E}"/>
              </a:ext>
            </a:extLst>
          </p:cNvPr>
          <p:cNvGraphicFramePr>
            <a:graphicFrameLocks noGrp="1"/>
          </p:cNvGraphicFramePr>
          <p:nvPr>
            <p:extLst>
              <p:ext uri="{D42A27DB-BD31-4B8C-83A1-F6EECF244321}">
                <p14:modId xmlns:p14="http://schemas.microsoft.com/office/powerpoint/2010/main" val="3655390472"/>
              </p:ext>
            </p:extLst>
          </p:nvPr>
        </p:nvGraphicFramePr>
        <p:xfrm>
          <a:off x="390345" y="4892432"/>
          <a:ext cx="8231374" cy="227648"/>
        </p:xfrm>
        <a:graphic>
          <a:graphicData uri="http://schemas.openxmlformats.org/drawingml/2006/table">
            <a:tbl>
              <a:tblPr firstRow="1" bandRow="1">
                <a:tableStyleId>{5C22544A-7EE6-4342-B048-85BDC9FD1C3A}</a:tableStyleId>
              </a:tblPr>
              <a:tblGrid>
                <a:gridCol w="4014994">
                  <a:extLst>
                    <a:ext uri="{9D8B030D-6E8A-4147-A177-3AD203B41FA5}">
                      <a16:colId xmlns:a16="http://schemas.microsoft.com/office/drawing/2014/main" val="2228199057"/>
                    </a:ext>
                  </a:extLst>
                </a:gridCol>
                <a:gridCol w="4216380">
                  <a:extLst>
                    <a:ext uri="{9D8B030D-6E8A-4147-A177-3AD203B41FA5}">
                      <a16:colId xmlns:a16="http://schemas.microsoft.com/office/drawing/2014/main" val="2286895761"/>
                    </a:ext>
                  </a:extLst>
                </a:gridCol>
              </a:tblGrid>
              <a:tr h="0">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kern="1200" dirty="0">
                          <a:solidFill>
                            <a:schemeClr val="tx1"/>
                          </a:solidFill>
                          <a:latin typeface="+mn-lt"/>
                          <a:ea typeface="+mn-ea"/>
                          <a:cs typeface="+mn-cs"/>
                        </a:rPr>
                        <a:t>Strickland Mutual Water Company</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a:lnSpc>
                          <a:spcPct val="105000"/>
                        </a:lnSpc>
                        <a:spcBef>
                          <a:spcPts val="0"/>
                        </a:spcBef>
                        <a:spcAft>
                          <a:spcPts val="0"/>
                        </a:spcAft>
                      </a:pPr>
                      <a:r>
                        <a:rPr lang="en-US" sz="1400" b="0" kern="1200" dirty="0">
                          <a:solidFill>
                            <a:schemeClr val="tx1"/>
                          </a:solidFill>
                          <a:latin typeface="+mn-lt"/>
                          <a:ea typeface="+mn-ea"/>
                          <a:cs typeface="+mn-cs"/>
                        </a:rPr>
                        <a:t>Alta Mutual Water Company</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1537982061"/>
                  </a:ext>
                </a:extLst>
              </a:tr>
            </a:tbl>
          </a:graphicData>
        </a:graphic>
      </p:graphicFrame>
      <p:graphicFrame>
        <p:nvGraphicFramePr>
          <p:cNvPr id="21" name="Table 20">
            <a:extLst>
              <a:ext uri="{FF2B5EF4-FFF2-40B4-BE49-F238E27FC236}">
                <a16:creationId xmlns:a16="http://schemas.microsoft.com/office/drawing/2014/main" id="{B90384F4-9D54-4758-B9CD-217BF2A8DFCB}"/>
              </a:ext>
            </a:extLst>
          </p:cNvPr>
          <p:cNvGraphicFramePr>
            <a:graphicFrameLocks noGrp="1"/>
          </p:cNvGraphicFramePr>
          <p:nvPr>
            <p:extLst>
              <p:ext uri="{D42A27DB-BD31-4B8C-83A1-F6EECF244321}">
                <p14:modId xmlns:p14="http://schemas.microsoft.com/office/powerpoint/2010/main" val="4164418720"/>
              </p:ext>
            </p:extLst>
          </p:nvPr>
        </p:nvGraphicFramePr>
        <p:xfrm>
          <a:off x="390345" y="5116476"/>
          <a:ext cx="8231374" cy="686424"/>
        </p:xfrm>
        <a:graphic>
          <a:graphicData uri="http://schemas.openxmlformats.org/drawingml/2006/table">
            <a:tbl>
              <a:tblPr firstRow="1" bandRow="1">
                <a:tableStyleId>{5C22544A-7EE6-4342-B048-85BDC9FD1C3A}</a:tableStyleId>
              </a:tblPr>
              <a:tblGrid>
                <a:gridCol w="4014678">
                  <a:extLst>
                    <a:ext uri="{9D8B030D-6E8A-4147-A177-3AD203B41FA5}">
                      <a16:colId xmlns:a16="http://schemas.microsoft.com/office/drawing/2014/main" val="20000"/>
                    </a:ext>
                  </a:extLst>
                </a:gridCol>
                <a:gridCol w="4216696">
                  <a:extLst>
                    <a:ext uri="{9D8B030D-6E8A-4147-A177-3AD203B41FA5}">
                      <a16:colId xmlns:a16="http://schemas.microsoft.com/office/drawing/2014/main" val="20001"/>
                    </a:ext>
                  </a:extLst>
                </a:gridCol>
              </a:tblGrid>
              <a:tr h="231128">
                <a:tc>
                  <a:txBody>
                    <a:bodyPr/>
                    <a:lstStyle/>
                    <a:p>
                      <a:pPr marL="0" marR="0">
                        <a:lnSpc>
                          <a:spcPct val="105000"/>
                        </a:lnSpc>
                        <a:spcBef>
                          <a:spcPts val="0"/>
                        </a:spcBef>
                        <a:spcAft>
                          <a:spcPts val="0"/>
                        </a:spcAft>
                      </a:pPr>
                      <a:r>
                        <a:rPr lang="en-US" sz="1400" b="0" kern="1200" dirty="0">
                          <a:solidFill>
                            <a:schemeClr val="dk1"/>
                          </a:solidFill>
                          <a:latin typeface="+mn-lt"/>
                          <a:ea typeface="+mn-ea"/>
                          <a:cs typeface="+mn-cs"/>
                        </a:rPr>
                        <a:t> Garden Acres Mutual Water Company</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a:lnSpc>
                          <a:spcPct val="105000"/>
                        </a:lnSpc>
                        <a:spcBef>
                          <a:spcPts val="0"/>
                        </a:spcBef>
                        <a:spcAft>
                          <a:spcPts val="0"/>
                        </a:spcAft>
                      </a:pPr>
                      <a:r>
                        <a:rPr lang="en-US" sz="1400" b="0" kern="1200" dirty="0">
                          <a:solidFill>
                            <a:schemeClr val="dk1"/>
                          </a:solidFill>
                          <a:latin typeface="+mn-lt"/>
                          <a:ea typeface="+mn-ea"/>
                          <a:cs typeface="+mn-cs"/>
                        </a:rPr>
                        <a:t> </a:t>
                      </a:r>
                      <a:r>
                        <a:rPr lang="en-US" sz="1400" b="0" kern="1200" dirty="0" err="1">
                          <a:solidFill>
                            <a:schemeClr val="dk1"/>
                          </a:solidFill>
                          <a:latin typeface="+mn-lt"/>
                          <a:ea typeface="+mn-ea"/>
                          <a:cs typeface="+mn-cs"/>
                        </a:rPr>
                        <a:t>Nyeland</a:t>
                      </a:r>
                      <a:r>
                        <a:rPr lang="en-US" sz="1400" b="0" kern="1200" dirty="0">
                          <a:solidFill>
                            <a:schemeClr val="dk1"/>
                          </a:solidFill>
                          <a:latin typeface="+mn-lt"/>
                          <a:ea typeface="+mn-ea"/>
                          <a:cs typeface="+mn-cs"/>
                        </a:rPr>
                        <a:t> Acres Mutual Water Company</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0"/>
                  </a:ext>
                </a:extLst>
              </a:tr>
              <a:tr h="177800">
                <a:tc>
                  <a:txBody>
                    <a:bodyPr/>
                    <a:lstStyle/>
                    <a:p>
                      <a:pPr marL="0" marR="0">
                        <a:lnSpc>
                          <a:spcPct val="105000"/>
                        </a:lnSpc>
                        <a:spcBef>
                          <a:spcPts val="0"/>
                        </a:spcBef>
                        <a:spcAft>
                          <a:spcPts val="0"/>
                        </a:spcAft>
                      </a:pPr>
                      <a:r>
                        <a:rPr lang="en-US" sz="1400" dirty="0"/>
                        <a:t> Oxnard Water Department</a:t>
                      </a:r>
                      <a:endParaRPr lang="en-US" sz="1400" kern="1200" dirty="0">
                        <a:solidFill>
                          <a:schemeClr val="tx1"/>
                        </a:solidFill>
                        <a:latin typeface="+mn-lt"/>
                        <a:ea typeface="+mn-ea"/>
                        <a:cs typeface="+mn-cs"/>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tc>
                  <a:txBody>
                    <a:bodyPr/>
                    <a:lstStyle/>
                    <a:p>
                      <a:pPr marL="0" marR="0">
                        <a:lnSpc>
                          <a:spcPct val="105000"/>
                        </a:lnSpc>
                        <a:spcBef>
                          <a:spcPts val="0"/>
                        </a:spcBef>
                        <a:spcAft>
                          <a:spcPts val="0"/>
                        </a:spcAft>
                      </a:pPr>
                      <a:r>
                        <a:rPr lang="en-US" sz="1400" dirty="0"/>
                        <a:t> United Water Conservation District</a:t>
                      </a:r>
                      <a:endParaRPr lang="en-US" sz="1400" kern="1200" dirty="0">
                        <a:solidFill>
                          <a:schemeClr val="tx1"/>
                        </a:solidFill>
                        <a:latin typeface="+mn-lt"/>
                        <a:ea typeface="+mn-ea"/>
                        <a:cs typeface="+mn-cs"/>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5EBF5"/>
                    </a:solidFill>
                  </a:tcPr>
                </a:tc>
                <a:extLst>
                  <a:ext uri="{0D108BD9-81ED-4DB2-BD59-A6C34878D82A}">
                    <a16:rowId xmlns:a16="http://schemas.microsoft.com/office/drawing/2014/main" val="10001"/>
                  </a:ext>
                </a:extLst>
              </a:tr>
              <a:tr h="166052">
                <a:tc>
                  <a:txBody>
                    <a:bodyPr/>
                    <a:lstStyle/>
                    <a:p>
                      <a:pPr marL="0" marR="0">
                        <a:lnSpc>
                          <a:spcPct val="105000"/>
                        </a:lnSpc>
                        <a:spcBef>
                          <a:spcPts val="0"/>
                        </a:spcBef>
                        <a:spcAft>
                          <a:spcPts val="0"/>
                        </a:spcAft>
                      </a:pPr>
                      <a:r>
                        <a:rPr lang="en-US" sz="1400" dirty="0"/>
                        <a:t> Cypress Mutual Water Company</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tc>
                  <a:txBody>
                    <a:bodyPr/>
                    <a:lstStyle/>
                    <a:p>
                      <a:pPr marL="0" marR="0">
                        <a:lnSpc>
                          <a:spcPct val="105000"/>
                        </a:lnSpc>
                        <a:spcBef>
                          <a:spcPts val="0"/>
                        </a:spcBef>
                        <a:spcAft>
                          <a:spcPts val="0"/>
                        </a:spcAft>
                      </a:pPr>
                      <a:r>
                        <a:rPr lang="en-US" sz="1400" dirty="0"/>
                        <a:t> Dempsey Road Mutual Water Company</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9CD"/>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259602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0EEC8-383B-4BEB-B8C7-9B16AFC36C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252109" y="-189082"/>
            <a:ext cx="9648218" cy="7236164"/>
          </a:xfrm>
          <a:prstGeom prst="rect">
            <a:avLst/>
          </a:prstGeom>
        </p:spPr>
      </p:pic>
      <p:pic>
        <p:nvPicPr>
          <p:cNvPr id="10" name="Picture 9">
            <a:extLst>
              <a:ext uri="{FF2B5EF4-FFF2-40B4-BE49-F238E27FC236}">
                <a16:creationId xmlns:a16="http://schemas.microsoft.com/office/drawing/2014/main" id="{54DA5360-BE9E-4F5A-A388-FE5F55D893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1" name="TextBox 10">
            <a:extLst>
              <a:ext uri="{FF2B5EF4-FFF2-40B4-BE49-F238E27FC236}">
                <a16:creationId xmlns:a16="http://schemas.microsoft.com/office/drawing/2014/main" id="{A62FF45F-C1B2-43DC-BA2F-0586012BE1B7}"/>
              </a:ext>
            </a:extLst>
          </p:cNvPr>
          <p:cNvSpPr txBox="1"/>
          <p:nvPr/>
        </p:nvSpPr>
        <p:spPr>
          <a:xfrm>
            <a:off x="4629765" y="638942"/>
            <a:ext cx="6602466"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WHO CAN HELP </a:t>
            </a:r>
          </a:p>
          <a:p>
            <a:pPr algn="ctr"/>
            <a:r>
              <a:rPr lang="en-US" sz="1600" b="1" dirty="0">
                <a:solidFill>
                  <a:schemeClr val="bg1"/>
                </a:solidFill>
                <a:latin typeface="Museo 700" panose="02000000000000000000" pitchFamily="50" charset="0"/>
              </a:rPr>
              <a:t>WITH WASTEWATER </a:t>
            </a:r>
          </a:p>
          <a:p>
            <a:pPr algn="ctr"/>
            <a:r>
              <a:rPr lang="en-US" sz="1600" b="1" dirty="0">
                <a:solidFill>
                  <a:schemeClr val="bg1"/>
                </a:solidFill>
                <a:latin typeface="Museo 700" panose="02000000000000000000" pitchFamily="50" charset="0"/>
              </a:rPr>
              <a:t>PROJECTS</a:t>
            </a:r>
          </a:p>
        </p:txBody>
      </p:sp>
      <p:pic>
        <p:nvPicPr>
          <p:cNvPr id="15" name="Picture 14" descr="A screen shot of a computer&#10;&#10;Description automatically generated">
            <a:extLst>
              <a:ext uri="{FF2B5EF4-FFF2-40B4-BE49-F238E27FC236}">
                <a16:creationId xmlns:a16="http://schemas.microsoft.com/office/drawing/2014/main" id="{66593542-A4B9-4E0C-BD72-A003FE6D64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851" y="8418929"/>
            <a:ext cx="6009365" cy="4507024"/>
          </a:xfrm>
          <a:prstGeom prst="rect">
            <a:avLst/>
          </a:prstGeom>
        </p:spPr>
      </p:pic>
      <p:sp>
        <p:nvSpPr>
          <p:cNvPr id="14" name="TextBox 13">
            <a:extLst>
              <a:ext uri="{FF2B5EF4-FFF2-40B4-BE49-F238E27FC236}">
                <a16:creationId xmlns:a16="http://schemas.microsoft.com/office/drawing/2014/main" id="{DBDCD8FC-A7D9-4810-9FDC-6AE1EAFC1D38}"/>
              </a:ext>
            </a:extLst>
          </p:cNvPr>
          <p:cNvSpPr txBox="1"/>
          <p:nvPr/>
        </p:nvSpPr>
        <p:spPr>
          <a:xfrm>
            <a:off x="348625" y="533272"/>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Wastewater Districts</a:t>
            </a:r>
          </a:p>
        </p:txBody>
      </p:sp>
      <p:sp>
        <p:nvSpPr>
          <p:cNvPr id="2" name="Rectangle 1">
            <a:extLst>
              <a:ext uri="{FF2B5EF4-FFF2-40B4-BE49-F238E27FC236}">
                <a16:creationId xmlns:a16="http://schemas.microsoft.com/office/drawing/2014/main" id="{B62DC69A-47D7-4E9C-A3AF-6C76D6D0EEDF}"/>
              </a:ext>
            </a:extLst>
          </p:cNvPr>
          <p:cNvSpPr/>
          <p:nvPr/>
        </p:nvSpPr>
        <p:spPr>
          <a:xfrm>
            <a:off x="122026" y="1809624"/>
            <a:ext cx="6089825" cy="3747436"/>
          </a:xfrm>
          <a:prstGeom prst="rect">
            <a:avLst/>
          </a:prstGeom>
        </p:spPr>
        <p:txBody>
          <a:bodyPr wrap="square">
            <a:spAutoFit/>
          </a:bodyPr>
          <a:lstStyle/>
          <a:p>
            <a:pPr>
              <a:lnSpc>
                <a:spcPct val="150000"/>
              </a:lnSpc>
            </a:pPr>
            <a:r>
              <a:rPr lang="en-US" sz="2400" b="1" baseline="30000" dirty="0">
                <a:solidFill>
                  <a:srgbClr val="91004F"/>
                </a:solidFill>
                <a:latin typeface="Museo 500" panose="02000000000000000000" pitchFamily="50" charset="0"/>
              </a:rPr>
              <a:t>17 Wastewater Districts serve our communities including the following that serve DACs:</a:t>
            </a:r>
            <a:endParaRPr lang="en-US" sz="2400" baseline="30000" dirty="0">
              <a:solidFill>
                <a:srgbClr val="00627C"/>
              </a:solidFill>
              <a:latin typeface="Museo 500" panose="02000000000000000000" pitchFamily="50" charset="0"/>
            </a:endParaRP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City of Santa Paula</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City of Ventura</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Saticoy Sanitary District</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City of Oxnard Sewer Service</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City of Filmore</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Ojai Valley Sanitary District</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Waterworks District 18 – Piru</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City of Oxnard Sewer Service</a:t>
            </a:r>
          </a:p>
        </p:txBody>
      </p:sp>
      <p:sp>
        <p:nvSpPr>
          <p:cNvPr id="17" name="Rectangle 16">
            <a:extLst>
              <a:ext uri="{FF2B5EF4-FFF2-40B4-BE49-F238E27FC236}">
                <a16:creationId xmlns:a16="http://schemas.microsoft.com/office/drawing/2014/main" id="{8EFA5BE1-0A4C-45FB-9892-68C66B43BDD6}"/>
              </a:ext>
            </a:extLst>
          </p:cNvPr>
          <p:cNvSpPr/>
          <p:nvPr/>
        </p:nvSpPr>
        <p:spPr>
          <a:xfrm>
            <a:off x="103654" y="5517238"/>
            <a:ext cx="4141694" cy="977447"/>
          </a:xfrm>
          <a:prstGeom prst="rect">
            <a:avLst/>
          </a:prstGeom>
        </p:spPr>
        <p:txBody>
          <a:bodyPr wrap="square">
            <a:spAutoFit/>
          </a:bodyPr>
          <a:lstStyle/>
          <a:p>
            <a:pPr marL="342900" indent="-342900">
              <a:lnSpc>
                <a:spcPct val="150000"/>
              </a:lnSpc>
              <a:buFont typeface="Arial" panose="020B0604020202020204" pitchFamily="34" charset="0"/>
              <a:buChar char="•"/>
            </a:pPr>
            <a:endParaRPr lang="en-US" sz="2400" dirty="0"/>
          </a:p>
          <a:p>
            <a:pPr marL="285750" indent="-285750">
              <a:lnSpc>
                <a:spcPct val="150000"/>
              </a:lnSpc>
              <a:buFont typeface="Arial" panose="020B0604020202020204" pitchFamily="34" charset="0"/>
              <a:buChar char="•"/>
            </a:pPr>
            <a:endParaRPr lang="en-US" sz="2400" baseline="30000" dirty="0">
              <a:solidFill>
                <a:srgbClr val="00627C"/>
              </a:solidFill>
              <a:latin typeface="Museo 500" panose="02000000000000000000" pitchFamily="50" charset="0"/>
            </a:endParaRPr>
          </a:p>
        </p:txBody>
      </p:sp>
      <p:grpSp>
        <p:nvGrpSpPr>
          <p:cNvPr id="7" name="Group 6">
            <a:extLst>
              <a:ext uri="{FF2B5EF4-FFF2-40B4-BE49-F238E27FC236}">
                <a16:creationId xmlns:a16="http://schemas.microsoft.com/office/drawing/2014/main" id="{7B185308-B431-441C-8AC2-328BC9F55E97}"/>
              </a:ext>
            </a:extLst>
          </p:cNvPr>
          <p:cNvGrpSpPr/>
          <p:nvPr/>
        </p:nvGrpSpPr>
        <p:grpSpPr>
          <a:xfrm>
            <a:off x="4226976" y="2482904"/>
            <a:ext cx="5169134" cy="3654075"/>
            <a:chOff x="4262252" y="2780141"/>
            <a:chExt cx="5133857" cy="3541102"/>
          </a:xfrm>
        </p:grpSpPr>
        <p:grpSp>
          <p:nvGrpSpPr>
            <p:cNvPr id="5" name="Group 4">
              <a:extLst>
                <a:ext uri="{FF2B5EF4-FFF2-40B4-BE49-F238E27FC236}">
                  <a16:creationId xmlns:a16="http://schemas.microsoft.com/office/drawing/2014/main" id="{8DD9EA94-0B05-4803-8640-92041E96896B}"/>
                </a:ext>
              </a:extLst>
            </p:cNvPr>
            <p:cNvGrpSpPr/>
            <p:nvPr/>
          </p:nvGrpSpPr>
          <p:grpSpPr>
            <a:xfrm>
              <a:off x="4262252" y="2780141"/>
              <a:ext cx="5133857" cy="3541102"/>
              <a:chOff x="4262252" y="2780141"/>
              <a:chExt cx="5133857" cy="3541102"/>
            </a:xfrm>
          </p:grpSpPr>
          <p:pic>
            <p:nvPicPr>
              <p:cNvPr id="4" name="Picture 3" descr="Map&#10;&#10;Description automatically generated">
                <a:extLst>
                  <a:ext uri="{FF2B5EF4-FFF2-40B4-BE49-F238E27FC236}">
                    <a16:creationId xmlns:a16="http://schemas.microsoft.com/office/drawing/2014/main" id="{3B6C76B7-E607-4C4A-8B42-8B3A4C7D48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72" t="2649" r="1977" b="11091"/>
              <a:stretch/>
            </p:blipFill>
            <p:spPr>
              <a:xfrm>
                <a:off x="4262252" y="2780141"/>
                <a:ext cx="5133857" cy="3541102"/>
              </a:xfrm>
              <a:prstGeom prst="rect">
                <a:avLst/>
              </a:prstGeom>
            </p:spPr>
          </p:pic>
          <p:sp>
            <p:nvSpPr>
              <p:cNvPr id="3" name="Rectangle 2">
                <a:extLst>
                  <a:ext uri="{FF2B5EF4-FFF2-40B4-BE49-F238E27FC236}">
                    <a16:creationId xmlns:a16="http://schemas.microsoft.com/office/drawing/2014/main" id="{BA0B8D99-C074-444D-8D1E-B343A346C5CE}"/>
                  </a:ext>
                </a:extLst>
              </p:cNvPr>
              <p:cNvSpPr/>
              <p:nvPr/>
            </p:nvSpPr>
            <p:spPr>
              <a:xfrm>
                <a:off x="8011235" y="5431809"/>
                <a:ext cx="1332269" cy="856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D0C82FF3-4816-4DA1-BEB9-C98E0A296B80}"/>
                </a:ext>
              </a:extLst>
            </p:cNvPr>
            <p:cNvSpPr/>
            <p:nvPr/>
          </p:nvSpPr>
          <p:spPr>
            <a:xfrm>
              <a:off x="7528192" y="5949108"/>
              <a:ext cx="572877" cy="198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92806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C0EEC8-383B-4BEB-B8C7-9B16AFC36C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252109" y="-189082"/>
            <a:ext cx="9648218" cy="7236164"/>
          </a:xfrm>
          <a:prstGeom prst="rect">
            <a:avLst/>
          </a:prstGeom>
        </p:spPr>
      </p:pic>
      <p:pic>
        <p:nvPicPr>
          <p:cNvPr id="10" name="Picture 9">
            <a:extLst>
              <a:ext uri="{FF2B5EF4-FFF2-40B4-BE49-F238E27FC236}">
                <a16:creationId xmlns:a16="http://schemas.microsoft.com/office/drawing/2014/main" id="{54DA5360-BE9E-4F5A-A388-FE5F55D893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1" name="TextBox 10">
            <a:extLst>
              <a:ext uri="{FF2B5EF4-FFF2-40B4-BE49-F238E27FC236}">
                <a16:creationId xmlns:a16="http://schemas.microsoft.com/office/drawing/2014/main" id="{A62FF45F-C1B2-43DC-BA2F-0586012BE1B7}"/>
              </a:ext>
            </a:extLst>
          </p:cNvPr>
          <p:cNvSpPr txBox="1"/>
          <p:nvPr/>
        </p:nvSpPr>
        <p:spPr>
          <a:xfrm>
            <a:off x="4578965" y="470735"/>
            <a:ext cx="6602466" cy="1077218"/>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WHO CAN </a:t>
            </a:r>
          </a:p>
          <a:p>
            <a:pPr algn="ctr"/>
            <a:r>
              <a:rPr lang="en-US" sz="1600" b="1" dirty="0">
                <a:solidFill>
                  <a:schemeClr val="bg1"/>
                </a:solidFill>
                <a:latin typeface="Museo 700" panose="02000000000000000000" pitchFamily="50" charset="0"/>
              </a:rPr>
              <a:t>HELP WITH </a:t>
            </a:r>
          </a:p>
          <a:p>
            <a:pPr algn="ctr"/>
            <a:r>
              <a:rPr lang="en-US" sz="1600" b="1" dirty="0">
                <a:solidFill>
                  <a:schemeClr val="bg1"/>
                </a:solidFill>
                <a:latin typeface="Museo 700" panose="02000000000000000000" pitchFamily="50" charset="0"/>
              </a:rPr>
              <a:t>WATER RELATED </a:t>
            </a:r>
          </a:p>
          <a:p>
            <a:pPr algn="ctr"/>
            <a:r>
              <a:rPr lang="en-US" sz="1600" b="1" dirty="0">
                <a:solidFill>
                  <a:schemeClr val="bg1"/>
                </a:solidFill>
                <a:latin typeface="Museo 700" panose="02000000000000000000" pitchFamily="50" charset="0"/>
              </a:rPr>
              <a:t>PROJECTS?</a:t>
            </a:r>
          </a:p>
        </p:txBody>
      </p:sp>
      <p:sp>
        <p:nvSpPr>
          <p:cNvPr id="14" name="TextBox 13">
            <a:extLst>
              <a:ext uri="{FF2B5EF4-FFF2-40B4-BE49-F238E27FC236}">
                <a16:creationId xmlns:a16="http://schemas.microsoft.com/office/drawing/2014/main" id="{DBDCD8FC-A7D9-4810-9FDC-6AE1EAFC1D38}"/>
              </a:ext>
            </a:extLst>
          </p:cNvPr>
          <p:cNvSpPr txBox="1"/>
          <p:nvPr/>
        </p:nvSpPr>
        <p:spPr>
          <a:xfrm>
            <a:off x="154280" y="141887"/>
            <a:ext cx="6808380" cy="1015663"/>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Water and Wastewater Service Providers</a:t>
            </a:r>
          </a:p>
        </p:txBody>
      </p:sp>
      <p:sp>
        <p:nvSpPr>
          <p:cNvPr id="17" name="Rectangle 16">
            <a:extLst>
              <a:ext uri="{FF2B5EF4-FFF2-40B4-BE49-F238E27FC236}">
                <a16:creationId xmlns:a16="http://schemas.microsoft.com/office/drawing/2014/main" id="{9A92CF58-9366-4738-B872-7BF754C8857B}"/>
              </a:ext>
            </a:extLst>
          </p:cNvPr>
          <p:cNvSpPr/>
          <p:nvPr/>
        </p:nvSpPr>
        <p:spPr>
          <a:xfrm>
            <a:off x="154280" y="1917632"/>
            <a:ext cx="8291219" cy="4115999"/>
          </a:xfrm>
          <a:prstGeom prst="rect">
            <a:avLst/>
          </a:prstGeom>
        </p:spPr>
        <p:txBody>
          <a:bodyPr wrap="square">
            <a:spAutoFit/>
          </a:bodyPr>
          <a:lstStyle/>
          <a:p>
            <a:pPr>
              <a:lnSpc>
                <a:spcPct val="150000"/>
              </a:lnSpc>
            </a:pPr>
            <a:r>
              <a:rPr lang="en-US" sz="2400" b="1" baseline="30000" dirty="0">
                <a:solidFill>
                  <a:srgbClr val="91004F"/>
                </a:solidFill>
                <a:latin typeface="Museo 500" panose="02000000000000000000" pitchFamily="50" charset="0"/>
              </a:rPr>
              <a:t>Water service providers can assist with projects related to:</a:t>
            </a:r>
          </a:p>
          <a:p>
            <a:pPr marL="457200"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Water quality projects</a:t>
            </a:r>
          </a:p>
          <a:p>
            <a:pPr marL="457200"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Water supply projects</a:t>
            </a:r>
          </a:p>
          <a:p>
            <a:pPr marL="457200"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Improving physical and emergency water infrastructure </a:t>
            </a:r>
          </a:p>
          <a:p>
            <a:pPr marL="457200"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Water challenges associated with droughts</a:t>
            </a:r>
          </a:p>
          <a:p>
            <a:pPr marL="457200" indent="-457200">
              <a:lnSpc>
                <a:spcPct val="150000"/>
              </a:lnSpc>
              <a:buFont typeface="Arial" panose="020B0604020202020204" pitchFamily="34" charset="0"/>
              <a:buChar char="•"/>
            </a:pPr>
            <a:endParaRPr lang="en-US" sz="2400" baseline="30000" dirty="0">
              <a:solidFill>
                <a:srgbClr val="00627C"/>
              </a:solidFill>
              <a:latin typeface="Museo 500" panose="02000000000000000000" pitchFamily="50" charset="0"/>
            </a:endParaRPr>
          </a:p>
          <a:p>
            <a:pPr>
              <a:lnSpc>
                <a:spcPct val="150000"/>
              </a:lnSpc>
            </a:pPr>
            <a:r>
              <a:rPr lang="en-US" sz="2400" b="1" baseline="30000" dirty="0">
                <a:solidFill>
                  <a:srgbClr val="91004F"/>
                </a:solidFill>
                <a:latin typeface="Museo 500" panose="02000000000000000000" pitchFamily="50" charset="0"/>
              </a:rPr>
              <a:t>Wastewater districts can assist with projects  related to:</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Improving physical and emergency sewer infrastructure </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Addressing overflows during storms</a:t>
            </a:r>
          </a:p>
          <a:p>
            <a:pPr marL="457200" indent="-457200">
              <a:lnSpc>
                <a:spcPct val="150000"/>
              </a:lnSpc>
              <a:buFont typeface="Arial" panose="020B0604020202020204" pitchFamily="34" charset="0"/>
              <a:buChar char="•"/>
            </a:pPr>
            <a:endParaRPr lang="en-US" sz="2400" baseline="30000" dirty="0">
              <a:solidFill>
                <a:srgbClr val="00627C"/>
              </a:solidFill>
              <a:latin typeface="Museo 500" panose="02000000000000000000" pitchFamily="50" charset="0"/>
            </a:endParaRPr>
          </a:p>
          <a:p>
            <a:pPr>
              <a:lnSpc>
                <a:spcPct val="150000"/>
              </a:lnSpc>
            </a:pPr>
            <a:endParaRPr lang="en-US" sz="2400" baseline="30000" dirty="0">
              <a:solidFill>
                <a:srgbClr val="00627C"/>
              </a:solidFill>
              <a:latin typeface="Museo 500" panose="02000000000000000000" pitchFamily="50" charset="0"/>
            </a:endParaRPr>
          </a:p>
        </p:txBody>
      </p:sp>
    </p:spTree>
    <p:extLst>
      <p:ext uri="{BB962C8B-B14F-4D97-AF65-F5344CB8AC3E}">
        <p14:creationId xmlns:p14="http://schemas.microsoft.com/office/powerpoint/2010/main" val="618861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1D6FA6-B41A-47BC-9E4D-366DE2B63A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3C8FEAFD-9A36-45BA-9402-11C6CB1F9D6F}"/>
              </a:ext>
            </a:extLst>
          </p:cNvPr>
          <p:cNvSpPr txBox="1"/>
          <p:nvPr/>
        </p:nvSpPr>
        <p:spPr>
          <a:xfrm>
            <a:off x="348625" y="533272"/>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Other Agencies</a:t>
            </a:r>
          </a:p>
        </p:txBody>
      </p:sp>
      <p:sp>
        <p:nvSpPr>
          <p:cNvPr id="2" name="Rectangle 1">
            <a:extLst>
              <a:ext uri="{FF2B5EF4-FFF2-40B4-BE49-F238E27FC236}">
                <a16:creationId xmlns:a16="http://schemas.microsoft.com/office/drawing/2014/main" id="{20F11573-DF97-4957-83C9-A8952882326F}"/>
              </a:ext>
            </a:extLst>
          </p:cNvPr>
          <p:cNvSpPr/>
          <p:nvPr/>
        </p:nvSpPr>
        <p:spPr>
          <a:xfrm>
            <a:off x="231222" y="2089876"/>
            <a:ext cx="9144000" cy="5224764"/>
          </a:xfrm>
          <a:prstGeom prst="rect">
            <a:avLst/>
          </a:prstGeom>
        </p:spPr>
        <p:txBody>
          <a:bodyPr wrap="square">
            <a:spAutoFit/>
          </a:bodyPr>
          <a:lstStyle/>
          <a:p>
            <a:pPr>
              <a:lnSpc>
                <a:spcPct val="150000"/>
              </a:lnSpc>
            </a:pPr>
            <a:r>
              <a:rPr lang="en-US" sz="2400" baseline="30000" dirty="0">
                <a:solidFill>
                  <a:srgbClr val="91004F"/>
                </a:solidFill>
                <a:latin typeface="Museo 500" panose="02000000000000000000" pitchFamily="50" charset="0"/>
              </a:rPr>
              <a:t>Ventura County: </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Public Works Agency</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Flood Control District</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County Continuum of Care</a:t>
            </a: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Watershed Protection District</a:t>
            </a:r>
          </a:p>
          <a:p>
            <a:pPr>
              <a:lnSpc>
                <a:spcPct val="150000"/>
              </a:lnSpc>
            </a:pPr>
            <a:r>
              <a:rPr lang="en-US" sz="2400" baseline="30000" dirty="0">
                <a:solidFill>
                  <a:srgbClr val="91004F"/>
                </a:solidFill>
                <a:latin typeface="Museo 500" panose="02000000000000000000" pitchFamily="50" charset="0"/>
              </a:rPr>
              <a:t>Stormwater Quality Program:</a:t>
            </a:r>
            <a:endParaRPr lang="en-US" sz="2400" baseline="30000" dirty="0">
              <a:solidFill>
                <a:srgbClr val="00627C"/>
              </a:solidFill>
              <a:latin typeface="Museo 500" panose="02000000000000000000" pitchFamily="50" charset="0"/>
            </a:endParaRP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Ventura Countywide Stormwater Quality Management Program</a:t>
            </a:r>
          </a:p>
          <a:p>
            <a:pPr>
              <a:lnSpc>
                <a:spcPct val="150000"/>
              </a:lnSpc>
            </a:pPr>
            <a:r>
              <a:rPr lang="en-US" sz="2400" baseline="30000" dirty="0">
                <a:solidFill>
                  <a:srgbClr val="91004F"/>
                </a:solidFill>
                <a:latin typeface="Museo 500" panose="02000000000000000000" pitchFamily="50" charset="0"/>
              </a:rPr>
              <a:t>Local municipalities:</a:t>
            </a:r>
          </a:p>
          <a:p>
            <a:pPr marL="457200"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Public works departments (City of Ventura, Oxnard, Santa Paula etc.)</a:t>
            </a:r>
          </a:p>
          <a:p>
            <a:pPr>
              <a:lnSpc>
                <a:spcPct val="150000"/>
              </a:lnSpc>
            </a:pPr>
            <a:r>
              <a:rPr lang="en-US" sz="2400" baseline="30000" dirty="0">
                <a:solidFill>
                  <a:srgbClr val="91004F"/>
                </a:solidFill>
                <a:latin typeface="Museo 500" panose="02000000000000000000" pitchFamily="50" charset="0"/>
              </a:rPr>
              <a:t>Resource Conservation District:</a:t>
            </a:r>
            <a:endParaRPr lang="en-US" sz="2400" baseline="30000" dirty="0">
              <a:solidFill>
                <a:srgbClr val="00627C"/>
              </a:solidFill>
              <a:latin typeface="Museo 500" panose="02000000000000000000" pitchFamily="50" charset="0"/>
            </a:endParaRPr>
          </a:p>
          <a:p>
            <a:pPr marL="342900" indent="-3429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Ventura County RCD</a:t>
            </a:r>
          </a:p>
          <a:p>
            <a:pPr>
              <a:lnSpc>
                <a:spcPct val="150000"/>
              </a:lnSpc>
            </a:pPr>
            <a:endParaRPr lang="en-US" sz="2400" baseline="30000" dirty="0">
              <a:solidFill>
                <a:srgbClr val="00627C"/>
              </a:solidFill>
              <a:latin typeface="Museo 500" panose="02000000000000000000" pitchFamily="50" charset="0"/>
            </a:endParaRPr>
          </a:p>
          <a:p>
            <a:pPr>
              <a:lnSpc>
                <a:spcPct val="150000"/>
              </a:lnSpc>
            </a:pPr>
            <a:endParaRPr lang="en-US" sz="2400" baseline="30000" dirty="0">
              <a:solidFill>
                <a:srgbClr val="00627C"/>
              </a:solidFill>
              <a:latin typeface="Museo 500" panose="02000000000000000000" pitchFamily="50" charset="0"/>
            </a:endParaRPr>
          </a:p>
          <a:p>
            <a:pPr>
              <a:lnSpc>
                <a:spcPct val="150000"/>
              </a:lnSpc>
            </a:pPr>
            <a:r>
              <a:rPr lang="en-US" sz="2400" baseline="30000" dirty="0">
                <a:solidFill>
                  <a:srgbClr val="00627C"/>
                </a:solidFill>
                <a:latin typeface="Museo 500" panose="02000000000000000000" pitchFamily="50" charset="0"/>
              </a:rPr>
              <a:t>  </a:t>
            </a:r>
          </a:p>
        </p:txBody>
      </p:sp>
      <p:pic>
        <p:nvPicPr>
          <p:cNvPr id="9" name="Picture 8">
            <a:extLst>
              <a:ext uri="{FF2B5EF4-FFF2-40B4-BE49-F238E27FC236}">
                <a16:creationId xmlns:a16="http://schemas.microsoft.com/office/drawing/2014/main" id="{6D11ADA6-FE75-4125-B1D4-0AD11B25AB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3649CA31-E934-44E8-B3C2-159BD40C7130}"/>
              </a:ext>
            </a:extLst>
          </p:cNvPr>
          <p:cNvSpPr txBox="1"/>
          <p:nvPr/>
        </p:nvSpPr>
        <p:spPr>
          <a:xfrm>
            <a:off x="6842770" y="455428"/>
            <a:ext cx="2183785" cy="1077218"/>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WHO CAN HELP </a:t>
            </a:r>
          </a:p>
          <a:p>
            <a:pPr algn="ctr"/>
            <a:r>
              <a:rPr lang="en-US" sz="1600" b="1" dirty="0">
                <a:solidFill>
                  <a:schemeClr val="bg1"/>
                </a:solidFill>
                <a:latin typeface="Museo 700" panose="02000000000000000000" pitchFamily="50" charset="0"/>
              </a:rPr>
              <a:t>WITH OTHER </a:t>
            </a:r>
          </a:p>
          <a:p>
            <a:pPr algn="ctr"/>
            <a:r>
              <a:rPr lang="en-US" sz="1600" b="1" dirty="0">
                <a:solidFill>
                  <a:schemeClr val="bg1"/>
                </a:solidFill>
                <a:latin typeface="Museo 700" panose="02000000000000000000" pitchFamily="50" charset="0"/>
              </a:rPr>
              <a:t>TYPES OF PROJECTS?</a:t>
            </a:r>
          </a:p>
        </p:txBody>
      </p:sp>
      <p:sp>
        <p:nvSpPr>
          <p:cNvPr id="11" name="Rectangle 10">
            <a:extLst>
              <a:ext uri="{FF2B5EF4-FFF2-40B4-BE49-F238E27FC236}">
                <a16:creationId xmlns:a16="http://schemas.microsoft.com/office/drawing/2014/main" id="{4FE6059A-A993-41D5-B08C-F1975AF53976}"/>
              </a:ext>
            </a:extLst>
          </p:cNvPr>
          <p:cNvSpPr/>
          <p:nvPr/>
        </p:nvSpPr>
        <p:spPr>
          <a:xfrm>
            <a:off x="4808742" y="2122981"/>
            <a:ext cx="4217813" cy="2298065"/>
          </a:xfrm>
          <a:prstGeom prst="rect">
            <a:avLst/>
          </a:prstGeom>
        </p:spPr>
        <p:txBody>
          <a:bodyPr wrap="square">
            <a:spAutoFit/>
          </a:bodyPr>
          <a:lstStyle/>
          <a:p>
            <a:r>
              <a:rPr lang="en-US" sz="2200" baseline="30000" dirty="0">
                <a:solidFill>
                  <a:srgbClr val="91004F"/>
                </a:solidFill>
                <a:latin typeface="Museo 700" panose="02000000000000000000" pitchFamily="50" charset="0"/>
              </a:rPr>
              <a:t>For more information on these </a:t>
            </a:r>
          </a:p>
          <a:p>
            <a:r>
              <a:rPr lang="en-US" sz="2200" baseline="30000" dirty="0">
                <a:solidFill>
                  <a:srgbClr val="91004F"/>
                </a:solidFill>
                <a:latin typeface="Museo 700" panose="02000000000000000000" pitchFamily="50" charset="0"/>
              </a:rPr>
              <a:t>agencies please visit:</a:t>
            </a:r>
          </a:p>
          <a:p>
            <a:r>
              <a:rPr lang="en-US" baseline="30000" dirty="0">
                <a:solidFill>
                  <a:srgbClr val="00627C"/>
                </a:solidFill>
                <a:latin typeface="Museo 700" panose="02000000000000000000" pitchFamily="50" charset="0"/>
                <a:hlinkClick r:id="rId5">
                  <a:extLst>
                    <a:ext uri="{A12FA001-AC4F-418D-AE19-62706E023703}">
                      <ahyp:hlinkClr xmlns:ahyp="http://schemas.microsoft.com/office/drawing/2018/hyperlinkcolor" val="tx"/>
                    </a:ext>
                  </a:extLst>
                </a:hlinkClick>
              </a:rPr>
              <a:t>https://www.vcstormwater.org/</a:t>
            </a:r>
            <a:endParaRPr lang="en-US" baseline="30000" dirty="0">
              <a:solidFill>
                <a:srgbClr val="00627C"/>
              </a:solidFill>
              <a:latin typeface="Museo 700" panose="02000000000000000000" pitchFamily="50" charset="0"/>
            </a:endParaRPr>
          </a:p>
          <a:p>
            <a:r>
              <a:rPr lang="en-US" baseline="30000" dirty="0">
                <a:solidFill>
                  <a:srgbClr val="00627C"/>
                </a:solidFill>
                <a:latin typeface="Museo 700" panose="02000000000000000000" pitchFamily="50" charset="0"/>
                <a:hlinkClick r:id="rId6">
                  <a:extLst>
                    <a:ext uri="{A12FA001-AC4F-418D-AE19-62706E023703}">
                      <ahyp:hlinkClr xmlns:ahyp="http://schemas.microsoft.com/office/drawing/2018/hyperlinkcolor" val="tx"/>
                    </a:ext>
                  </a:extLst>
                </a:hlinkClick>
              </a:rPr>
              <a:t>https://www.venturacoc.org/</a:t>
            </a:r>
            <a:endParaRPr lang="en-US" baseline="30000" dirty="0">
              <a:solidFill>
                <a:srgbClr val="00627C"/>
              </a:solidFill>
              <a:latin typeface="Museo 700" panose="02000000000000000000" pitchFamily="50" charset="0"/>
            </a:endParaRPr>
          </a:p>
          <a:p>
            <a:r>
              <a:rPr lang="en-US" baseline="30000" dirty="0">
                <a:solidFill>
                  <a:srgbClr val="00627C"/>
                </a:solidFill>
                <a:latin typeface="Museo 700" panose="02000000000000000000" pitchFamily="50" charset="0"/>
                <a:hlinkClick r:id="rId7">
                  <a:extLst>
                    <a:ext uri="{A12FA001-AC4F-418D-AE19-62706E023703}">
                      <ahyp:hlinkClr xmlns:ahyp="http://schemas.microsoft.com/office/drawing/2018/hyperlinkcolor" val="tx"/>
                    </a:ext>
                  </a:extLst>
                </a:hlinkClick>
              </a:rPr>
              <a:t>https://www.vcpublicworks.org/wp/</a:t>
            </a:r>
            <a:endParaRPr lang="en-US" baseline="30000" dirty="0">
              <a:solidFill>
                <a:srgbClr val="00627C"/>
              </a:solidFill>
              <a:latin typeface="Museo 700" panose="02000000000000000000" pitchFamily="50" charset="0"/>
            </a:endParaRPr>
          </a:p>
          <a:p>
            <a:r>
              <a:rPr lang="en-US" baseline="30000" dirty="0">
                <a:solidFill>
                  <a:srgbClr val="00627C"/>
                </a:solidFill>
                <a:latin typeface="Museo 700" panose="02000000000000000000" pitchFamily="50" charset="0"/>
                <a:hlinkClick r:id="rId5">
                  <a:extLst>
                    <a:ext uri="{A12FA001-AC4F-418D-AE19-62706E023703}">
                      <ahyp:hlinkClr xmlns:ahyp="http://schemas.microsoft.com/office/drawing/2018/hyperlinkcolor" val="tx"/>
                    </a:ext>
                  </a:extLst>
                </a:hlinkClick>
              </a:rPr>
              <a:t>https://www.vcstormwater.org/</a:t>
            </a:r>
            <a:endParaRPr lang="en-US" baseline="30000" dirty="0">
              <a:solidFill>
                <a:srgbClr val="00627C"/>
              </a:solidFill>
              <a:latin typeface="Museo 700" panose="02000000000000000000" pitchFamily="50" charset="0"/>
            </a:endParaRPr>
          </a:p>
          <a:p>
            <a:r>
              <a:rPr lang="en-US" baseline="30000" dirty="0">
                <a:solidFill>
                  <a:srgbClr val="00627C"/>
                </a:solidFill>
                <a:latin typeface="Museo 700" panose="02000000000000000000" pitchFamily="50" charset="0"/>
                <a:hlinkClick r:id="rId8">
                  <a:extLst>
                    <a:ext uri="{A12FA001-AC4F-418D-AE19-62706E023703}">
                      <ahyp:hlinkClr xmlns:ahyp="http://schemas.microsoft.com/office/drawing/2018/hyperlinkcolor" val="tx"/>
                    </a:ext>
                  </a:extLst>
                </a:hlinkClick>
              </a:rPr>
              <a:t>https://www.cityofventura.ca.gov/189/Public-Work</a:t>
            </a:r>
            <a:endParaRPr lang="en-US" baseline="30000" dirty="0">
              <a:solidFill>
                <a:srgbClr val="00627C"/>
              </a:solidFill>
              <a:latin typeface="Museo 700" panose="02000000000000000000" pitchFamily="50" charset="0"/>
            </a:endParaRPr>
          </a:p>
          <a:p>
            <a:r>
              <a:rPr lang="en-US" baseline="30000" dirty="0">
                <a:solidFill>
                  <a:srgbClr val="00627C"/>
                </a:solidFill>
                <a:latin typeface="Museo 700" panose="02000000000000000000" pitchFamily="50" charset="0"/>
                <a:hlinkClick r:id="rId9">
                  <a:extLst>
                    <a:ext uri="{A12FA001-AC4F-418D-AE19-62706E023703}">
                      <ahyp:hlinkClr xmlns:ahyp="http://schemas.microsoft.com/office/drawing/2018/hyperlinkcolor" val="tx"/>
                    </a:ext>
                  </a:extLst>
                </a:hlinkClick>
              </a:rPr>
              <a:t>https://www.oxnard.org/city-department/publicworks/</a:t>
            </a:r>
            <a:endParaRPr lang="en-US" baseline="30000" dirty="0">
              <a:solidFill>
                <a:srgbClr val="00627C"/>
              </a:solidFill>
              <a:latin typeface="Museo 700" panose="02000000000000000000" pitchFamily="50" charset="0"/>
            </a:endParaRPr>
          </a:p>
          <a:p>
            <a:r>
              <a:rPr lang="en-US" baseline="30000" dirty="0">
                <a:solidFill>
                  <a:srgbClr val="00627C"/>
                </a:solidFill>
                <a:latin typeface="Museo 700" panose="02000000000000000000" pitchFamily="50" charset="0"/>
                <a:hlinkClick r:id="rId10">
                  <a:extLst>
                    <a:ext uri="{A12FA001-AC4F-418D-AE19-62706E023703}">
                      <ahyp:hlinkClr xmlns:ahyp="http://schemas.microsoft.com/office/drawing/2018/hyperlinkcolor" val="tx"/>
                    </a:ext>
                  </a:extLst>
                </a:hlinkClick>
              </a:rPr>
              <a:t>https://spcity.org/205/Public-Works</a:t>
            </a:r>
            <a:endParaRPr lang="en-US" baseline="30000" dirty="0">
              <a:solidFill>
                <a:srgbClr val="00627C"/>
              </a:solidFill>
              <a:latin typeface="Museo 700" panose="02000000000000000000" pitchFamily="50" charset="0"/>
            </a:endParaRPr>
          </a:p>
          <a:p>
            <a:r>
              <a:rPr lang="en-US" baseline="30000" dirty="0">
                <a:solidFill>
                  <a:srgbClr val="00627C"/>
                </a:solidFill>
                <a:latin typeface="Museo 700" panose="02000000000000000000" pitchFamily="50" charset="0"/>
              </a:rPr>
              <a:t>https://vcrcd.org/</a:t>
            </a:r>
          </a:p>
          <a:p>
            <a:endParaRPr lang="en-US" dirty="0">
              <a:solidFill>
                <a:srgbClr val="00627C"/>
              </a:solidFill>
            </a:endParaRPr>
          </a:p>
        </p:txBody>
      </p:sp>
      <p:pic>
        <p:nvPicPr>
          <p:cNvPr id="12" name="Picture 11" descr="A close up of a logo&#10;&#10;Description automatically generated">
            <a:extLst>
              <a:ext uri="{FF2B5EF4-FFF2-40B4-BE49-F238E27FC236}">
                <a16:creationId xmlns:a16="http://schemas.microsoft.com/office/drawing/2014/main" id="{65212860-D224-4ABD-9318-3C3B45D330CE}"/>
              </a:ext>
            </a:extLst>
          </p:cNvPr>
          <p:cNvPicPr>
            <a:picLocks noChangeAspect="1"/>
          </p:cNvPicPr>
          <p:nvPr/>
        </p:nvPicPr>
        <p:blipFill rotWithShape="1">
          <a:blip r:embed="rId11">
            <a:extLst>
              <a:ext uri="{28A0092B-C50C-407E-A947-70E740481C1C}">
                <a14:useLocalDpi xmlns:a14="http://schemas.microsoft.com/office/drawing/2010/main"/>
              </a:ext>
            </a:extLst>
          </a:blip>
          <a:srcRect l="36821" t="38408" r="44470" b="46114"/>
          <a:stretch/>
        </p:blipFill>
        <p:spPr>
          <a:xfrm>
            <a:off x="4197398" y="2027444"/>
            <a:ext cx="810575" cy="670587"/>
          </a:xfrm>
          <a:prstGeom prst="rect">
            <a:avLst/>
          </a:prstGeom>
        </p:spPr>
      </p:pic>
    </p:spTree>
    <p:extLst>
      <p:ext uri="{BB962C8B-B14F-4D97-AF65-F5344CB8AC3E}">
        <p14:creationId xmlns:p14="http://schemas.microsoft.com/office/powerpoint/2010/main" val="865834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1D6FA6-B41A-47BC-9E4D-366DE2B63A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3C8FEAFD-9A36-45BA-9402-11C6CB1F9D6F}"/>
              </a:ext>
            </a:extLst>
          </p:cNvPr>
          <p:cNvSpPr txBox="1"/>
          <p:nvPr/>
        </p:nvSpPr>
        <p:spPr>
          <a:xfrm>
            <a:off x="348625" y="533272"/>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Approaching Agencies</a:t>
            </a:r>
          </a:p>
        </p:txBody>
      </p:sp>
      <p:pic>
        <p:nvPicPr>
          <p:cNvPr id="9" name="Picture 8">
            <a:extLst>
              <a:ext uri="{FF2B5EF4-FFF2-40B4-BE49-F238E27FC236}">
                <a16:creationId xmlns:a16="http://schemas.microsoft.com/office/drawing/2014/main" id="{6D11ADA6-FE75-4125-B1D4-0AD11B25AB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3649CA31-E934-44E8-B3C2-159BD40C7130}"/>
              </a:ext>
            </a:extLst>
          </p:cNvPr>
          <p:cNvSpPr txBox="1"/>
          <p:nvPr/>
        </p:nvSpPr>
        <p:spPr>
          <a:xfrm>
            <a:off x="4644588" y="720699"/>
            <a:ext cx="6602466" cy="584775"/>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HOW  TO APPROACH </a:t>
            </a:r>
          </a:p>
          <a:p>
            <a:pPr algn="ctr"/>
            <a:r>
              <a:rPr lang="en-US" sz="1600" b="1" dirty="0">
                <a:solidFill>
                  <a:schemeClr val="bg1"/>
                </a:solidFill>
                <a:latin typeface="Museo 700" panose="02000000000000000000" pitchFamily="50" charset="0"/>
              </a:rPr>
              <a:t>AN AGENCY?</a:t>
            </a:r>
          </a:p>
        </p:txBody>
      </p:sp>
      <p:sp>
        <p:nvSpPr>
          <p:cNvPr id="11" name="Rectangle 10">
            <a:extLst>
              <a:ext uri="{FF2B5EF4-FFF2-40B4-BE49-F238E27FC236}">
                <a16:creationId xmlns:a16="http://schemas.microsoft.com/office/drawing/2014/main" id="{8965A397-6664-4B54-B4EF-D9020A7FA3FC}"/>
              </a:ext>
            </a:extLst>
          </p:cNvPr>
          <p:cNvSpPr/>
          <p:nvPr/>
        </p:nvSpPr>
        <p:spPr>
          <a:xfrm>
            <a:off x="231221" y="2122981"/>
            <a:ext cx="8211030" cy="4732321"/>
          </a:xfrm>
          <a:prstGeom prst="rect">
            <a:avLst/>
          </a:prstGeom>
        </p:spPr>
        <p:txBody>
          <a:bodyPr wrap="square">
            <a:spAutoFit/>
          </a:bodyPr>
          <a:lstStyle/>
          <a:p>
            <a:r>
              <a:rPr lang="en-US" sz="2400" i="1" baseline="30000" dirty="0">
                <a:solidFill>
                  <a:srgbClr val="962559"/>
                </a:solidFill>
                <a:latin typeface="Museo 700" panose="02000000000000000000" pitchFamily="50" charset="0"/>
              </a:rPr>
              <a:t>Once the best agency is identified, approaching an agency could involve:</a:t>
            </a:r>
            <a:endParaRPr lang="en-US" sz="2400" baseline="30000" dirty="0">
              <a:solidFill>
                <a:srgbClr val="962559"/>
              </a:solidFill>
              <a:latin typeface="Museo 500" panose="02000000000000000000" pitchFamily="50" charset="0"/>
            </a:endParaRPr>
          </a:p>
          <a:p>
            <a:pPr marL="457200"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Identifying who at the agency to talk to:</a:t>
            </a:r>
          </a:p>
          <a:p>
            <a:pPr marL="914400" lvl="1"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By finding a community member to make an introduction</a:t>
            </a:r>
          </a:p>
          <a:p>
            <a:pPr marL="914400" lvl="1"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Asking your elected city council member or County Board of Supervisor’s staff to help you connect with the right agency staff member</a:t>
            </a:r>
          </a:p>
          <a:p>
            <a:pPr marL="457200"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Small mutual companies may not have employees, a website or an office</a:t>
            </a:r>
          </a:p>
          <a:p>
            <a:pPr marL="457200"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Larger agencies will have staff, a website and contact details online</a:t>
            </a:r>
          </a:p>
          <a:p>
            <a:pPr marL="457200"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Unincorporated communities: Contact the local water service provider/utility - or the appropriate County Supervisor if that isn’t successful</a:t>
            </a:r>
          </a:p>
          <a:p>
            <a:pPr marL="457200"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Incorporated cities: Call the city water utility - or a City Council Member if that isn’t successful</a:t>
            </a:r>
          </a:p>
          <a:p>
            <a:pPr marL="457200" indent="-45720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Be able to discuss your project, what you need, who's supporting your project. Advocate for your project. </a:t>
            </a:r>
          </a:p>
        </p:txBody>
      </p:sp>
    </p:spTree>
    <p:extLst>
      <p:ext uri="{BB962C8B-B14F-4D97-AF65-F5344CB8AC3E}">
        <p14:creationId xmlns:p14="http://schemas.microsoft.com/office/powerpoint/2010/main" val="3508279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FD7B50-8647-4F77-893B-66C90F59AC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76289"/>
          <a:stretch/>
        </p:blipFill>
        <p:spPr>
          <a:xfrm>
            <a:off x="0" y="-1"/>
            <a:ext cx="9144000" cy="1637553"/>
          </a:xfrm>
          <a:prstGeom prst="rect">
            <a:avLst/>
          </a:prstGeom>
        </p:spPr>
      </p:pic>
      <p:sp>
        <p:nvSpPr>
          <p:cNvPr id="8" name="TextBox 7">
            <a:extLst>
              <a:ext uri="{FF2B5EF4-FFF2-40B4-BE49-F238E27FC236}">
                <a16:creationId xmlns:a16="http://schemas.microsoft.com/office/drawing/2014/main" id="{3C8FEAFD-9A36-45BA-9402-11C6CB1F9D6F}"/>
              </a:ext>
            </a:extLst>
          </p:cNvPr>
          <p:cNvSpPr txBox="1"/>
          <p:nvPr/>
        </p:nvSpPr>
        <p:spPr>
          <a:xfrm>
            <a:off x="348625" y="533272"/>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Approaching Agencies</a:t>
            </a:r>
          </a:p>
        </p:txBody>
      </p:sp>
      <p:pic>
        <p:nvPicPr>
          <p:cNvPr id="9" name="Picture 8">
            <a:extLst>
              <a:ext uri="{FF2B5EF4-FFF2-40B4-BE49-F238E27FC236}">
                <a16:creationId xmlns:a16="http://schemas.microsoft.com/office/drawing/2014/main" id="{6D11ADA6-FE75-4125-B1D4-0AD11B25AB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3649CA31-E934-44E8-B3C2-159BD40C7130}"/>
              </a:ext>
            </a:extLst>
          </p:cNvPr>
          <p:cNvSpPr txBox="1"/>
          <p:nvPr/>
        </p:nvSpPr>
        <p:spPr>
          <a:xfrm>
            <a:off x="6880407" y="578187"/>
            <a:ext cx="2108450"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WHAT AGENCIES DO DAC MEMBERS GET THEIR INFO FROM?</a:t>
            </a:r>
          </a:p>
        </p:txBody>
      </p:sp>
      <p:sp>
        <p:nvSpPr>
          <p:cNvPr id="11" name="Rectangle 10">
            <a:extLst>
              <a:ext uri="{FF2B5EF4-FFF2-40B4-BE49-F238E27FC236}">
                <a16:creationId xmlns:a16="http://schemas.microsoft.com/office/drawing/2014/main" id="{8965A397-6664-4B54-B4EF-D9020A7FA3FC}"/>
              </a:ext>
            </a:extLst>
          </p:cNvPr>
          <p:cNvSpPr/>
          <p:nvPr/>
        </p:nvSpPr>
        <p:spPr>
          <a:xfrm>
            <a:off x="231221" y="1959466"/>
            <a:ext cx="8636332" cy="923330"/>
          </a:xfrm>
          <a:prstGeom prst="rect">
            <a:avLst/>
          </a:prstGeom>
        </p:spPr>
        <p:txBody>
          <a:bodyPr wrap="square">
            <a:spAutoFit/>
          </a:bodyPr>
          <a:lstStyle/>
          <a:p>
            <a:r>
              <a:rPr lang="en-US" sz="1800" dirty="0">
                <a:solidFill>
                  <a:srgbClr val="91004F"/>
                </a:solidFill>
                <a:effectLst/>
                <a:latin typeface="Museo 500" panose="02000000000000000000" pitchFamily="50" charset="0"/>
                <a:ea typeface="Calibri" panose="020F0502020204030204" pitchFamily="34" charset="0"/>
                <a:cs typeface="Calibri" panose="020F0502020204030204" pitchFamily="34" charset="0"/>
              </a:rPr>
              <a:t>When community members were asked what governing entities and/or elected officials they seek information from or receive information from they responded with the following:</a:t>
            </a:r>
            <a:endParaRPr lang="en-US" sz="2400" baseline="30000" dirty="0">
              <a:solidFill>
                <a:srgbClr val="91004F"/>
              </a:solidFill>
              <a:latin typeface="Museo 500" panose="02000000000000000000" pitchFamily="50" charset="0"/>
            </a:endParaRPr>
          </a:p>
        </p:txBody>
      </p:sp>
      <p:pic>
        <p:nvPicPr>
          <p:cNvPr id="13" name="image7.png">
            <a:extLst>
              <a:ext uri="{FF2B5EF4-FFF2-40B4-BE49-F238E27FC236}">
                <a16:creationId xmlns:a16="http://schemas.microsoft.com/office/drawing/2014/main" id="{8AB8732D-138C-4D70-BF7C-9F0B35DAB87C}"/>
              </a:ext>
            </a:extLst>
          </p:cNvPr>
          <p:cNvPicPr/>
          <p:nvPr/>
        </p:nvPicPr>
        <p:blipFill rotWithShape="1">
          <a:blip r:embed="rId5"/>
          <a:srcRect l="955" t="2468" r="1619" b="2447"/>
          <a:stretch/>
        </p:blipFill>
        <p:spPr>
          <a:xfrm>
            <a:off x="1076632" y="3097160"/>
            <a:ext cx="6858000" cy="2227007"/>
          </a:xfrm>
          <a:prstGeom prst="rect">
            <a:avLst/>
          </a:prstGeom>
          <a:ln/>
        </p:spPr>
      </p:pic>
    </p:spTree>
    <p:extLst>
      <p:ext uri="{BB962C8B-B14F-4D97-AF65-F5344CB8AC3E}">
        <p14:creationId xmlns:p14="http://schemas.microsoft.com/office/powerpoint/2010/main" val="990829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49D5866E-BD29-46CA-B2AF-2F67D2EE3D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2B23F19-36D0-43DB-9489-498857DA3157}"/>
              </a:ext>
            </a:extLst>
          </p:cNvPr>
          <p:cNvSpPr txBox="1"/>
          <p:nvPr/>
        </p:nvSpPr>
        <p:spPr>
          <a:xfrm>
            <a:off x="3523848" y="3208560"/>
            <a:ext cx="5497033" cy="1569660"/>
          </a:xfrm>
          <a:prstGeom prst="rect">
            <a:avLst/>
          </a:prstGeom>
          <a:noFill/>
        </p:spPr>
        <p:txBody>
          <a:bodyPr wrap="square" rtlCol="0">
            <a:spAutoFit/>
          </a:bodyPr>
          <a:lstStyle/>
          <a:p>
            <a:pPr algn="ctr"/>
            <a:r>
              <a:rPr lang="en-US" sz="3200" b="1" dirty="0">
                <a:solidFill>
                  <a:schemeClr val="bg1"/>
                </a:solidFill>
                <a:latin typeface="Museo 700" panose="02000000000000000000" pitchFamily="50" charset="0"/>
              </a:rPr>
              <a:t>IDENTIFYING </a:t>
            </a:r>
          </a:p>
          <a:p>
            <a:pPr algn="ctr"/>
            <a:r>
              <a:rPr lang="en-US" sz="3200" b="1" dirty="0">
                <a:solidFill>
                  <a:schemeClr val="bg1"/>
                </a:solidFill>
                <a:latin typeface="Museo 700" panose="02000000000000000000" pitchFamily="50" charset="0"/>
              </a:rPr>
              <a:t>TECHNICAL NEEDS AND RESOURCES</a:t>
            </a:r>
          </a:p>
        </p:txBody>
      </p:sp>
      <p:pic>
        <p:nvPicPr>
          <p:cNvPr id="12" name="Picture 11" descr="A close up of a logo&#10;&#10;Description automatically generated">
            <a:extLst>
              <a:ext uri="{FF2B5EF4-FFF2-40B4-BE49-F238E27FC236}">
                <a16:creationId xmlns:a16="http://schemas.microsoft.com/office/drawing/2014/main" id="{6064E0DD-2743-4C56-AA53-5040D6CDA6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242967"/>
            <a:ext cx="3889828" cy="3500846"/>
          </a:xfrm>
          <a:prstGeom prst="rect">
            <a:avLst/>
          </a:prstGeom>
        </p:spPr>
      </p:pic>
    </p:spTree>
    <p:extLst>
      <p:ext uri="{BB962C8B-B14F-4D97-AF65-F5344CB8AC3E}">
        <p14:creationId xmlns:p14="http://schemas.microsoft.com/office/powerpoint/2010/main" val="219672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336856" y="450749"/>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Identifying Technical Needs</a:t>
            </a:r>
          </a:p>
        </p:txBody>
      </p:sp>
      <p:sp>
        <p:nvSpPr>
          <p:cNvPr id="7" name="Rectangle 6">
            <a:extLst>
              <a:ext uri="{FF2B5EF4-FFF2-40B4-BE49-F238E27FC236}">
                <a16:creationId xmlns:a16="http://schemas.microsoft.com/office/drawing/2014/main" id="{F57B9D46-9A82-4DC0-9B4B-17B1146550BE}"/>
              </a:ext>
            </a:extLst>
          </p:cNvPr>
          <p:cNvSpPr/>
          <p:nvPr/>
        </p:nvSpPr>
        <p:spPr>
          <a:xfrm>
            <a:off x="336857" y="2122981"/>
            <a:ext cx="7148464" cy="422680"/>
          </a:xfrm>
          <a:prstGeom prst="rect">
            <a:avLst/>
          </a:prstGeom>
        </p:spPr>
        <p:txBody>
          <a:bodyPr wrap="square">
            <a:spAutoFit/>
          </a:bodyPr>
          <a:lstStyle/>
          <a:p>
            <a:pPr>
              <a:lnSpc>
                <a:spcPct val="150000"/>
              </a:lnSpc>
              <a:spcAft>
                <a:spcPts val="1900"/>
              </a:spcAft>
            </a:pPr>
            <a:r>
              <a:rPr lang="en-US" sz="2400" i="1" baseline="30000" dirty="0">
                <a:solidFill>
                  <a:srgbClr val="962559"/>
                </a:solidFill>
                <a:latin typeface="Museo 500" panose="02000000000000000000" pitchFamily="50" charset="0"/>
              </a:rPr>
              <a:t>Technical needs vary according to the type of project. Examples include: </a:t>
            </a: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4600848" y="589249"/>
            <a:ext cx="6602466"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WHAT DO I NEED</a:t>
            </a:r>
          </a:p>
          <a:p>
            <a:pPr algn="ctr"/>
            <a:r>
              <a:rPr lang="en-US" sz="1600" b="1" dirty="0">
                <a:solidFill>
                  <a:schemeClr val="bg1"/>
                </a:solidFill>
                <a:latin typeface="Museo 700" panose="02000000000000000000" pitchFamily="50" charset="0"/>
              </a:rPr>
              <a:t>TECHNICAL </a:t>
            </a:r>
          </a:p>
          <a:p>
            <a:pPr algn="ctr"/>
            <a:r>
              <a:rPr lang="en-US" sz="1600" b="1" dirty="0">
                <a:solidFill>
                  <a:schemeClr val="bg1"/>
                </a:solidFill>
                <a:latin typeface="Museo 700" panose="02000000000000000000" pitchFamily="50" charset="0"/>
              </a:rPr>
              <a:t>ASSISTANCE FOR?</a:t>
            </a:r>
          </a:p>
        </p:txBody>
      </p:sp>
      <p:pic>
        <p:nvPicPr>
          <p:cNvPr id="9" name="Picture 8" descr="A flat screen television&#10;&#10;Description automatically generated">
            <a:extLst>
              <a:ext uri="{FF2B5EF4-FFF2-40B4-BE49-F238E27FC236}">
                <a16:creationId xmlns:a16="http://schemas.microsoft.com/office/drawing/2014/main" id="{2F90D22B-B7AF-44A4-B4C9-312163A368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2110" t="30772" r="1362" b="6899"/>
          <a:stretch/>
        </p:blipFill>
        <p:spPr>
          <a:xfrm>
            <a:off x="3893601" y="2848223"/>
            <a:ext cx="5217941" cy="3666498"/>
          </a:xfrm>
          <a:prstGeom prst="rect">
            <a:avLst/>
          </a:prstGeom>
        </p:spPr>
      </p:pic>
      <p:sp>
        <p:nvSpPr>
          <p:cNvPr id="10" name="Rectangle 9">
            <a:extLst>
              <a:ext uri="{FF2B5EF4-FFF2-40B4-BE49-F238E27FC236}">
                <a16:creationId xmlns:a16="http://schemas.microsoft.com/office/drawing/2014/main" id="{5E355D7C-9D6C-4B02-A87E-37D2D29B3FC7}"/>
              </a:ext>
            </a:extLst>
          </p:cNvPr>
          <p:cNvSpPr/>
          <p:nvPr/>
        </p:nvSpPr>
        <p:spPr>
          <a:xfrm>
            <a:off x="336858" y="2863335"/>
            <a:ext cx="3654118" cy="1531445"/>
          </a:xfrm>
          <a:prstGeom prst="rect">
            <a:avLst/>
          </a:prstGeom>
        </p:spPr>
        <p:txBody>
          <a:bodyPr wrap="square">
            <a:spAutoFit/>
          </a:bodyPr>
          <a:lstStyle/>
          <a:p>
            <a:pPr>
              <a:lnSpc>
                <a:spcPct val="150000"/>
              </a:lnSpc>
            </a:pPr>
            <a:r>
              <a:rPr lang="en-US" sz="2400" baseline="30000" dirty="0">
                <a:solidFill>
                  <a:srgbClr val="91004F"/>
                </a:solidFill>
                <a:latin typeface="Museo 500" panose="02000000000000000000" pitchFamily="50" charset="0"/>
              </a:rPr>
              <a:t>Water Quality Needs: </a:t>
            </a:r>
          </a:p>
          <a:p>
            <a:pPr>
              <a:lnSpc>
                <a:spcPct val="150000"/>
              </a:lnSpc>
            </a:pPr>
            <a:r>
              <a:rPr lang="en-US" sz="2400" baseline="30000" dirty="0">
                <a:solidFill>
                  <a:srgbClr val="00627C"/>
                </a:solidFill>
                <a:latin typeface="Museo 500" panose="02000000000000000000" pitchFamily="50" charset="0"/>
              </a:rPr>
              <a:t>The type of water testing, what should be tested, what lab to use, how to collect samples etc.</a:t>
            </a:r>
          </a:p>
        </p:txBody>
      </p:sp>
    </p:spTree>
    <p:extLst>
      <p:ext uri="{BB962C8B-B14F-4D97-AF65-F5344CB8AC3E}">
        <p14:creationId xmlns:p14="http://schemas.microsoft.com/office/powerpoint/2010/main" val="1937118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336856" y="450749"/>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Identifying Technical Needs</a:t>
            </a:r>
          </a:p>
        </p:txBody>
      </p:sp>
      <p:sp>
        <p:nvSpPr>
          <p:cNvPr id="7" name="Rectangle 6">
            <a:extLst>
              <a:ext uri="{FF2B5EF4-FFF2-40B4-BE49-F238E27FC236}">
                <a16:creationId xmlns:a16="http://schemas.microsoft.com/office/drawing/2014/main" id="{F57B9D46-9A82-4DC0-9B4B-17B1146550BE}"/>
              </a:ext>
            </a:extLst>
          </p:cNvPr>
          <p:cNvSpPr/>
          <p:nvPr/>
        </p:nvSpPr>
        <p:spPr>
          <a:xfrm>
            <a:off x="336856" y="2159727"/>
            <a:ext cx="8440453" cy="1162113"/>
          </a:xfrm>
          <a:prstGeom prst="rect">
            <a:avLst/>
          </a:prstGeom>
        </p:spPr>
        <p:txBody>
          <a:bodyPr wrap="square">
            <a:spAutoFit/>
          </a:bodyPr>
          <a:lstStyle/>
          <a:p>
            <a:pPr>
              <a:lnSpc>
                <a:spcPct val="150000"/>
              </a:lnSpc>
              <a:spcAft>
                <a:spcPts val="1900"/>
              </a:spcAft>
            </a:pPr>
            <a:r>
              <a:rPr lang="en-US" sz="2400" baseline="30000" dirty="0">
                <a:solidFill>
                  <a:srgbClr val="91004F"/>
                </a:solidFill>
                <a:latin typeface="Museo 500" panose="02000000000000000000" pitchFamily="50" charset="0"/>
              </a:rPr>
              <a:t>Stormwater Project:</a:t>
            </a:r>
            <a:r>
              <a:rPr lang="en-US" sz="2400" baseline="30000" dirty="0">
                <a:solidFill>
                  <a:srgbClr val="00627C"/>
                </a:solidFill>
                <a:latin typeface="Museo 500" panose="02000000000000000000" pitchFamily="50" charset="0"/>
              </a:rPr>
              <a:t> Assessing site specific geology for infiltration projects, groundwater conditions, drainage area and existing storm drain system, collecting site-specific data such as soil and infiltration testing, mapping drainage area, selecting a preliminary design etc.</a:t>
            </a: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4600848" y="589249"/>
            <a:ext cx="6602466"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WHAT DO I NEED</a:t>
            </a:r>
          </a:p>
          <a:p>
            <a:pPr algn="ctr"/>
            <a:r>
              <a:rPr lang="en-US" sz="1600" b="1" dirty="0">
                <a:solidFill>
                  <a:schemeClr val="bg1"/>
                </a:solidFill>
                <a:latin typeface="Museo 700" panose="02000000000000000000" pitchFamily="50" charset="0"/>
              </a:rPr>
              <a:t>TECHNICAL </a:t>
            </a:r>
          </a:p>
          <a:p>
            <a:pPr algn="ctr"/>
            <a:r>
              <a:rPr lang="en-US" sz="1600" b="1" dirty="0">
                <a:solidFill>
                  <a:schemeClr val="bg1"/>
                </a:solidFill>
                <a:latin typeface="Museo 700" panose="02000000000000000000" pitchFamily="50" charset="0"/>
              </a:rPr>
              <a:t>ASSISTANCE FOR?</a:t>
            </a:r>
          </a:p>
        </p:txBody>
      </p:sp>
      <p:pic>
        <p:nvPicPr>
          <p:cNvPr id="9" name="Picture 8">
            <a:extLst>
              <a:ext uri="{FF2B5EF4-FFF2-40B4-BE49-F238E27FC236}">
                <a16:creationId xmlns:a16="http://schemas.microsoft.com/office/drawing/2014/main" id="{ED9CB8E0-9213-4938-9AFA-E8E7F77D7BE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6131" r="7532" b="11311"/>
          <a:stretch/>
        </p:blipFill>
        <p:spPr>
          <a:xfrm>
            <a:off x="1587642" y="3689668"/>
            <a:ext cx="5662244" cy="2974195"/>
          </a:xfrm>
          <a:prstGeom prst="rect">
            <a:avLst/>
          </a:prstGeom>
          <a:ln w="19050">
            <a:noFill/>
          </a:ln>
        </p:spPr>
      </p:pic>
    </p:spTree>
    <p:extLst>
      <p:ext uri="{BB962C8B-B14F-4D97-AF65-F5344CB8AC3E}">
        <p14:creationId xmlns:p14="http://schemas.microsoft.com/office/powerpoint/2010/main" val="1717763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336856" y="450749"/>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Identifying Technical Needs</a:t>
            </a:r>
          </a:p>
        </p:txBody>
      </p:sp>
      <p:sp>
        <p:nvSpPr>
          <p:cNvPr id="7" name="Rectangle 6">
            <a:extLst>
              <a:ext uri="{FF2B5EF4-FFF2-40B4-BE49-F238E27FC236}">
                <a16:creationId xmlns:a16="http://schemas.microsoft.com/office/drawing/2014/main" id="{F57B9D46-9A82-4DC0-9B4B-17B1146550BE}"/>
              </a:ext>
            </a:extLst>
          </p:cNvPr>
          <p:cNvSpPr/>
          <p:nvPr/>
        </p:nvSpPr>
        <p:spPr>
          <a:xfrm>
            <a:off x="336856" y="2122981"/>
            <a:ext cx="8440453" cy="1162113"/>
          </a:xfrm>
          <a:prstGeom prst="rect">
            <a:avLst/>
          </a:prstGeom>
        </p:spPr>
        <p:txBody>
          <a:bodyPr wrap="square">
            <a:spAutoFit/>
          </a:bodyPr>
          <a:lstStyle/>
          <a:p>
            <a:pPr>
              <a:lnSpc>
                <a:spcPct val="150000"/>
              </a:lnSpc>
            </a:pPr>
            <a:r>
              <a:rPr lang="en-US" sz="2400" baseline="30000" dirty="0">
                <a:solidFill>
                  <a:srgbClr val="91004F"/>
                </a:solidFill>
                <a:latin typeface="Museo 500" panose="02000000000000000000" pitchFamily="50" charset="0"/>
              </a:rPr>
              <a:t>Water Supply Project: </a:t>
            </a:r>
            <a:r>
              <a:rPr lang="en-US" sz="2400" baseline="30000" dirty="0">
                <a:solidFill>
                  <a:srgbClr val="00627C"/>
                </a:solidFill>
                <a:latin typeface="Museo 500" panose="02000000000000000000" pitchFamily="50" charset="0"/>
              </a:rPr>
              <a:t>Feasibility studies (to assess options), engineering plans, designs specifications, permits, environmental compliance, regulatory requirements etc.   </a:t>
            </a:r>
          </a:p>
          <a:p>
            <a:pPr marL="285750" marR="3600" lvl="1" indent="-285750">
              <a:lnSpc>
                <a:spcPct val="150000"/>
              </a:lnSpc>
              <a:buFont typeface="Arial" panose="020B0604020202020204" pitchFamily="34" charset="0"/>
              <a:buChar char="•"/>
            </a:pPr>
            <a:endParaRPr lang="en-US" sz="2400" baseline="30000" dirty="0">
              <a:solidFill>
                <a:srgbClr val="00627C"/>
              </a:solidFill>
              <a:latin typeface="Museo 500" panose="02000000000000000000" pitchFamily="50" charset="0"/>
            </a:endParaRP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4600848" y="589249"/>
            <a:ext cx="6602466"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WHAT DO I NEED</a:t>
            </a:r>
          </a:p>
          <a:p>
            <a:pPr algn="ctr"/>
            <a:r>
              <a:rPr lang="en-US" sz="1600" b="1" dirty="0">
                <a:solidFill>
                  <a:schemeClr val="bg1"/>
                </a:solidFill>
                <a:latin typeface="Museo 700" panose="02000000000000000000" pitchFamily="50" charset="0"/>
              </a:rPr>
              <a:t>TECHNICAL </a:t>
            </a:r>
          </a:p>
          <a:p>
            <a:pPr algn="ctr"/>
            <a:r>
              <a:rPr lang="en-US" sz="1600" b="1" dirty="0">
                <a:solidFill>
                  <a:schemeClr val="bg1"/>
                </a:solidFill>
                <a:latin typeface="Museo 700" panose="02000000000000000000" pitchFamily="50" charset="0"/>
              </a:rPr>
              <a:t>ASSISTANCE FOR?</a:t>
            </a:r>
          </a:p>
        </p:txBody>
      </p:sp>
      <p:pic>
        <p:nvPicPr>
          <p:cNvPr id="9" name="Picture 8">
            <a:extLst>
              <a:ext uri="{FF2B5EF4-FFF2-40B4-BE49-F238E27FC236}">
                <a16:creationId xmlns:a16="http://schemas.microsoft.com/office/drawing/2014/main" id="{4366E716-101D-4A6C-9625-2825F2BA77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19852" y="3357047"/>
            <a:ext cx="6254322" cy="3429000"/>
          </a:xfrm>
          <a:prstGeom prst="rect">
            <a:avLst/>
          </a:prstGeom>
          <a:ln w="28575">
            <a:noFill/>
          </a:ln>
          <a:effectLst>
            <a:outerShdw blurRad="292100" dist="139700" dir="2700000" algn="tl" rotWithShape="0">
              <a:srgbClr val="333333">
                <a:alpha val="0"/>
              </a:srgbClr>
            </a:outerShdw>
          </a:effectLst>
        </p:spPr>
      </p:pic>
    </p:spTree>
    <p:extLst>
      <p:ext uri="{BB962C8B-B14F-4D97-AF65-F5344CB8AC3E}">
        <p14:creationId xmlns:p14="http://schemas.microsoft.com/office/powerpoint/2010/main" val="3828785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5B50DA-097F-45AC-80A3-EA2D5442AB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9" name="TextBox 8">
            <a:extLst>
              <a:ext uri="{FF2B5EF4-FFF2-40B4-BE49-F238E27FC236}">
                <a16:creationId xmlns:a16="http://schemas.microsoft.com/office/drawing/2014/main" id="{076BBF5A-6F8D-415D-9680-5A97B2ADF365}"/>
              </a:ext>
            </a:extLst>
          </p:cNvPr>
          <p:cNvSpPr txBox="1"/>
          <p:nvPr/>
        </p:nvSpPr>
        <p:spPr>
          <a:xfrm>
            <a:off x="493666" y="220251"/>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ZOOM MEETING HELP</a:t>
            </a:r>
          </a:p>
        </p:txBody>
      </p:sp>
      <p:pic>
        <p:nvPicPr>
          <p:cNvPr id="17" name="Picture 16">
            <a:extLst>
              <a:ext uri="{FF2B5EF4-FFF2-40B4-BE49-F238E27FC236}">
                <a16:creationId xmlns:a16="http://schemas.microsoft.com/office/drawing/2014/main" id="{653E83F3-7156-47E5-ABD3-514F87CD9B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5" name="TextBox 14">
            <a:extLst>
              <a:ext uri="{FF2B5EF4-FFF2-40B4-BE49-F238E27FC236}">
                <a16:creationId xmlns:a16="http://schemas.microsoft.com/office/drawing/2014/main" id="{31AE4F20-0DDC-422A-96D4-A03116BC5128}"/>
              </a:ext>
            </a:extLst>
          </p:cNvPr>
          <p:cNvSpPr txBox="1"/>
          <p:nvPr/>
        </p:nvSpPr>
        <p:spPr>
          <a:xfrm>
            <a:off x="6768853" y="484221"/>
            <a:ext cx="2391087" cy="923330"/>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TECHNICAL ISSUES SHOULD YOU BE AWARE OFF?</a:t>
            </a:r>
          </a:p>
        </p:txBody>
      </p:sp>
      <p:grpSp>
        <p:nvGrpSpPr>
          <p:cNvPr id="20" name="Group 4">
            <a:extLst>
              <a:ext uri="{FF2B5EF4-FFF2-40B4-BE49-F238E27FC236}">
                <a16:creationId xmlns:a16="http://schemas.microsoft.com/office/drawing/2014/main" id="{EAA5D03E-3A9D-4142-9549-042A48EDBA36}"/>
              </a:ext>
            </a:extLst>
          </p:cNvPr>
          <p:cNvGrpSpPr>
            <a:grpSpLocks/>
          </p:cNvGrpSpPr>
          <p:nvPr/>
        </p:nvGrpSpPr>
        <p:grpSpPr bwMode="auto">
          <a:xfrm>
            <a:off x="1118585" y="1950804"/>
            <a:ext cx="5355590" cy="2956391"/>
            <a:chOff x="3848100" y="4087143"/>
            <a:chExt cx="5219700" cy="3657600"/>
          </a:xfrm>
          <a:noFill/>
        </p:grpSpPr>
        <p:sp>
          <p:nvSpPr>
            <p:cNvPr id="21" name="Rectangle 20">
              <a:extLst>
                <a:ext uri="{FF2B5EF4-FFF2-40B4-BE49-F238E27FC236}">
                  <a16:creationId xmlns:a16="http://schemas.microsoft.com/office/drawing/2014/main" id="{AE9F51BB-23A2-4C7D-AAB3-60E423762630}"/>
                </a:ext>
              </a:extLst>
            </p:cNvPr>
            <p:cNvSpPr/>
            <p:nvPr/>
          </p:nvSpPr>
          <p:spPr bwMode="auto">
            <a:xfrm>
              <a:off x="4572000" y="4087143"/>
              <a:ext cx="4495800" cy="3657600"/>
            </a:xfrm>
            <a:prstGeom prst="rect">
              <a:avLst/>
            </a:prstGeom>
            <a:grpFill/>
            <a:ln w="76200" cap="flat" cmpd="sng" algn="ctr">
              <a:solidFill>
                <a:srgbClr val="ED297D"/>
              </a:soli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22" name="Rectangle 3">
              <a:extLst>
                <a:ext uri="{FF2B5EF4-FFF2-40B4-BE49-F238E27FC236}">
                  <a16:creationId xmlns:a16="http://schemas.microsoft.com/office/drawing/2014/main" id="{6B84E7A5-2EDD-46CC-B930-4821519FD9E3}"/>
                </a:ext>
              </a:extLst>
            </p:cNvPr>
            <p:cNvSpPr txBox="1">
              <a:spLocks noChangeArrowheads="1"/>
            </p:cNvSpPr>
            <p:nvPr/>
          </p:nvSpPr>
          <p:spPr bwMode="auto">
            <a:xfrm>
              <a:off x="3848100" y="4324133"/>
              <a:ext cx="5143500" cy="3087498"/>
            </a:xfrm>
            <a:prstGeom prst="rect">
              <a:avLst/>
            </a:prstGeom>
            <a:grpFill/>
            <a:ln>
              <a:noFill/>
            </a:ln>
            <a:effectLst/>
          </p:spPr>
          <p:txBody>
            <a:bodyPr/>
            <a:lstStyle>
              <a:lvl1pPr marL="342900" indent="-342900" algn="l" rtl="0" eaLnBrk="0" fontAlgn="base" hangingPunct="0">
                <a:spcBef>
                  <a:spcPts val="600"/>
                </a:spcBef>
                <a:spcAft>
                  <a:spcPct val="0"/>
                </a:spcAft>
                <a:buClr>
                  <a:srgbClr val="D88B2D"/>
                </a:buClr>
                <a:buFont typeface="Wingdings" panose="05000000000000000000" pitchFamily="2" charset="2"/>
                <a:buChar char="§"/>
                <a:defRPr sz="2800">
                  <a:solidFill>
                    <a:schemeClr val="tx1"/>
                  </a:solidFill>
                  <a:latin typeface="Calibri" panose="020F0502020204030204" pitchFamily="34" charset="0"/>
                  <a:ea typeface="+mn-ea"/>
                  <a:cs typeface="+mn-cs"/>
                </a:defRPr>
              </a:lvl1pPr>
              <a:lvl2pPr marL="742950" indent="-285750" algn="l" rtl="0" eaLnBrk="0" fontAlgn="base" hangingPunct="0">
                <a:spcBef>
                  <a:spcPct val="0"/>
                </a:spcBef>
                <a:spcAft>
                  <a:spcPct val="0"/>
                </a:spcAft>
                <a:buClr>
                  <a:srgbClr val="1C75BC"/>
                </a:buClr>
                <a:buFont typeface="Wingdings" panose="05000000000000000000" pitchFamily="2" charset="2"/>
                <a:buChar char="§"/>
                <a:defRPr sz="26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lr>
                  <a:srgbClr val="1C75BC"/>
                </a:buClr>
                <a:buFont typeface="Wingdings" panose="05000000000000000000" pitchFamily="2" charset="2"/>
                <a:buChar char="§"/>
                <a:defRPr sz="26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lr>
                  <a:srgbClr val="1C75BC"/>
                </a:buClr>
                <a:buFont typeface="Wingdings" panose="05000000000000000000" pitchFamily="2" charset="2"/>
                <a:buChar char="§"/>
                <a:defRPr sz="26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lr>
                  <a:srgbClr val="1C75BC"/>
                </a:buClr>
                <a:buFont typeface="Wingdings" panose="05000000000000000000" pitchFamily="2" charset="2"/>
                <a:buChar char="§"/>
                <a:defRPr sz="2600">
                  <a:solidFill>
                    <a:schemeClr val="tx1"/>
                  </a:solidFill>
                  <a:latin typeface="Calibri" panose="020F0502020204030204" pitchFamily="34" charset="0"/>
                </a:defRPr>
              </a:lvl5pPr>
              <a:lvl6pPr marL="2514600" indent="-228600" algn="l" rtl="0" fontAlgn="base">
                <a:spcBef>
                  <a:spcPct val="20000"/>
                </a:spcBef>
                <a:spcAft>
                  <a:spcPct val="0"/>
                </a:spcAft>
                <a:buClr>
                  <a:srgbClr val="C85800"/>
                </a:buClr>
                <a:buFont typeface="Wingdings" pitchFamily="2" charset="2"/>
                <a:buChar char="§"/>
                <a:defRPr sz="2800">
                  <a:solidFill>
                    <a:schemeClr val="tx1"/>
                  </a:solidFill>
                  <a:latin typeface="+mn-lt"/>
                </a:defRPr>
              </a:lvl6pPr>
              <a:lvl7pPr marL="2971800" indent="-228600" algn="l" rtl="0" fontAlgn="base">
                <a:spcBef>
                  <a:spcPct val="20000"/>
                </a:spcBef>
                <a:spcAft>
                  <a:spcPct val="0"/>
                </a:spcAft>
                <a:buClr>
                  <a:srgbClr val="C85800"/>
                </a:buClr>
                <a:buFont typeface="Wingdings" pitchFamily="2" charset="2"/>
                <a:buChar char="§"/>
                <a:defRPr sz="2800">
                  <a:solidFill>
                    <a:schemeClr val="tx1"/>
                  </a:solidFill>
                  <a:latin typeface="+mn-lt"/>
                </a:defRPr>
              </a:lvl7pPr>
              <a:lvl8pPr marL="3429000" indent="-228600" algn="l" rtl="0" fontAlgn="base">
                <a:spcBef>
                  <a:spcPct val="20000"/>
                </a:spcBef>
                <a:spcAft>
                  <a:spcPct val="0"/>
                </a:spcAft>
                <a:buClr>
                  <a:srgbClr val="C85800"/>
                </a:buClr>
                <a:buFont typeface="Wingdings" pitchFamily="2" charset="2"/>
                <a:buChar char="§"/>
                <a:defRPr sz="2800">
                  <a:solidFill>
                    <a:schemeClr val="tx1"/>
                  </a:solidFill>
                  <a:latin typeface="+mn-lt"/>
                </a:defRPr>
              </a:lvl8pPr>
              <a:lvl9pPr marL="3886200" indent="-228600" algn="l" rtl="0" fontAlgn="base">
                <a:spcBef>
                  <a:spcPct val="20000"/>
                </a:spcBef>
                <a:spcAft>
                  <a:spcPct val="0"/>
                </a:spcAft>
                <a:buClr>
                  <a:srgbClr val="C85800"/>
                </a:buClr>
                <a:buFont typeface="Wingdings" pitchFamily="2" charset="2"/>
                <a:buChar char="§"/>
                <a:defRPr sz="2800">
                  <a:solidFill>
                    <a:schemeClr val="tx1"/>
                  </a:solidFill>
                  <a:latin typeface="+mn-lt"/>
                </a:defRPr>
              </a:lvl9pPr>
            </a:lstStyle>
            <a:p>
              <a:pPr marL="914400" lvl="2" indent="0">
                <a:spcBef>
                  <a:spcPts val="0"/>
                </a:spcBef>
                <a:buFont typeface="Wingdings" panose="05000000000000000000" pitchFamily="2" charset="2"/>
                <a:buNone/>
                <a:defRPr/>
              </a:pPr>
              <a:r>
                <a:rPr lang="en-US" altLang="en-US" sz="2400" b="1" kern="0" baseline="0" dirty="0">
                  <a:solidFill>
                    <a:srgbClr val="ED297D"/>
                  </a:solidFill>
                  <a:latin typeface="+mn-lt"/>
                  <a:cs typeface="Calibri" panose="020F0502020204030204" pitchFamily="34" charset="0"/>
                </a:rPr>
                <a:t>If you have any project-related questions or comments, share them via chat.  </a:t>
              </a:r>
            </a:p>
            <a:p>
              <a:pPr marL="914400" lvl="2" indent="0">
                <a:spcBef>
                  <a:spcPts val="0"/>
                </a:spcBef>
                <a:buFont typeface="Wingdings" panose="05000000000000000000" pitchFamily="2" charset="2"/>
                <a:buNone/>
                <a:defRPr/>
              </a:pPr>
              <a:endParaRPr lang="en-US" altLang="en-US" sz="2400" b="1" kern="0" baseline="0" dirty="0">
                <a:solidFill>
                  <a:srgbClr val="ED297D"/>
                </a:solidFill>
                <a:latin typeface="+mn-lt"/>
                <a:cs typeface="Calibri" panose="020F0502020204030204" pitchFamily="34" charset="0"/>
              </a:endParaRPr>
            </a:p>
            <a:p>
              <a:pPr marL="914400" lvl="2" indent="0">
                <a:spcBef>
                  <a:spcPts val="0"/>
                </a:spcBef>
                <a:buFont typeface="Wingdings" panose="05000000000000000000" pitchFamily="2" charset="2"/>
                <a:buNone/>
                <a:defRPr/>
              </a:pPr>
              <a:r>
                <a:rPr lang="en-US" altLang="en-US" sz="2400" b="1" kern="0" baseline="0" dirty="0">
                  <a:solidFill>
                    <a:srgbClr val="ED297D"/>
                  </a:solidFill>
                  <a:latin typeface="+mn-lt"/>
                  <a:cs typeface="Calibri" panose="020F0502020204030204" pitchFamily="34" charset="0"/>
                </a:rPr>
                <a:t>For help with how to use Zoom, </a:t>
              </a:r>
              <a:r>
                <a:rPr lang="en-US" altLang="en-US" sz="2400" b="1" kern="0" dirty="0">
                  <a:solidFill>
                    <a:srgbClr val="ED297D"/>
                  </a:solidFill>
                  <a:latin typeface="+mn-lt"/>
                  <a:cs typeface="Calibri" panose="020F0502020204030204" pitchFamily="34" charset="0"/>
                </a:rPr>
                <a:t>send a chat message to: </a:t>
              </a:r>
            </a:p>
            <a:p>
              <a:pPr marL="914400" lvl="2" indent="0">
                <a:spcBef>
                  <a:spcPts val="0"/>
                </a:spcBef>
                <a:buFont typeface="Wingdings" panose="05000000000000000000" pitchFamily="2" charset="2"/>
                <a:buNone/>
                <a:defRPr/>
              </a:pPr>
              <a:r>
                <a:rPr lang="en-US" sz="2400" b="1" kern="0" dirty="0">
                  <a:solidFill>
                    <a:srgbClr val="00627C"/>
                  </a:solidFill>
                  <a:latin typeface="+mn-lt"/>
                  <a:cs typeface="Calibri" panose="020F0502020204030204" pitchFamily="34" charset="0"/>
                </a:rPr>
                <a:t>“1_Questions? Ask me!”</a:t>
              </a:r>
              <a:endParaRPr lang="en-US" altLang="en-US" sz="2400" b="1" kern="0" dirty="0">
                <a:solidFill>
                  <a:srgbClr val="00627C"/>
                </a:solidFill>
                <a:latin typeface="+mn-lt"/>
                <a:cs typeface="Calibri" panose="020F0502020204030204" pitchFamily="34" charset="0"/>
              </a:endParaRPr>
            </a:p>
          </p:txBody>
        </p:sp>
      </p:grpSp>
      <p:pic>
        <p:nvPicPr>
          <p:cNvPr id="23" name="Picture 2" descr="A screenshot of a computer&#10;&#10;Description automatically generated">
            <a:extLst>
              <a:ext uri="{FF2B5EF4-FFF2-40B4-BE49-F238E27FC236}">
                <a16:creationId xmlns:a16="http://schemas.microsoft.com/office/drawing/2014/main" id="{B0CF34E6-2711-404A-9B90-101A1104B53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968"/>
          <a:stretch/>
        </p:blipFill>
        <p:spPr bwMode="auto">
          <a:xfrm>
            <a:off x="2564820" y="5138552"/>
            <a:ext cx="3205865" cy="151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421DB22C-3890-4792-BDD0-136000E10900}"/>
              </a:ext>
            </a:extLst>
          </p:cNvPr>
          <p:cNvCxnSpPr>
            <a:cxnSpLocks/>
          </p:cNvCxnSpPr>
          <p:nvPr/>
        </p:nvCxnSpPr>
        <p:spPr bwMode="auto">
          <a:xfrm>
            <a:off x="3771900" y="5029200"/>
            <a:ext cx="355600" cy="838200"/>
          </a:xfrm>
          <a:prstGeom prst="straightConnector1">
            <a:avLst/>
          </a:prstGeom>
          <a:ln w="28575">
            <a:solidFill>
              <a:srgbClr val="ED297D"/>
            </a:solidFill>
            <a:headEnd type="none" w="med" len="me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83974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493666" y="284627"/>
            <a:ext cx="6808380" cy="1015663"/>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Identifying Technical Assistance Groups</a:t>
            </a:r>
          </a:p>
        </p:txBody>
      </p:sp>
      <p:sp>
        <p:nvSpPr>
          <p:cNvPr id="7" name="Rectangle 6">
            <a:extLst>
              <a:ext uri="{FF2B5EF4-FFF2-40B4-BE49-F238E27FC236}">
                <a16:creationId xmlns:a16="http://schemas.microsoft.com/office/drawing/2014/main" id="{F57B9D46-9A82-4DC0-9B4B-17B1146550BE}"/>
              </a:ext>
            </a:extLst>
          </p:cNvPr>
          <p:cNvSpPr/>
          <p:nvPr/>
        </p:nvSpPr>
        <p:spPr>
          <a:xfrm>
            <a:off x="336856" y="2122981"/>
            <a:ext cx="7148465" cy="4674357"/>
          </a:xfrm>
          <a:prstGeom prst="rect">
            <a:avLst/>
          </a:prstGeom>
        </p:spPr>
        <p:txBody>
          <a:bodyPr wrap="square">
            <a:spAutoFit/>
          </a:bodyPr>
          <a:lstStyle/>
          <a:p>
            <a:pPr>
              <a:lnSpc>
                <a:spcPct val="105000"/>
              </a:lnSpc>
              <a:spcAft>
                <a:spcPts val="1900"/>
              </a:spcAft>
            </a:pPr>
            <a:r>
              <a:rPr lang="en-US" sz="2400" i="1" baseline="30000" dirty="0">
                <a:solidFill>
                  <a:srgbClr val="962559"/>
                </a:solidFill>
                <a:latin typeface="Museo 500" panose="02000000000000000000" pitchFamily="50" charset="0"/>
              </a:rPr>
              <a:t>Technical resources can be identified through collaborations with technical assistance groups and/or local agencies such as: </a:t>
            </a:r>
          </a:p>
          <a:p>
            <a:pPr marL="285750" marR="3600" lvl="1" indent="-28575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County partnerships for infrastructure projects</a:t>
            </a:r>
          </a:p>
          <a:p>
            <a:pPr marL="285750" marR="3600" lvl="1" indent="-28575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State Water Board’s Office of Sustainable Water Solutions</a:t>
            </a:r>
          </a:p>
          <a:p>
            <a:pPr marL="285750" marR="3600" lvl="1" indent="-28575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State agencies (Regional Water Quality Control Boards)</a:t>
            </a:r>
          </a:p>
          <a:p>
            <a:pPr marL="285750" marR="3600" lvl="1" indent="-285750">
              <a:lnSpc>
                <a:spcPct val="120000"/>
              </a:lnSpc>
              <a:buFont typeface="Arial" panose="020B0604020202020204" pitchFamily="34" charset="0"/>
              <a:buChar char="•"/>
            </a:pPr>
            <a:r>
              <a:rPr lang="en-US" sz="2400" baseline="30000" dirty="0">
                <a:solidFill>
                  <a:srgbClr val="106C85"/>
                </a:solidFill>
                <a:latin typeface="Museo 500" panose="02000000000000000000" pitchFamily="50" charset="0"/>
              </a:rPr>
              <a:t>Water Resources &amp; Policy Initiatives (WRPI) at California State University </a:t>
            </a:r>
          </a:p>
          <a:p>
            <a:pPr marL="285750" marR="3600" lvl="1" indent="-28575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California Rural Water Association</a:t>
            </a:r>
          </a:p>
          <a:p>
            <a:pPr marL="285750" marR="3600" lvl="1" indent="-28575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Rural Community Assistance Corporation</a:t>
            </a:r>
          </a:p>
          <a:p>
            <a:pPr marL="285750" marR="3600" lvl="1" indent="-28575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Community Water Center</a:t>
            </a:r>
          </a:p>
          <a:p>
            <a:pPr marL="285750" marR="3600" lvl="1" indent="-28575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Local agencies</a:t>
            </a:r>
          </a:p>
          <a:p>
            <a:pPr marL="285750" marR="3600" lvl="1" indent="-28575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Resource Conservation District</a:t>
            </a:r>
          </a:p>
          <a:p>
            <a:pPr marL="285750" marR="3600" lvl="1" indent="-285750">
              <a:lnSpc>
                <a:spcPct val="120000"/>
              </a:lnSpc>
              <a:buFont typeface="Arial" panose="020B0604020202020204" pitchFamily="34" charset="0"/>
              <a:buChar char="•"/>
            </a:pPr>
            <a:endParaRPr lang="en-US" sz="2400" baseline="30000" dirty="0">
              <a:solidFill>
                <a:srgbClr val="00627C"/>
              </a:solidFill>
              <a:latin typeface="Museo 500" panose="02000000000000000000" pitchFamily="50" charset="0"/>
            </a:endParaRPr>
          </a:p>
          <a:p>
            <a:pPr marL="0" marR="3600" lvl="1">
              <a:lnSpc>
                <a:spcPct val="120000"/>
              </a:lnSpc>
            </a:pPr>
            <a:r>
              <a:rPr lang="en-US" sz="2400" baseline="30000" dirty="0">
                <a:solidFill>
                  <a:srgbClr val="00627C"/>
                </a:solidFill>
                <a:latin typeface="Museo 500" panose="02000000000000000000" pitchFamily="50" charset="0"/>
              </a:rPr>
              <a:t>IRWM DACIP funding could also be used for technical assistance needed to conceptualize a project.</a:t>
            </a:r>
          </a:p>
          <a:p>
            <a:pPr marL="285750" marR="3600" lvl="1" indent="-285750">
              <a:lnSpc>
                <a:spcPct val="120000"/>
              </a:lnSpc>
              <a:buFont typeface="Arial" panose="020B0604020202020204" pitchFamily="34" charset="0"/>
              <a:buChar char="•"/>
            </a:pPr>
            <a:endParaRPr lang="en-US" sz="2400" baseline="30000" dirty="0">
              <a:solidFill>
                <a:srgbClr val="00627C"/>
              </a:solidFill>
              <a:latin typeface="Museo 500" panose="02000000000000000000" pitchFamily="50" charset="0"/>
            </a:endParaRP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6792064" y="407158"/>
            <a:ext cx="2282598" cy="1077218"/>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WHO CAN </a:t>
            </a:r>
          </a:p>
          <a:p>
            <a:pPr algn="ctr"/>
            <a:r>
              <a:rPr lang="en-US" sz="1600" b="1" dirty="0">
                <a:solidFill>
                  <a:schemeClr val="bg1"/>
                </a:solidFill>
                <a:latin typeface="Museo 700" panose="02000000000000000000" pitchFamily="50" charset="0"/>
              </a:rPr>
              <a:t>HELP WITH</a:t>
            </a:r>
          </a:p>
          <a:p>
            <a:pPr algn="ctr"/>
            <a:r>
              <a:rPr lang="en-US" sz="1600" b="1" dirty="0">
                <a:solidFill>
                  <a:schemeClr val="bg1"/>
                </a:solidFill>
                <a:latin typeface="Museo 700" panose="02000000000000000000" pitchFamily="50" charset="0"/>
              </a:rPr>
              <a:t>TECHNICAL </a:t>
            </a:r>
          </a:p>
          <a:p>
            <a:pPr algn="ctr"/>
            <a:r>
              <a:rPr lang="en-US" sz="1600" b="1" dirty="0">
                <a:solidFill>
                  <a:schemeClr val="bg1"/>
                </a:solidFill>
                <a:latin typeface="Museo 700" panose="02000000000000000000" pitchFamily="50" charset="0"/>
              </a:rPr>
              <a:t>ASSISTANCE?</a:t>
            </a:r>
          </a:p>
        </p:txBody>
      </p:sp>
      <p:pic>
        <p:nvPicPr>
          <p:cNvPr id="5" name="Picture 4" descr="Icon&#10;&#10;Description automatically generated">
            <a:extLst>
              <a:ext uri="{FF2B5EF4-FFF2-40B4-BE49-F238E27FC236}">
                <a16:creationId xmlns:a16="http://schemas.microsoft.com/office/drawing/2014/main" id="{050ABE07-E499-4FE1-8B6A-5434645299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7127" y="2835691"/>
            <a:ext cx="2220017" cy="2800249"/>
          </a:xfrm>
          <a:prstGeom prst="rect">
            <a:avLst/>
          </a:prstGeom>
        </p:spPr>
      </p:pic>
    </p:spTree>
    <p:extLst>
      <p:ext uri="{BB962C8B-B14F-4D97-AF65-F5344CB8AC3E}">
        <p14:creationId xmlns:p14="http://schemas.microsoft.com/office/powerpoint/2010/main" val="2939177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6910647-371B-474F-B646-B7040BA7A3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2B23F19-36D0-43DB-9489-498857DA3157}"/>
              </a:ext>
            </a:extLst>
          </p:cNvPr>
          <p:cNvSpPr txBox="1"/>
          <p:nvPr/>
        </p:nvSpPr>
        <p:spPr>
          <a:xfrm>
            <a:off x="2831056" y="3426690"/>
            <a:ext cx="6808380" cy="1077218"/>
          </a:xfrm>
          <a:prstGeom prst="rect">
            <a:avLst/>
          </a:prstGeom>
          <a:noFill/>
        </p:spPr>
        <p:txBody>
          <a:bodyPr wrap="square" rtlCol="0">
            <a:spAutoFit/>
          </a:bodyPr>
          <a:lstStyle/>
          <a:p>
            <a:pPr algn="ctr"/>
            <a:r>
              <a:rPr lang="en-US" sz="3200" b="1" dirty="0">
                <a:solidFill>
                  <a:schemeClr val="bg1"/>
                </a:solidFill>
                <a:latin typeface="Museo 700" panose="02000000000000000000" pitchFamily="50" charset="0"/>
              </a:rPr>
              <a:t>IDENTIFYING </a:t>
            </a:r>
          </a:p>
          <a:p>
            <a:pPr algn="ctr"/>
            <a:r>
              <a:rPr lang="en-US" sz="3200" b="1" dirty="0">
                <a:solidFill>
                  <a:schemeClr val="bg1"/>
                </a:solidFill>
                <a:latin typeface="Museo 700" panose="02000000000000000000" pitchFamily="50" charset="0"/>
              </a:rPr>
              <a:t>FUNDING SOURCES</a:t>
            </a:r>
          </a:p>
        </p:txBody>
      </p:sp>
      <p:pic>
        <p:nvPicPr>
          <p:cNvPr id="15" name="Picture 14" descr="A close up of a logo&#10;&#10;Description automatically generated">
            <a:extLst>
              <a:ext uri="{FF2B5EF4-FFF2-40B4-BE49-F238E27FC236}">
                <a16:creationId xmlns:a16="http://schemas.microsoft.com/office/drawing/2014/main" id="{E118FC0D-54C6-43D8-8EF9-6ECEBEF350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242967"/>
            <a:ext cx="3889828" cy="3500846"/>
          </a:xfrm>
          <a:prstGeom prst="rect">
            <a:avLst/>
          </a:prstGeom>
        </p:spPr>
      </p:pic>
    </p:spTree>
    <p:extLst>
      <p:ext uri="{BB962C8B-B14F-4D97-AF65-F5344CB8AC3E}">
        <p14:creationId xmlns:p14="http://schemas.microsoft.com/office/powerpoint/2010/main" val="3189674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493666" y="284627"/>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Identifying Funding Sources</a:t>
            </a:r>
          </a:p>
        </p:txBody>
      </p:sp>
      <p:sp>
        <p:nvSpPr>
          <p:cNvPr id="7" name="Rectangle 6">
            <a:extLst>
              <a:ext uri="{FF2B5EF4-FFF2-40B4-BE49-F238E27FC236}">
                <a16:creationId xmlns:a16="http://schemas.microsoft.com/office/drawing/2014/main" id="{F57B9D46-9A82-4DC0-9B4B-17B1146550BE}"/>
              </a:ext>
            </a:extLst>
          </p:cNvPr>
          <p:cNvSpPr/>
          <p:nvPr/>
        </p:nvSpPr>
        <p:spPr>
          <a:xfrm>
            <a:off x="159536" y="2072319"/>
            <a:ext cx="8440453" cy="4061753"/>
          </a:xfrm>
          <a:prstGeom prst="rect">
            <a:avLst/>
          </a:prstGeom>
        </p:spPr>
        <p:txBody>
          <a:bodyPr wrap="square">
            <a:spAutoFit/>
          </a:bodyPr>
          <a:lstStyle/>
          <a:p>
            <a:pPr>
              <a:lnSpc>
                <a:spcPct val="105000"/>
              </a:lnSpc>
              <a:spcAft>
                <a:spcPts val="1900"/>
              </a:spcAft>
            </a:pPr>
            <a:r>
              <a:rPr lang="en-US" sz="2800" i="1" baseline="30000" dirty="0">
                <a:solidFill>
                  <a:srgbClr val="962559"/>
                </a:solidFill>
                <a:latin typeface="Museo 700" panose="02000000000000000000" pitchFamily="50" charset="0"/>
              </a:rPr>
              <a:t>Organizations that can help with identifying funding sources include:</a:t>
            </a:r>
          </a:p>
          <a:p>
            <a:pPr marL="285750" marR="3600" lvl="1" indent="-28575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All the Technical Assistance Groups previously mentioned</a:t>
            </a:r>
          </a:p>
          <a:p>
            <a:pPr marL="0" marR="3600" lvl="1">
              <a:lnSpc>
                <a:spcPct val="120000"/>
              </a:lnSpc>
            </a:pPr>
            <a:endParaRPr lang="en-US" sz="2400" baseline="30000" dirty="0">
              <a:solidFill>
                <a:srgbClr val="00627C"/>
              </a:solidFill>
              <a:latin typeface="Museo 500" panose="02000000000000000000" pitchFamily="50" charset="0"/>
            </a:endParaRPr>
          </a:p>
          <a:p>
            <a:pPr marL="0" marR="3600" lvl="1">
              <a:lnSpc>
                <a:spcPct val="120000"/>
              </a:lnSpc>
            </a:pPr>
            <a:r>
              <a:rPr lang="en-US" sz="2800" i="1" baseline="30000" dirty="0">
                <a:solidFill>
                  <a:srgbClr val="962559"/>
                </a:solidFill>
                <a:latin typeface="Museo 700" panose="02000000000000000000" pitchFamily="50" charset="0"/>
              </a:rPr>
              <a:t>Resources that can help with identifying funding sources include:</a:t>
            </a:r>
          </a:p>
          <a:p>
            <a:pPr marL="0" marR="3600" lvl="1">
              <a:lnSpc>
                <a:spcPct val="120000"/>
              </a:lnSpc>
            </a:pPr>
            <a:endParaRPr lang="en-US" sz="2400" i="1" baseline="30000" dirty="0">
              <a:solidFill>
                <a:srgbClr val="962559"/>
              </a:solidFill>
              <a:latin typeface="Museo 700" panose="02000000000000000000" pitchFamily="50" charset="0"/>
            </a:endParaRPr>
          </a:p>
          <a:p>
            <a:pPr marL="342900" marR="3600" lvl="1" indent="-34290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Funding Navigation for California Communities</a:t>
            </a:r>
          </a:p>
          <a:p>
            <a:pPr marL="342900" marR="3600" lvl="1" indent="-34290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US EPAs Clearinghouse for Environmental Finance</a:t>
            </a:r>
          </a:p>
          <a:p>
            <a:pPr marL="342900" marR="3600" lvl="1" indent="-34290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California Grants Portal</a:t>
            </a:r>
          </a:p>
          <a:p>
            <a:pPr marL="342900" marR="3600" lvl="1" indent="-342900">
              <a:lnSpc>
                <a:spcPct val="120000"/>
              </a:lnSpc>
              <a:buFont typeface="Arial" panose="020B0604020202020204" pitchFamily="34" charset="0"/>
              <a:buChar char="•"/>
            </a:pPr>
            <a:r>
              <a:rPr lang="en-US" sz="2400" baseline="30000" dirty="0">
                <a:solidFill>
                  <a:srgbClr val="00627C"/>
                </a:solidFill>
                <a:latin typeface="Museo 500" panose="02000000000000000000" pitchFamily="50" charset="0"/>
              </a:rPr>
              <a:t>California Financing Coordinating Committee (CFCC)</a:t>
            </a:r>
          </a:p>
          <a:p>
            <a:pPr marL="342900" marR="3600" lvl="1" indent="-342900">
              <a:lnSpc>
                <a:spcPct val="120000"/>
              </a:lnSpc>
              <a:buFont typeface="Arial" panose="020B0604020202020204" pitchFamily="34" charset="0"/>
              <a:buChar char="•"/>
            </a:pPr>
            <a:endParaRPr lang="en-US" sz="2800" i="1" baseline="30000" dirty="0">
              <a:solidFill>
                <a:srgbClr val="962559"/>
              </a:solidFill>
              <a:latin typeface="Museo 700" panose="02000000000000000000" pitchFamily="50" charset="0"/>
            </a:endParaRPr>
          </a:p>
          <a:p>
            <a:pPr>
              <a:lnSpc>
                <a:spcPct val="120000"/>
              </a:lnSpc>
            </a:pPr>
            <a:endParaRPr lang="en-US" sz="2800" i="1" baseline="30000" dirty="0">
              <a:solidFill>
                <a:srgbClr val="00627C"/>
              </a:solidFill>
              <a:latin typeface="Museo 700" panose="02000000000000000000" pitchFamily="50" charset="0"/>
            </a:endParaRPr>
          </a:p>
          <a:p>
            <a:pPr>
              <a:lnSpc>
                <a:spcPct val="120000"/>
              </a:lnSpc>
            </a:pPr>
            <a:endParaRPr lang="en-US" sz="2800" i="1" baseline="30000" dirty="0">
              <a:solidFill>
                <a:srgbClr val="00627C"/>
              </a:solidFill>
              <a:latin typeface="Museo 700" panose="02000000000000000000" pitchFamily="50" charset="0"/>
            </a:endParaRP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4668942" y="689248"/>
            <a:ext cx="6602466" cy="584775"/>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WHAT GRANTS CAN </a:t>
            </a:r>
          </a:p>
          <a:p>
            <a:pPr algn="ctr"/>
            <a:r>
              <a:rPr lang="en-US" sz="1600" b="1" dirty="0">
                <a:solidFill>
                  <a:schemeClr val="bg1"/>
                </a:solidFill>
                <a:latin typeface="Museo 700" panose="02000000000000000000" pitchFamily="50" charset="0"/>
              </a:rPr>
              <a:t>YOU APPLY FOR?</a:t>
            </a:r>
          </a:p>
        </p:txBody>
      </p:sp>
      <p:pic>
        <p:nvPicPr>
          <p:cNvPr id="3" name="Picture 2" descr="Icon&#10;&#10;Description automatically generated">
            <a:extLst>
              <a:ext uri="{FF2B5EF4-FFF2-40B4-BE49-F238E27FC236}">
                <a16:creationId xmlns:a16="http://schemas.microsoft.com/office/drawing/2014/main" id="{1A3F1841-9A5E-4A65-8650-37555E3EC3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77076"/>
          <a:stretch/>
        </p:blipFill>
        <p:spPr>
          <a:xfrm>
            <a:off x="6393101" y="3656892"/>
            <a:ext cx="2591363" cy="2051122"/>
          </a:xfrm>
          <a:prstGeom prst="rect">
            <a:avLst/>
          </a:prstGeom>
        </p:spPr>
      </p:pic>
      <p:pic>
        <p:nvPicPr>
          <p:cNvPr id="9" name="Picture 8" descr="A close up of a logo&#10;&#10;Description automatically generated">
            <a:extLst>
              <a:ext uri="{FF2B5EF4-FFF2-40B4-BE49-F238E27FC236}">
                <a16:creationId xmlns:a16="http://schemas.microsoft.com/office/drawing/2014/main" id="{8CCD7545-4E11-428B-84A8-20B6642F629E}"/>
              </a:ext>
            </a:extLst>
          </p:cNvPr>
          <p:cNvPicPr>
            <a:picLocks noChangeAspect="1"/>
          </p:cNvPicPr>
          <p:nvPr/>
        </p:nvPicPr>
        <p:blipFill rotWithShape="1">
          <a:blip r:embed="rId6">
            <a:extLst>
              <a:ext uri="{28A0092B-C50C-407E-A947-70E740481C1C}">
                <a14:useLocalDpi xmlns:a14="http://schemas.microsoft.com/office/drawing/2010/main"/>
              </a:ext>
            </a:extLst>
          </a:blip>
          <a:srcRect l="36821" t="38408" r="44470" b="46114"/>
          <a:stretch/>
        </p:blipFill>
        <p:spPr>
          <a:xfrm>
            <a:off x="127656" y="5484865"/>
            <a:ext cx="1078875" cy="892552"/>
          </a:xfrm>
          <a:prstGeom prst="rect">
            <a:avLst/>
          </a:prstGeom>
        </p:spPr>
      </p:pic>
      <p:sp>
        <p:nvSpPr>
          <p:cNvPr id="10" name="Rectangle 9">
            <a:extLst>
              <a:ext uri="{FF2B5EF4-FFF2-40B4-BE49-F238E27FC236}">
                <a16:creationId xmlns:a16="http://schemas.microsoft.com/office/drawing/2014/main" id="{EAA1F9BE-D648-482C-B62F-F0BD6F419B02}"/>
              </a:ext>
            </a:extLst>
          </p:cNvPr>
          <p:cNvSpPr/>
          <p:nvPr/>
        </p:nvSpPr>
        <p:spPr>
          <a:xfrm>
            <a:off x="944213" y="5223255"/>
            <a:ext cx="7255574" cy="1415772"/>
          </a:xfrm>
          <a:prstGeom prst="rect">
            <a:avLst/>
          </a:prstGeom>
        </p:spPr>
        <p:txBody>
          <a:bodyPr wrap="square">
            <a:spAutoFit/>
          </a:bodyPr>
          <a:lstStyle/>
          <a:p>
            <a:r>
              <a:rPr lang="en-US" sz="1400" dirty="0">
                <a:solidFill>
                  <a:srgbClr val="91004F"/>
                </a:solidFill>
                <a:latin typeface="Museo 700" panose="02000000000000000000" pitchFamily="50" charset="0"/>
              </a:rPr>
              <a:t>For more information visit:</a:t>
            </a:r>
          </a:p>
          <a:p>
            <a:r>
              <a:rPr lang="en-US" dirty="0">
                <a:solidFill>
                  <a:srgbClr val="00627C"/>
                </a:solidFill>
                <a:hlinkClick r:id="rId7">
                  <a:extLst>
                    <a:ext uri="{A12FA001-AC4F-418D-AE19-62706E023703}">
                      <ahyp:hlinkClr xmlns:ahyp="http://schemas.microsoft.com/office/drawing/2018/hyperlinkcolor" val="tx"/>
                    </a:ext>
                  </a:extLst>
                </a:hlinkClick>
              </a:rPr>
              <a:t>https://www.fundingresource.org/</a:t>
            </a:r>
            <a:endParaRPr lang="en-US" dirty="0">
              <a:solidFill>
                <a:srgbClr val="00627C"/>
              </a:solidFill>
            </a:endParaRPr>
          </a:p>
          <a:p>
            <a:r>
              <a:rPr lang="en-US" dirty="0">
                <a:solidFill>
                  <a:srgbClr val="00627C"/>
                </a:solidFill>
                <a:hlinkClick r:id="rId8">
                  <a:extLst>
                    <a:ext uri="{A12FA001-AC4F-418D-AE19-62706E023703}">
                      <ahyp:hlinkClr xmlns:ahyp="http://schemas.microsoft.com/office/drawing/2018/hyperlinkcolor" val="tx"/>
                    </a:ext>
                  </a:extLst>
                </a:hlinkClick>
              </a:rPr>
              <a:t>https://ordspub.epa.gov/ords/wfc/f?p=165:1:7509890781617</a:t>
            </a:r>
            <a:endParaRPr lang="en-US" dirty="0">
              <a:solidFill>
                <a:srgbClr val="00627C"/>
              </a:solidFill>
            </a:endParaRPr>
          </a:p>
          <a:p>
            <a:r>
              <a:rPr lang="en-US" dirty="0">
                <a:solidFill>
                  <a:srgbClr val="00627C"/>
                </a:solidFill>
                <a:hlinkClick r:id="rId9">
                  <a:extLst>
                    <a:ext uri="{A12FA001-AC4F-418D-AE19-62706E023703}">
                      <ahyp:hlinkClr xmlns:ahyp="http://schemas.microsoft.com/office/drawing/2018/hyperlinkcolor" val="tx"/>
                    </a:ext>
                  </a:extLst>
                </a:hlinkClick>
              </a:rPr>
              <a:t>https://www.grants.ca.gov/</a:t>
            </a:r>
            <a:r>
              <a:rPr lang="en-US" dirty="0">
                <a:solidFill>
                  <a:srgbClr val="00627C"/>
                </a:solidFill>
              </a:rPr>
              <a:t>  </a:t>
            </a:r>
          </a:p>
          <a:p>
            <a:r>
              <a:rPr lang="en-US" dirty="0">
                <a:solidFill>
                  <a:srgbClr val="00627C"/>
                </a:solidFill>
                <a:hlinkClick r:id="rId10"/>
              </a:rPr>
              <a:t>https://cfcc.ca.gov</a:t>
            </a:r>
            <a:r>
              <a:rPr lang="en-US" dirty="0">
                <a:solidFill>
                  <a:srgbClr val="00627C"/>
                </a:solidFill>
              </a:rPr>
              <a:t> </a:t>
            </a:r>
          </a:p>
        </p:txBody>
      </p:sp>
    </p:spTree>
    <p:extLst>
      <p:ext uri="{BB962C8B-B14F-4D97-AF65-F5344CB8AC3E}">
        <p14:creationId xmlns:p14="http://schemas.microsoft.com/office/powerpoint/2010/main" val="2420364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493666" y="284627"/>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Identifying Funding Sources</a:t>
            </a:r>
          </a:p>
        </p:txBody>
      </p:sp>
      <p:sp>
        <p:nvSpPr>
          <p:cNvPr id="7" name="Rectangle 6">
            <a:extLst>
              <a:ext uri="{FF2B5EF4-FFF2-40B4-BE49-F238E27FC236}">
                <a16:creationId xmlns:a16="http://schemas.microsoft.com/office/drawing/2014/main" id="{F57B9D46-9A82-4DC0-9B4B-17B1146550BE}"/>
              </a:ext>
            </a:extLst>
          </p:cNvPr>
          <p:cNvSpPr/>
          <p:nvPr/>
        </p:nvSpPr>
        <p:spPr>
          <a:xfrm>
            <a:off x="159536" y="1997923"/>
            <a:ext cx="8440453" cy="4402872"/>
          </a:xfrm>
          <a:prstGeom prst="rect">
            <a:avLst/>
          </a:prstGeom>
        </p:spPr>
        <p:txBody>
          <a:bodyPr wrap="square">
            <a:spAutoFit/>
          </a:bodyPr>
          <a:lstStyle/>
          <a:p>
            <a:pPr marL="0" marR="3600" lvl="1">
              <a:lnSpc>
                <a:spcPct val="120000"/>
              </a:lnSpc>
            </a:pPr>
            <a:r>
              <a:rPr lang="en-US" sz="2800" i="1" baseline="30000" dirty="0">
                <a:solidFill>
                  <a:srgbClr val="962559"/>
                </a:solidFill>
                <a:latin typeface="Museo 700" panose="02000000000000000000" pitchFamily="50" charset="0"/>
              </a:rPr>
              <a:t>Primary funding sources include</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Proposition 1 funding: IRWM - DAC and non-DAC grants</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State Water Board Programs</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Department of Water Resources Programs</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California Environmental Protection Agency </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Strategic Growth Council Programs</a:t>
            </a:r>
          </a:p>
          <a:p>
            <a:pPr marL="285750" marR="3600" lvl="1" indent="-285750">
              <a:lnSpc>
                <a:spcPct val="150000"/>
              </a:lnSpc>
              <a:buFont typeface="Arial" panose="020B0604020202020204" pitchFamily="34" charset="0"/>
              <a:buChar char="•"/>
            </a:pPr>
            <a:r>
              <a:rPr lang="en-US" sz="2400" baseline="30000" dirty="0">
                <a:solidFill>
                  <a:srgbClr val="00627C"/>
                </a:solidFill>
                <a:latin typeface="Museo 500" panose="02000000000000000000" pitchFamily="50" charset="0"/>
              </a:rPr>
              <a:t>Federal Emergency Management Agency (FEMA) BRIC </a:t>
            </a:r>
          </a:p>
          <a:p>
            <a:pPr marL="0" marR="3600" lvl="1">
              <a:lnSpc>
                <a:spcPct val="150000"/>
              </a:lnSpc>
            </a:pPr>
            <a:r>
              <a:rPr lang="en-US" sz="2400" baseline="30000" dirty="0">
                <a:solidFill>
                  <a:srgbClr val="00627C"/>
                </a:solidFill>
                <a:latin typeface="Museo 500" panose="02000000000000000000" pitchFamily="50" charset="0"/>
              </a:rPr>
              <a:t>      (Building Resilient Communities)</a:t>
            </a:r>
          </a:p>
          <a:p>
            <a:pPr marL="285750" marR="3600" lvl="1" indent="-285750">
              <a:lnSpc>
                <a:spcPct val="150000"/>
              </a:lnSpc>
              <a:buFont typeface="Arial" panose="020B0604020202020204" pitchFamily="34" charset="0"/>
              <a:buChar char="•"/>
            </a:pPr>
            <a:endParaRPr lang="en-US" sz="2400" baseline="30000" dirty="0">
              <a:solidFill>
                <a:srgbClr val="00627C"/>
              </a:solidFill>
              <a:latin typeface="Museo 500" panose="02000000000000000000" pitchFamily="50" charset="0"/>
            </a:endParaRPr>
          </a:p>
          <a:p>
            <a:pPr marL="0" marR="3600" lvl="1">
              <a:lnSpc>
                <a:spcPct val="120000"/>
              </a:lnSpc>
            </a:pPr>
            <a:endParaRPr lang="en-US" sz="2800" i="1" baseline="30000" dirty="0">
              <a:solidFill>
                <a:srgbClr val="962559"/>
              </a:solidFill>
              <a:latin typeface="Museo 700" panose="02000000000000000000" pitchFamily="50" charset="0"/>
            </a:endParaRPr>
          </a:p>
          <a:p>
            <a:pPr>
              <a:lnSpc>
                <a:spcPct val="120000"/>
              </a:lnSpc>
            </a:pPr>
            <a:endParaRPr lang="en-US" sz="2800" i="1" baseline="30000" dirty="0">
              <a:solidFill>
                <a:srgbClr val="00627C"/>
              </a:solidFill>
              <a:latin typeface="Museo 700" panose="02000000000000000000" pitchFamily="50" charset="0"/>
            </a:endParaRPr>
          </a:p>
          <a:p>
            <a:pPr>
              <a:lnSpc>
                <a:spcPct val="120000"/>
              </a:lnSpc>
            </a:pPr>
            <a:endParaRPr lang="en-US" sz="2800" i="1" baseline="30000" dirty="0">
              <a:solidFill>
                <a:srgbClr val="00627C"/>
              </a:solidFill>
              <a:latin typeface="Museo 700" panose="02000000000000000000" pitchFamily="50" charset="0"/>
            </a:endParaRP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4678670" y="685220"/>
            <a:ext cx="6602466" cy="584775"/>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WHAT GRANTS CAN </a:t>
            </a:r>
          </a:p>
          <a:p>
            <a:pPr algn="ctr"/>
            <a:r>
              <a:rPr lang="en-US" sz="1600" b="1" dirty="0">
                <a:solidFill>
                  <a:schemeClr val="bg1"/>
                </a:solidFill>
                <a:latin typeface="Museo 700" panose="02000000000000000000" pitchFamily="50" charset="0"/>
              </a:rPr>
              <a:t>YOU APPLY FOR?</a:t>
            </a:r>
          </a:p>
        </p:txBody>
      </p:sp>
      <p:pic>
        <p:nvPicPr>
          <p:cNvPr id="9" name="Picture 8" descr="A close up of a logo&#10;&#10;Description automatically generated">
            <a:extLst>
              <a:ext uri="{FF2B5EF4-FFF2-40B4-BE49-F238E27FC236}">
                <a16:creationId xmlns:a16="http://schemas.microsoft.com/office/drawing/2014/main" id="{8CCD7545-4E11-428B-84A8-20B6642F629E}"/>
              </a:ext>
            </a:extLst>
          </p:cNvPr>
          <p:cNvPicPr>
            <a:picLocks noChangeAspect="1"/>
          </p:cNvPicPr>
          <p:nvPr/>
        </p:nvPicPr>
        <p:blipFill rotWithShape="1">
          <a:blip r:embed="rId5">
            <a:extLst>
              <a:ext uri="{28A0092B-C50C-407E-A947-70E740481C1C}">
                <a14:useLocalDpi xmlns:a14="http://schemas.microsoft.com/office/drawing/2010/main"/>
              </a:ext>
            </a:extLst>
          </a:blip>
          <a:srcRect l="36821" t="38408" r="44470" b="46114"/>
          <a:stretch/>
        </p:blipFill>
        <p:spPr>
          <a:xfrm>
            <a:off x="127656" y="5484865"/>
            <a:ext cx="1078875" cy="892552"/>
          </a:xfrm>
          <a:prstGeom prst="rect">
            <a:avLst/>
          </a:prstGeom>
        </p:spPr>
      </p:pic>
      <p:sp>
        <p:nvSpPr>
          <p:cNvPr id="10" name="Rectangle 9">
            <a:extLst>
              <a:ext uri="{FF2B5EF4-FFF2-40B4-BE49-F238E27FC236}">
                <a16:creationId xmlns:a16="http://schemas.microsoft.com/office/drawing/2014/main" id="{EAA1F9BE-D648-482C-B62F-F0BD6F419B02}"/>
              </a:ext>
            </a:extLst>
          </p:cNvPr>
          <p:cNvSpPr/>
          <p:nvPr/>
        </p:nvSpPr>
        <p:spPr>
          <a:xfrm>
            <a:off x="838571" y="5852662"/>
            <a:ext cx="7255574" cy="584775"/>
          </a:xfrm>
          <a:prstGeom prst="rect">
            <a:avLst/>
          </a:prstGeom>
        </p:spPr>
        <p:txBody>
          <a:bodyPr wrap="square">
            <a:spAutoFit/>
          </a:bodyPr>
          <a:lstStyle/>
          <a:p>
            <a:r>
              <a:rPr lang="en-US" sz="1400" dirty="0">
                <a:solidFill>
                  <a:srgbClr val="91004F"/>
                </a:solidFill>
                <a:latin typeface="Museo 700" panose="02000000000000000000" pitchFamily="50" charset="0"/>
              </a:rPr>
              <a:t>For more information visit:</a:t>
            </a:r>
          </a:p>
          <a:p>
            <a:r>
              <a:rPr lang="en-US" dirty="0">
                <a:hlinkClick r:id="rId6"/>
              </a:rPr>
              <a:t>https://sgc.ca.gov/programs/</a:t>
            </a:r>
            <a:r>
              <a:rPr lang="en-US" dirty="0"/>
              <a:t> </a:t>
            </a:r>
          </a:p>
        </p:txBody>
      </p:sp>
      <p:pic>
        <p:nvPicPr>
          <p:cNvPr id="5" name="Picture 4" descr="Icon&#10;&#10;Description automatically generated">
            <a:extLst>
              <a:ext uri="{FF2B5EF4-FFF2-40B4-BE49-F238E27FC236}">
                <a16:creationId xmlns:a16="http://schemas.microsoft.com/office/drawing/2014/main" id="{EAFCC732-9CB4-4B12-854C-732FCAA03F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6700" y="3519271"/>
            <a:ext cx="3776480" cy="3054102"/>
          </a:xfrm>
          <a:prstGeom prst="rect">
            <a:avLst/>
          </a:prstGeom>
        </p:spPr>
      </p:pic>
    </p:spTree>
    <p:extLst>
      <p:ext uri="{BB962C8B-B14F-4D97-AF65-F5344CB8AC3E}">
        <p14:creationId xmlns:p14="http://schemas.microsoft.com/office/powerpoint/2010/main" val="3509105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BD70251-EBCF-4ACA-B7A9-02AEB02C28DC}"/>
              </a:ext>
            </a:extLst>
          </p:cNvPr>
          <p:cNvSpPr>
            <a:spLocks noGrp="1"/>
          </p:cNvSpPr>
          <p:nvPr>
            <p:ph idx="1"/>
          </p:nvPr>
        </p:nvSpPr>
        <p:spPr>
          <a:xfrm>
            <a:off x="109727" y="1950560"/>
            <a:ext cx="8758047" cy="1490472"/>
          </a:xfrm>
        </p:spPr>
        <p:txBody>
          <a:bodyPr numCol="1">
            <a:noAutofit/>
          </a:bodyPr>
          <a:lstStyle/>
          <a:p>
            <a:pPr marL="0" indent="0">
              <a:lnSpc>
                <a:spcPct val="100000"/>
              </a:lnSpc>
              <a:spcAft>
                <a:spcPts val="300"/>
              </a:spcAft>
              <a:buNone/>
            </a:pPr>
            <a:r>
              <a:rPr lang="en-US" sz="1800" i="1" dirty="0">
                <a:solidFill>
                  <a:srgbClr val="91004F"/>
                </a:solidFill>
                <a:latin typeface="Museo 500" panose="02000000000000000000" pitchFamily="50" charset="0"/>
              </a:rPr>
              <a:t>Prop 1 Non-IRWM Funding Programs Administered by State Water Board</a:t>
            </a:r>
          </a:p>
          <a:p>
            <a:pPr>
              <a:lnSpc>
                <a:spcPct val="100000"/>
              </a:lnSpc>
              <a:spcAft>
                <a:spcPts val="300"/>
              </a:spcAft>
            </a:pPr>
            <a:r>
              <a:rPr lang="en-US" sz="1800" b="0" dirty="0">
                <a:latin typeface="Museo 500" panose="02000000000000000000" pitchFamily="50" charset="0"/>
              </a:rPr>
              <a:t>Program accepts applications on an ongoing basis</a:t>
            </a:r>
          </a:p>
          <a:p>
            <a:pPr>
              <a:lnSpc>
                <a:spcPct val="100000"/>
              </a:lnSpc>
              <a:spcAft>
                <a:spcPts val="300"/>
              </a:spcAft>
            </a:pPr>
            <a:r>
              <a:rPr lang="en-US" sz="1800" b="0" dirty="0">
                <a:latin typeface="Museo 500" panose="02000000000000000000" pitchFamily="50" charset="0"/>
              </a:rPr>
              <a:t>Application requirements vary by program</a:t>
            </a:r>
          </a:p>
          <a:p>
            <a:pPr>
              <a:lnSpc>
                <a:spcPct val="100000"/>
              </a:lnSpc>
              <a:spcAft>
                <a:spcPts val="300"/>
              </a:spcAft>
            </a:pPr>
            <a:r>
              <a:rPr lang="en-US" sz="1800" b="0" dirty="0">
                <a:latin typeface="Museo 500" panose="02000000000000000000" pitchFamily="50" charset="0"/>
              </a:rPr>
              <a:t>Programs:</a:t>
            </a:r>
          </a:p>
          <a:p>
            <a:pPr lvl="1">
              <a:lnSpc>
                <a:spcPct val="100000"/>
              </a:lnSpc>
              <a:spcAft>
                <a:spcPts val="300"/>
              </a:spcAft>
              <a:buFont typeface="Wingdings" panose="05000000000000000000" pitchFamily="2" charset="2"/>
              <a:buChar char="§"/>
            </a:pPr>
            <a:r>
              <a:rPr lang="en-US" sz="1800" b="0" dirty="0">
                <a:latin typeface="Museo 500" panose="02000000000000000000" pitchFamily="50" charset="0"/>
              </a:rPr>
              <a:t>Small Community Wastewater (all funds allocated)</a:t>
            </a:r>
          </a:p>
          <a:p>
            <a:pPr lvl="1">
              <a:lnSpc>
                <a:spcPct val="100000"/>
              </a:lnSpc>
              <a:spcAft>
                <a:spcPts val="300"/>
              </a:spcAft>
              <a:buFont typeface="Wingdings" panose="05000000000000000000" pitchFamily="2" charset="2"/>
              <a:buChar char="§"/>
            </a:pPr>
            <a:r>
              <a:rPr lang="en-US" sz="1800" b="0" dirty="0">
                <a:latin typeface="Museo 500" panose="02000000000000000000" pitchFamily="50" charset="0"/>
              </a:rPr>
              <a:t>Water Recycling </a:t>
            </a:r>
          </a:p>
          <a:p>
            <a:pPr lvl="1">
              <a:lnSpc>
                <a:spcPct val="100000"/>
              </a:lnSpc>
              <a:spcAft>
                <a:spcPts val="300"/>
              </a:spcAft>
              <a:buFont typeface="Wingdings" panose="05000000000000000000" pitchFamily="2" charset="2"/>
              <a:buChar char="§"/>
            </a:pPr>
            <a:r>
              <a:rPr lang="en-US" sz="1800" b="0" dirty="0">
                <a:latin typeface="Museo 500" panose="02000000000000000000" pitchFamily="50" charset="0"/>
              </a:rPr>
              <a:t>Drinking Water</a:t>
            </a:r>
          </a:p>
          <a:p>
            <a:pPr lvl="1">
              <a:lnSpc>
                <a:spcPct val="100000"/>
              </a:lnSpc>
              <a:spcAft>
                <a:spcPts val="300"/>
              </a:spcAft>
              <a:buFont typeface="Wingdings" panose="05000000000000000000" pitchFamily="2" charset="2"/>
              <a:buChar char="§"/>
            </a:pPr>
            <a:r>
              <a:rPr lang="en-US" sz="1800" b="0" dirty="0">
                <a:latin typeface="Museo 500" panose="02000000000000000000" pitchFamily="50" charset="0"/>
              </a:rPr>
              <a:t>Storm Water</a:t>
            </a:r>
          </a:p>
          <a:p>
            <a:pPr lvl="1">
              <a:lnSpc>
                <a:spcPct val="100000"/>
              </a:lnSpc>
              <a:spcAft>
                <a:spcPts val="300"/>
              </a:spcAft>
              <a:buFont typeface="Wingdings" panose="05000000000000000000" pitchFamily="2" charset="2"/>
              <a:buChar char="§"/>
            </a:pPr>
            <a:r>
              <a:rPr lang="en-US" sz="1800" b="0" dirty="0">
                <a:latin typeface="Museo 500" panose="02000000000000000000" pitchFamily="50" charset="0"/>
              </a:rPr>
              <a:t>Ground Water</a:t>
            </a:r>
          </a:p>
          <a:p>
            <a:pPr>
              <a:lnSpc>
                <a:spcPct val="100000"/>
              </a:lnSpc>
              <a:spcAft>
                <a:spcPts val="300"/>
              </a:spcAft>
            </a:pPr>
            <a:endParaRPr lang="en-US" sz="1800" dirty="0">
              <a:latin typeface="Museo 500" panose="02000000000000000000" pitchFamily="50" charset="0"/>
            </a:endParaRPr>
          </a:p>
        </p:txBody>
      </p:sp>
      <p:sp>
        <p:nvSpPr>
          <p:cNvPr id="7" name="TextBox 6">
            <a:extLst>
              <a:ext uri="{FF2B5EF4-FFF2-40B4-BE49-F238E27FC236}">
                <a16:creationId xmlns:a16="http://schemas.microsoft.com/office/drawing/2014/main" id="{CEFDF8E7-9AF6-4856-87E3-79450188F033}"/>
              </a:ext>
            </a:extLst>
          </p:cNvPr>
          <p:cNvSpPr txBox="1"/>
          <p:nvPr/>
        </p:nvSpPr>
        <p:spPr>
          <a:xfrm>
            <a:off x="7058407" y="674533"/>
            <a:ext cx="1924373"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WHAT TYPES OF PROJECTS CAN BE FUNDED?</a:t>
            </a:r>
          </a:p>
        </p:txBody>
      </p:sp>
      <p:sp>
        <p:nvSpPr>
          <p:cNvPr id="8" name="Title 1">
            <a:extLst>
              <a:ext uri="{FF2B5EF4-FFF2-40B4-BE49-F238E27FC236}">
                <a16:creationId xmlns:a16="http://schemas.microsoft.com/office/drawing/2014/main" id="{DD6FAF08-0588-4FC1-BEBB-10177759C265}"/>
              </a:ext>
            </a:extLst>
          </p:cNvPr>
          <p:cNvSpPr>
            <a:spLocks noGrp="1"/>
          </p:cNvSpPr>
          <p:nvPr>
            <p:ph type="title"/>
          </p:nvPr>
        </p:nvSpPr>
        <p:spPr>
          <a:xfrm>
            <a:off x="624647" y="1"/>
            <a:ext cx="6433759" cy="1608460"/>
          </a:xfrm>
        </p:spPr>
        <p:txBody>
          <a:bodyPr>
            <a:normAutofit/>
          </a:bodyPr>
          <a:lstStyle/>
          <a:p>
            <a:r>
              <a:rPr lang="en-US" dirty="0"/>
              <a:t>Proposition 1: Non-IRWM Funding</a:t>
            </a:r>
          </a:p>
        </p:txBody>
      </p:sp>
      <p:pic>
        <p:nvPicPr>
          <p:cNvPr id="3" name="Picture 2" descr="Logo&#10;&#10;Description automatically generated">
            <a:extLst>
              <a:ext uri="{FF2B5EF4-FFF2-40B4-BE49-F238E27FC236}">
                <a16:creationId xmlns:a16="http://schemas.microsoft.com/office/drawing/2014/main" id="{993C43C1-7CC7-453A-A3F7-06905F3206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4924" y="2077086"/>
            <a:ext cx="4894729" cy="3782291"/>
          </a:xfrm>
          <a:prstGeom prst="rect">
            <a:avLst/>
          </a:prstGeom>
        </p:spPr>
      </p:pic>
      <p:sp>
        <p:nvSpPr>
          <p:cNvPr id="13" name="Rectangle 12">
            <a:extLst>
              <a:ext uri="{FF2B5EF4-FFF2-40B4-BE49-F238E27FC236}">
                <a16:creationId xmlns:a16="http://schemas.microsoft.com/office/drawing/2014/main" id="{EE897377-2F36-4AA3-8C4D-BFE6247F61B0}"/>
              </a:ext>
            </a:extLst>
          </p:cNvPr>
          <p:cNvSpPr/>
          <p:nvPr/>
        </p:nvSpPr>
        <p:spPr>
          <a:xfrm>
            <a:off x="912332" y="5908359"/>
            <a:ext cx="8070448" cy="800219"/>
          </a:xfrm>
          <a:prstGeom prst="rect">
            <a:avLst/>
          </a:prstGeom>
        </p:spPr>
        <p:txBody>
          <a:bodyPr wrap="square">
            <a:spAutoFit/>
          </a:bodyPr>
          <a:lstStyle/>
          <a:p>
            <a:r>
              <a:rPr lang="en-US" dirty="0">
                <a:solidFill>
                  <a:srgbClr val="91004F"/>
                </a:solidFill>
                <a:latin typeface="Museo 700" panose="02000000000000000000" pitchFamily="50" charset="0"/>
              </a:rPr>
              <a:t>Where can I learn more?</a:t>
            </a:r>
          </a:p>
          <a:p>
            <a:r>
              <a:rPr lang="en-US" sz="1400" dirty="0">
                <a:latin typeface="Museo 500" panose="02000000000000000000" pitchFamily="50" charset="0"/>
                <a:hlinkClick r:id="rId4"/>
              </a:rPr>
              <a:t>https://www.waterboards.ca.gov/water_issues/programs/grants_loans/proposition1.html</a:t>
            </a:r>
            <a:endParaRPr lang="en-US" sz="1400" baseline="30000" dirty="0">
              <a:solidFill>
                <a:srgbClr val="91004F"/>
              </a:solidFill>
              <a:latin typeface="Museo 500" panose="02000000000000000000" pitchFamily="50" charset="0"/>
            </a:endParaRPr>
          </a:p>
          <a:p>
            <a:r>
              <a:rPr lang="en-US" sz="1400" dirty="0">
                <a:solidFill>
                  <a:srgbClr val="91004F"/>
                </a:solidFill>
                <a:latin typeface="Museo 700" panose="02000000000000000000" pitchFamily="50" charset="0"/>
              </a:rPr>
              <a:t>Select “Current Funding” tab on this page</a:t>
            </a:r>
          </a:p>
        </p:txBody>
      </p:sp>
      <p:pic>
        <p:nvPicPr>
          <p:cNvPr id="14" name="Picture 13" descr="A close up of a logo&#10;&#10;Description automatically generated">
            <a:extLst>
              <a:ext uri="{FF2B5EF4-FFF2-40B4-BE49-F238E27FC236}">
                <a16:creationId xmlns:a16="http://schemas.microsoft.com/office/drawing/2014/main" id="{7F27E0C8-CAF3-4A20-A849-B52BE07ED4CE}"/>
              </a:ext>
            </a:extLst>
          </p:cNvPr>
          <p:cNvPicPr>
            <a:picLocks noChangeAspect="1"/>
          </p:cNvPicPr>
          <p:nvPr/>
        </p:nvPicPr>
        <p:blipFill rotWithShape="1">
          <a:blip r:embed="rId5">
            <a:extLst>
              <a:ext uri="{28A0092B-C50C-407E-A947-70E740481C1C}">
                <a14:useLocalDpi xmlns:a14="http://schemas.microsoft.com/office/drawing/2010/main"/>
              </a:ext>
            </a:extLst>
          </a:blip>
          <a:srcRect l="36821" t="38408" r="44470" b="46114"/>
          <a:stretch/>
        </p:blipFill>
        <p:spPr>
          <a:xfrm>
            <a:off x="85210" y="5682551"/>
            <a:ext cx="1078875" cy="892552"/>
          </a:xfrm>
          <a:prstGeom prst="rect">
            <a:avLst/>
          </a:prstGeom>
        </p:spPr>
      </p:pic>
    </p:spTree>
    <p:extLst>
      <p:ext uri="{BB962C8B-B14F-4D97-AF65-F5344CB8AC3E}">
        <p14:creationId xmlns:p14="http://schemas.microsoft.com/office/powerpoint/2010/main" val="3690179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BD70251-EBCF-4ACA-B7A9-02AEB02C28DC}"/>
              </a:ext>
            </a:extLst>
          </p:cNvPr>
          <p:cNvSpPr>
            <a:spLocks noGrp="1"/>
          </p:cNvSpPr>
          <p:nvPr>
            <p:ph idx="1"/>
          </p:nvPr>
        </p:nvSpPr>
        <p:spPr>
          <a:xfrm>
            <a:off x="109727" y="2022506"/>
            <a:ext cx="8306485" cy="3538733"/>
          </a:xfrm>
        </p:spPr>
        <p:txBody>
          <a:bodyPr numCol="1">
            <a:noAutofit/>
          </a:bodyPr>
          <a:lstStyle/>
          <a:p>
            <a:pPr marL="0" indent="0">
              <a:lnSpc>
                <a:spcPct val="100000"/>
              </a:lnSpc>
              <a:spcAft>
                <a:spcPts val="300"/>
              </a:spcAft>
              <a:buNone/>
            </a:pPr>
            <a:r>
              <a:rPr lang="en-US" sz="1800" i="1" dirty="0">
                <a:solidFill>
                  <a:srgbClr val="91004F"/>
                </a:solidFill>
                <a:latin typeface="Museo 500" panose="02000000000000000000" pitchFamily="50" charset="0"/>
              </a:rPr>
              <a:t>State Water Board has a variety of other grant programs, including:</a:t>
            </a:r>
          </a:p>
          <a:p>
            <a:pPr lvl="1">
              <a:lnSpc>
                <a:spcPct val="100000"/>
              </a:lnSpc>
              <a:spcAft>
                <a:spcPts val="300"/>
              </a:spcAft>
            </a:pPr>
            <a:r>
              <a:rPr lang="en-US" sz="1800" b="0" dirty="0">
                <a:latin typeface="Museo 500" panose="02000000000000000000" pitchFamily="50" charset="0"/>
              </a:rPr>
              <a:t>Division of Financial Assistance Drought Funding</a:t>
            </a:r>
          </a:p>
          <a:p>
            <a:pPr lvl="1">
              <a:lnSpc>
                <a:spcPct val="100000"/>
              </a:lnSpc>
              <a:spcAft>
                <a:spcPts val="300"/>
              </a:spcAft>
            </a:pPr>
            <a:r>
              <a:rPr lang="en-US" sz="1800" b="0" dirty="0">
                <a:latin typeface="Museo 500" panose="02000000000000000000" pitchFamily="50" charset="0"/>
              </a:rPr>
              <a:t>Prop 68 Groundwater Treatment and Remediation Grant Program</a:t>
            </a:r>
          </a:p>
          <a:p>
            <a:pPr lvl="1">
              <a:lnSpc>
                <a:spcPct val="100000"/>
              </a:lnSpc>
              <a:spcAft>
                <a:spcPts val="300"/>
              </a:spcAft>
            </a:pPr>
            <a:r>
              <a:rPr lang="en-US" sz="1800" b="0" dirty="0">
                <a:latin typeface="Museo 500" panose="02000000000000000000" pitchFamily="50" charset="0"/>
              </a:rPr>
              <a:t>Clean Water State Revolving Fund</a:t>
            </a:r>
          </a:p>
          <a:p>
            <a:pPr lvl="1">
              <a:lnSpc>
                <a:spcPct val="100000"/>
              </a:lnSpc>
              <a:spcAft>
                <a:spcPts val="300"/>
              </a:spcAft>
            </a:pPr>
            <a:r>
              <a:rPr lang="en-US" sz="1800" b="0" dirty="0">
                <a:latin typeface="Museo 500" panose="02000000000000000000" pitchFamily="50" charset="0"/>
              </a:rPr>
              <a:t>Drinking Water State Revolving Fund</a:t>
            </a:r>
          </a:p>
          <a:p>
            <a:pPr lvl="1">
              <a:lnSpc>
                <a:spcPct val="100000"/>
              </a:lnSpc>
              <a:spcAft>
                <a:spcPts val="300"/>
              </a:spcAft>
            </a:pPr>
            <a:r>
              <a:rPr lang="en-US" sz="1800" b="0" dirty="0">
                <a:latin typeface="Museo 500" panose="02000000000000000000" pitchFamily="50" charset="0"/>
              </a:rPr>
              <a:t>Underground Storage Tanks Cleanup Fund</a:t>
            </a:r>
          </a:p>
          <a:p>
            <a:pPr lvl="1">
              <a:lnSpc>
                <a:spcPct val="100000"/>
              </a:lnSpc>
              <a:spcAft>
                <a:spcPts val="300"/>
              </a:spcAft>
            </a:pPr>
            <a:r>
              <a:rPr lang="en-US" sz="1800" b="0" dirty="0">
                <a:latin typeface="Museo 500" panose="02000000000000000000" pitchFamily="50" charset="0"/>
              </a:rPr>
              <a:t>Stormwater Grant Program</a:t>
            </a:r>
          </a:p>
          <a:p>
            <a:pPr lvl="1">
              <a:lnSpc>
                <a:spcPct val="100000"/>
              </a:lnSpc>
              <a:spcAft>
                <a:spcPts val="300"/>
              </a:spcAft>
            </a:pPr>
            <a:r>
              <a:rPr lang="en-US" sz="1800" b="0" dirty="0">
                <a:latin typeface="Museo 500" panose="02000000000000000000" pitchFamily="50" charset="0"/>
              </a:rPr>
              <a:t>Cleanup and Abatement Account</a:t>
            </a:r>
          </a:p>
          <a:p>
            <a:pPr lvl="1">
              <a:lnSpc>
                <a:spcPct val="100000"/>
              </a:lnSpc>
              <a:spcAft>
                <a:spcPts val="300"/>
              </a:spcAft>
            </a:pPr>
            <a:r>
              <a:rPr lang="fr-FR" sz="1800" b="0" dirty="0">
                <a:latin typeface="Museo 500" panose="02000000000000000000" pitchFamily="50" charset="0"/>
              </a:rPr>
              <a:t>Non-point Source (NPS) Pollution Control Program</a:t>
            </a:r>
            <a:endParaRPr lang="en-US" sz="1800" b="0" dirty="0">
              <a:latin typeface="Museo 500" panose="02000000000000000000" pitchFamily="50" charset="0"/>
            </a:endParaRPr>
          </a:p>
        </p:txBody>
      </p:sp>
      <p:sp>
        <p:nvSpPr>
          <p:cNvPr id="7" name="TextBox 6">
            <a:extLst>
              <a:ext uri="{FF2B5EF4-FFF2-40B4-BE49-F238E27FC236}">
                <a16:creationId xmlns:a16="http://schemas.microsoft.com/office/drawing/2014/main" id="{CEFDF8E7-9AF6-4856-87E3-79450188F033}"/>
              </a:ext>
            </a:extLst>
          </p:cNvPr>
          <p:cNvSpPr txBox="1"/>
          <p:nvPr/>
        </p:nvSpPr>
        <p:spPr>
          <a:xfrm>
            <a:off x="7058407" y="674533"/>
            <a:ext cx="1924373"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WHERE ELSE CAN WE GET FUNDING?</a:t>
            </a:r>
          </a:p>
        </p:txBody>
      </p:sp>
      <p:sp>
        <p:nvSpPr>
          <p:cNvPr id="8" name="Title 1">
            <a:extLst>
              <a:ext uri="{FF2B5EF4-FFF2-40B4-BE49-F238E27FC236}">
                <a16:creationId xmlns:a16="http://schemas.microsoft.com/office/drawing/2014/main" id="{DD6FAF08-0588-4FC1-BEBB-10177759C265}"/>
              </a:ext>
            </a:extLst>
          </p:cNvPr>
          <p:cNvSpPr>
            <a:spLocks noGrp="1"/>
          </p:cNvSpPr>
          <p:nvPr>
            <p:ph type="title"/>
          </p:nvPr>
        </p:nvSpPr>
        <p:spPr>
          <a:xfrm>
            <a:off x="624647" y="1"/>
            <a:ext cx="6433759" cy="1608460"/>
          </a:xfrm>
        </p:spPr>
        <p:txBody>
          <a:bodyPr>
            <a:normAutofit/>
          </a:bodyPr>
          <a:lstStyle/>
          <a:p>
            <a:r>
              <a:rPr lang="en-US" dirty="0"/>
              <a:t>OTHER FUNDING SOURCES</a:t>
            </a:r>
          </a:p>
        </p:txBody>
      </p:sp>
      <p:pic>
        <p:nvPicPr>
          <p:cNvPr id="5" name="Picture 4" descr="A close up of a logo&#10;&#10;Description automatically generated">
            <a:extLst>
              <a:ext uri="{FF2B5EF4-FFF2-40B4-BE49-F238E27FC236}">
                <a16:creationId xmlns:a16="http://schemas.microsoft.com/office/drawing/2014/main" id="{66ABD993-DE05-4C42-9E40-DC5F4FA83E0F}"/>
              </a:ext>
            </a:extLst>
          </p:cNvPr>
          <p:cNvPicPr>
            <a:picLocks noChangeAspect="1"/>
          </p:cNvPicPr>
          <p:nvPr/>
        </p:nvPicPr>
        <p:blipFill rotWithShape="1">
          <a:blip r:embed="rId3">
            <a:extLst>
              <a:ext uri="{28A0092B-C50C-407E-A947-70E740481C1C}">
                <a14:useLocalDpi xmlns:a14="http://schemas.microsoft.com/office/drawing/2010/main"/>
              </a:ext>
            </a:extLst>
          </a:blip>
          <a:srcRect l="36821" t="38408" r="44470" b="46114"/>
          <a:stretch/>
        </p:blipFill>
        <p:spPr>
          <a:xfrm>
            <a:off x="85210" y="5682551"/>
            <a:ext cx="1078875" cy="892552"/>
          </a:xfrm>
          <a:prstGeom prst="rect">
            <a:avLst/>
          </a:prstGeom>
        </p:spPr>
      </p:pic>
      <p:sp>
        <p:nvSpPr>
          <p:cNvPr id="6" name="Rectangle 5">
            <a:extLst>
              <a:ext uri="{FF2B5EF4-FFF2-40B4-BE49-F238E27FC236}">
                <a16:creationId xmlns:a16="http://schemas.microsoft.com/office/drawing/2014/main" id="{23374E63-06E6-4235-B6AD-6FAE9CEEE740}"/>
              </a:ext>
            </a:extLst>
          </p:cNvPr>
          <p:cNvSpPr/>
          <p:nvPr/>
        </p:nvSpPr>
        <p:spPr>
          <a:xfrm>
            <a:off x="912332" y="5908359"/>
            <a:ext cx="7255574" cy="800219"/>
          </a:xfrm>
          <a:prstGeom prst="rect">
            <a:avLst/>
          </a:prstGeom>
        </p:spPr>
        <p:txBody>
          <a:bodyPr wrap="square">
            <a:spAutoFit/>
          </a:bodyPr>
          <a:lstStyle/>
          <a:p>
            <a:r>
              <a:rPr lang="en-US" dirty="0">
                <a:solidFill>
                  <a:srgbClr val="91004F"/>
                </a:solidFill>
                <a:latin typeface="Museo 700" panose="02000000000000000000" pitchFamily="50" charset="0"/>
              </a:rPr>
              <a:t>Where can I learn more?</a:t>
            </a:r>
          </a:p>
          <a:p>
            <a:r>
              <a:rPr lang="en-US" sz="1400" dirty="0">
                <a:latin typeface="Museo 500" panose="02000000000000000000" pitchFamily="50" charset="0"/>
                <a:hlinkClick r:id="rId4"/>
              </a:rPr>
              <a:t>https://www.waterboards.ca.gov/water_issues/programs/grants_loans/</a:t>
            </a:r>
            <a:endParaRPr lang="en-US" sz="1400" dirty="0">
              <a:latin typeface="Museo 500" panose="02000000000000000000" pitchFamily="50" charset="0"/>
            </a:endParaRPr>
          </a:p>
          <a:p>
            <a:r>
              <a:rPr lang="en-US" sz="1400" dirty="0">
                <a:solidFill>
                  <a:srgbClr val="91004F"/>
                </a:solidFill>
                <a:latin typeface="Museo 700" panose="02000000000000000000" pitchFamily="50" charset="0"/>
              </a:rPr>
              <a:t>Select “Current Funding” tab on this page</a:t>
            </a:r>
          </a:p>
        </p:txBody>
      </p:sp>
      <p:pic>
        <p:nvPicPr>
          <p:cNvPr id="10" name="Picture 9">
            <a:extLst>
              <a:ext uri="{FF2B5EF4-FFF2-40B4-BE49-F238E27FC236}">
                <a16:creationId xmlns:a16="http://schemas.microsoft.com/office/drawing/2014/main" id="{C1378410-701A-4641-AD57-6A90AEA958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8654" y="2571251"/>
            <a:ext cx="3908602" cy="3908602"/>
          </a:xfrm>
          <a:prstGeom prst="rect">
            <a:avLst/>
          </a:prstGeom>
        </p:spPr>
      </p:pic>
    </p:spTree>
    <p:extLst>
      <p:ext uri="{BB962C8B-B14F-4D97-AF65-F5344CB8AC3E}">
        <p14:creationId xmlns:p14="http://schemas.microsoft.com/office/powerpoint/2010/main" val="230302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BD70251-EBCF-4ACA-B7A9-02AEB02C28DC}"/>
              </a:ext>
            </a:extLst>
          </p:cNvPr>
          <p:cNvSpPr>
            <a:spLocks noGrp="1"/>
          </p:cNvSpPr>
          <p:nvPr>
            <p:ph idx="1"/>
          </p:nvPr>
        </p:nvSpPr>
        <p:spPr>
          <a:xfrm>
            <a:off x="109727" y="1938528"/>
            <a:ext cx="8377048" cy="3762476"/>
          </a:xfrm>
        </p:spPr>
        <p:txBody>
          <a:bodyPr numCol="1">
            <a:noAutofit/>
          </a:bodyPr>
          <a:lstStyle/>
          <a:p>
            <a:pPr marL="0" indent="0">
              <a:lnSpc>
                <a:spcPct val="100000"/>
              </a:lnSpc>
              <a:spcAft>
                <a:spcPts val="300"/>
              </a:spcAft>
              <a:buNone/>
            </a:pPr>
            <a:r>
              <a:rPr lang="en-US" sz="1800" i="1" dirty="0">
                <a:solidFill>
                  <a:srgbClr val="91004F"/>
                </a:solidFill>
                <a:latin typeface="Museo 500" panose="02000000000000000000" pitchFamily="50" charset="0"/>
              </a:rPr>
              <a:t>Department of Water Resources has many grant programs, covering:</a:t>
            </a:r>
          </a:p>
          <a:p>
            <a:pPr lvl="1">
              <a:lnSpc>
                <a:spcPct val="100000"/>
              </a:lnSpc>
              <a:spcAft>
                <a:spcPts val="300"/>
              </a:spcAft>
            </a:pPr>
            <a:r>
              <a:rPr lang="en-US" sz="1800" b="0" dirty="0">
                <a:latin typeface="Museo 500" panose="02000000000000000000" pitchFamily="50" charset="0"/>
              </a:rPr>
              <a:t>Environmental Restoration </a:t>
            </a:r>
          </a:p>
          <a:p>
            <a:pPr lvl="1">
              <a:lnSpc>
                <a:spcPct val="100000"/>
              </a:lnSpc>
              <a:spcAft>
                <a:spcPts val="300"/>
              </a:spcAft>
            </a:pPr>
            <a:r>
              <a:rPr lang="en-US" sz="1800" b="0" dirty="0">
                <a:latin typeface="Museo 500" panose="02000000000000000000" pitchFamily="50" charset="0"/>
              </a:rPr>
              <a:t>Flood Related</a:t>
            </a:r>
          </a:p>
          <a:p>
            <a:pPr lvl="1">
              <a:lnSpc>
                <a:spcPct val="100000"/>
              </a:lnSpc>
              <a:spcAft>
                <a:spcPts val="300"/>
              </a:spcAft>
            </a:pPr>
            <a:r>
              <a:rPr lang="en-US" sz="1800" b="0" dirty="0">
                <a:latin typeface="Museo 500" panose="02000000000000000000" pitchFamily="50" charset="0"/>
              </a:rPr>
              <a:t>Ground Water</a:t>
            </a:r>
          </a:p>
          <a:p>
            <a:pPr lvl="1">
              <a:lnSpc>
                <a:spcPct val="100000"/>
              </a:lnSpc>
              <a:spcAft>
                <a:spcPts val="300"/>
              </a:spcAft>
            </a:pPr>
            <a:r>
              <a:rPr lang="en-US" sz="1800" b="0" dirty="0">
                <a:latin typeface="Museo 500" panose="02000000000000000000" pitchFamily="50" charset="0"/>
              </a:rPr>
              <a:t>Integrated Regional Water Management</a:t>
            </a:r>
          </a:p>
          <a:p>
            <a:pPr lvl="1">
              <a:lnSpc>
                <a:spcPct val="100000"/>
              </a:lnSpc>
              <a:spcAft>
                <a:spcPts val="300"/>
              </a:spcAft>
            </a:pPr>
            <a:r>
              <a:rPr lang="en-US" sz="1800" b="0" dirty="0">
                <a:latin typeface="Museo 500" panose="02000000000000000000" pitchFamily="50" charset="0"/>
              </a:rPr>
              <a:t>Water Quality or Drinking Water</a:t>
            </a:r>
          </a:p>
          <a:p>
            <a:pPr lvl="1">
              <a:lnSpc>
                <a:spcPct val="100000"/>
              </a:lnSpc>
              <a:spcAft>
                <a:spcPts val="300"/>
              </a:spcAft>
            </a:pPr>
            <a:r>
              <a:rPr lang="en-US" sz="1800" b="0" dirty="0">
                <a:latin typeface="Museo 500" panose="02000000000000000000" pitchFamily="50" charset="0"/>
              </a:rPr>
              <a:t>Water Supply or Management</a:t>
            </a:r>
          </a:p>
          <a:p>
            <a:pPr lvl="1">
              <a:lnSpc>
                <a:spcPct val="100000"/>
              </a:lnSpc>
              <a:spcAft>
                <a:spcPts val="300"/>
              </a:spcAft>
            </a:pPr>
            <a:r>
              <a:rPr lang="en-US" sz="1800" b="0" dirty="0">
                <a:latin typeface="Museo 500" panose="02000000000000000000" pitchFamily="50" charset="0"/>
              </a:rPr>
              <a:t>Water Use Efficiency</a:t>
            </a:r>
          </a:p>
          <a:p>
            <a:pPr>
              <a:lnSpc>
                <a:spcPct val="100000"/>
              </a:lnSpc>
              <a:spcAft>
                <a:spcPts val="300"/>
              </a:spcAft>
            </a:pPr>
            <a:endParaRPr lang="en-US" sz="1800" dirty="0">
              <a:latin typeface="Museo 500" panose="02000000000000000000" pitchFamily="50" charset="0"/>
            </a:endParaRPr>
          </a:p>
          <a:p>
            <a:pPr>
              <a:lnSpc>
                <a:spcPct val="100000"/>
              </a:lnSpc>
              <a:spcAft>
                <a:spcPts val="300"/>
              </a:spcAft>
            </a:pPr>
            <a:endParaRPr lang="en-US" sz="1800" dirty="0">
              <a:latin typeface="Museo 500" panose="02000000000000000000" pitchFamily="50" charset="0"/>
            </a:endParaRPr>
          </a:p>
        </p:txBody>
      </p:sp>
      <p:sp>
        <p:nvSpPr>
          <p:cNvPr id="7" name="TextBox 6">
            <a:extLst>
              <a:ext uri="{FF2B5EF4-FFF2-40B4-BE49-F238E27FC236}">
                <a16:creationId xmlns:a16="http://schemas.microsoft.com/office/drawing/2014/main" id="{CEFDF8E7-9AF6-4856-87E3-79450188F033}"/>
              </a:ext>
            </a:extLst>
          </p:cNvPr>
          <p:cNvSpPr txBox="1"/>
          <p:nvPr/>
        </p:nvSpPr>
        <p:spPr>
          <a:xfrm>
            <a:off x="7058407" y="674533"/>
            <a:ext cx="1924373"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WHERE ELSE CAN WE GET FUNDING?</a:t>
            </a:r>
          </a:p>
        </p:txBody>
      </p:sp>
      <p:sp>
        <p:nvSpPr>
          <p:cNvPr id="8" name="Title 1">
            <a:extLst>
              <a:ext uri="{FF2B5EF4-FFF2-40B4-BE49-F238E27FC236}">
                <a16:creationId xmlns:a16="http://schemas.microsoft.com/office/drawing/2014/main" id="{DD6FAF08-0588-4FC1-BEBB-10177759C265}"/>
              </a:ext>
            </a:extLst>
          </p:cNvPr>
          <p:cNvSpPr>
            <a:spLocks noGrp="1"/>
          </p:cNvSpPr>
          <p:nvPr>
            <p:ph type="title"/>
          </p:nvPr>
        </p:nvSpPr>
        <p:spPr>
          <a:xfrm>
            <a:off x="624647" y="1"/>
            <a:ext cx="6433759" cy="1608460"/>
          </a:xfrm>
        </p:spPr>
        <p:txBody>
          <a:bodyPr>
            <a:normAutofit/>
          </a:bodyPr>
          <a:lstStyle/>
          <a:p>
            <a:r>
              <a:rPr lang="en-US" dirty="0"/>
              <a:t>OTHER FUNDING SOURCES</a:t>
            </a:r>
          </a:p>
        </p:txBody>
      </p:sp>
      <p:pic>
        <p:nvPicPr>
          <p:cNvPr id="5" name="Picture 4" descr="A close up of a logo&#10;&#10;Description automatically generated">
            <a:extLst>
              <a:ext uri="{FF2B5EF4-FFF2-40B4-BE49-F238E27FC236}">
                <a16:creationId xmlns:a16="http://schemas.microsoft.com/office/drawing/2014/main" id="{66ABD993-DE05-4C42-9E40-DC5F4FA83E0F}"/>
              </a:ext>
            </a:extLst>
          </p:cNvPr>
          <p:cNvPicPr>
            <a:picLocks noChangeAspect="1"/>
          </p:cNvPicPr>
          <p:nvPr/>
        </p:nvPicPr>
        <p:blipFill rotWithShape="1">
          <a:blip r:embed="rId3">
            <a:extLst>
              <a:ext uri="{28A0092B-C50C-407E-A947-70E740481C1C}">
                <a14:useLocalDpi xmlns:a14="http://schemas.microsoft.com/office/drawing/2010/main"/>
              </a:ext>
            </a:extLst>
          </a:blip>
          <a:srcRect l="36821" t="38408" r="44470" b="46114"/>
          <a:stretch/>
        </p:blipFill>
        <p:spPr>
          <a:xfrm>
            <a:off x="85210" y="6005716"/>
            <a:ext cx="1078875" cy="892552"/>
          </a:xfrm>
          <a:prstGeom prst="rect">
            <a:avLst/>
          </a:prstGeom>
        </p:spPr>
      </p:pic>
      <p:sp>
        <p:nvSpPr>
          <p:cNvPr id="6" name="Rectangle 5">
            <a:extLst>
              <a:ext uri="{FF2B5EF4-FFF2-40B4-BE49-F238E27FC236}">
                <a16:creationId xmlns:a16="http://schemas.microsoft.com/office/drawing/2014/main" id="{23374E63-06E6-4235-B6AD-6FAE9CEEE740}"/>
              </a:ext>
            </a:extLst>
          </p:cNvPr>
          <p:cNvSpPr/>
          <p:nvPr/>
        </p:nvSpPr>
        <p:spPr>
          <a:xfrm>
            <a:off x="912332" y="6128827"/>
            <a:ext cx="7255574" cy="584775"/>
          </a:xfrm>
          <a:prstGeom prst="rect">
            <a:avLst/>
          </a:prstGeom>
        </p:spPr>
        <p:txBody>
          <a:bodyPr wrap="square">
            <a:spAutoFit/>
          </a:bodyPr>
          <a:lstStyle/>
          <a:p>
            <a:r>
              <a:rPr lang="en-US" dirty="0">
                <a:solidFill>
                  <a:srgbClr val="91004F"/>
                </a:solidFill>
                <a:latin typeface="Museo 700" panose="02000000000000000000" pitchFamily="50" charset="0"/>
              </a:rPr>
              <a:t>Where can I learn more?</a:t>
            </a:r>
          </a:p>
          <a:p>
            <a:r>
              <a:rPr lang="en-US" sz="1400" dirty="0">
                <a:latin typeface="Museo 500" panose="02000000000000000000" pitchFamily="50" charset="0"/>
                <a:hlinkClick r:id="rId4"/>
              </a:rPr>
              <a:t>https://water.ca.gov/Work-With-Us/Grants-And-Loans</a:t>
            </a:r>
            <a:endParaRPr lang="en-US" sz="1400" baseline="30000" dirty="0">
              <a:solidFill>
                <a:srgbClr val="91004F"/>
              </a:solidFill>
              <a:latin typeface="Museo 500" panose="02000000000000000000" pitchFamily="50" charset="0"/>
            </a:endParaRPr>
          </a:p>
        </p:txBody>
      </p:sp>
      <p:pic>
        <p:nvPicPr>
          <p:cNvPr id="10" name="Picture 9" descr="A screenshot of a cell phone&#10;&#10;Description automatically generated">
            <a:extLst>
              <a:ext uri="{FF2B5EF4-FFF2-40B4-BE49-F238E27FC236}">
                <a16:creationId xmlns:a16="http://schemas.microsoft.com/office/drawing/2014/main" id="{F9730353-00EE-4ED7-AF4C-E855BF004F7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64630" t="8799" r="9457" b="78750"/>
          <a:stretch/>
        </p:blipFill>
        <p:spPr>
          <a:xfrm>
            <a:off x="4681347" y="4038510"/>
            <a:ext cx="4352926" cy="1616171"/>
          </a:xfrm>
          <a:prstGeom prst="rect">
            <a:avLst/>
          </a:prstGeom>
        </p:spPr>
      </p:pic>
    </p:spTree>
    <p:extLst>
      <p:ext uri="{BB962C8B-B14F-4D97-AF65-F5344CB8AC3E}">
        <p14:creationId xmlns:p14="http://schemas.microsoft.com/office/powerpoint/2010/main" val="24884937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BD70251-EBCF-4ACA-B7A9-02AEB02C28DC}"/>
              </a:ext>
            </a:extLst>
          </p:cNvPr>
          <p:cNvSpPr>
            <a:spLocks noGrp="1"/>
          </p:cNvSpPr>
          <p:nvPr>
            <p:ph idx="1"/>
          </p:nvPr>
        </p:nvSpPr>
        <p:spPr>
          <a:xfrm>
            <a:off x="109727" y="2041459"/>
            <a:ext cx="8567741" cy="2995422"/>
          </a:xfrm>
        </p:spPr>
        <p:txBody>
          <a:bodyPr numCol="1">
            <a:noAutofit/>
          </a:bodyPr>
          <a:lstStyle/>
          <a:p>
            <a:pPr>
              <a:lnSpc>
                <a:spcPct val="100000"/>
              </a:lnSpc>
              <a:spcAft>
                <a:spcPts val="300"/>
              </a:spcAft>
            </a:pPr>
            <a:r>
              <a:rPr lang="en-US" sz="1800" b="0" dirty="0">
                <a:latin typeface="Museo 500" panose="02000000000000000000" pitchFamily="50" charset="0"/>
              </a:rPr>
              <a:t>USDA Rural Development offers water &amp; waste disposal loans &amp; grants in rural areas in California</a:t>
            </a:r>
          </a:p>
          <a:p>
            <a:pPr>
              <a:lnSpc>
                <a:spcPct val="100000"/>
              </a:lnSpc>
              <a:spcAft>
                <a:spcPts val="300"/>
              </a:spcAft>
            </a:pPr>
            <a:r>
              <a:rPr lang="en-US" sz="1800" b="0" dirty="0">
                <a:latin typeface="Museo 500" panose="02000000000000000000" pitchFamily="50" charset="0"/>
              </a:rPr>
              <a:t>California Environmental Protection Agency offers a variety of grants, including Environmental Justice Small Grants</a:t>
            </a:r>
          </a:p>
          <a:p>
            <a:pPr>
              <a:lnSpc>
                <a:spcPct val="100000"/>
              </a:lnSpc>
              <a:spcAft>
                <a:spcPts val="300"/>
              </a:spcAft>
            </a:pPr>
            <a:r>
              <a:rPr lang="en-US" sz="1800" b="0" dirty="0">
                <a:latin typeface="Museo 500" panose="02000000000000000000" pitchFamily="50" charset="0"/>
              </a:rPr>
              <a:t>California Natural Resources Agency offers bonds and grants for creek, stream, and river parkway enhancements and flood protection</a:t>
            </a:r>
          </a:p>
        </p:txBody>
      </p:sp>
      <p:sp>
        <p:nvSpPr>
          <p:cNvPr id="7" name="TextBox 6">
            <a:extLst>
              <a:ext uri="{FF2B5EF4-FFF2-40B4-BE49-F238E27FC236}">
                <a16:creationId xmlns:a16="http://schemas.microsoft.com/office/drawing/2014/main" id="{CEFDF8E7-9AF6-4856-87E3-79450188F033}"/>
              </a:ext>
            </a:extLst>
          </p:cNvPr>
          <p:cNvSpPr txBox="1"/>
          <p:nvPr/>
        </p:nvSpPr>
        <p:spPr>
          <a:xfrm>
            <a:off x="7058407" y="674533"/>
            <a:ext cx="1924373"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WHERE ELSE CAN WE GET FUNDING?</a:t>
            </a:r>
          </a:p>
        </p:txBody>
      </p:sp>
      <p:sp>
        <p:nvSpPr>
          <p:cNvPr id="8" name="Title 1">
            <a:extLst>
              <a:ext uri="{FF2B5EF4-FFF2-40B4-BE49-F238E27FC236}">
                <a16:creationId xmlns:a16="http://schemas.microsoft.com/office/drawing/2014/main" id="{DD6FAF08-0588-4FC1-BEBB-10177759C265}"/>
              </a:ext>
            </a:extLst>
          </p:cNvPr>
          <p:cNvSpPr>
            <a:spLocks noGrp="1"/>
          </p:cNvSpPr>
          <p:nvPr>
            <p:ph type="title"/>
          </p:nvPr>
        </p:nvSpPr>
        <p:spPr>
          <a:xfrm>
            <a:off x="624647" y="1"/>
            <a:ext cx="6433759" cy="1608460"/>
          </a:xfrm>
        </p:spPr>
        <p:txBody>
          <a:bodyPr>
            <a:normAutofit/>
          </a:bodyPr>
          <a:lstStyle/>
          <a:p>
            <a:r>
              <a:rPr lang="en-US" dirty="0"/>
              <a:t>OTHER FUNDING SOURCES</a:t>
            </a:r>
          </a:p>
        </p:txBody>
      </p:sp>
      <p:pic>
        <p:nvPicPr>
          <p:cNvPr id="5" name="Picture 4" descr="A close up of a logo&#10;&#10;Description automatically generated">
            <a:extLst>
              <a:ext uri="{FF2B5EF4-FFF2-40B4-BE49-F238E27FC236}">
                <a16:creationId xmlns:a16="http://schemas.microsoft.com/office/drawing/2014/main" id="{66ABD993-DE05-4C42-9E40-DC5F4FA83E0F}"/>
              </a:ext>
            </a:extLst>
          </p:cNvPr>
          <p:cNvPicPr>
            <a:picLocks noChangeAspect="1"/>
          </p:cNvPicPr>
          <p:nvPr/>
        </p:nvPicPr>
        <p:blipFill rotWithShape="1">
          <a:blip r:embed="rId3">
            <a:extLst>
              <a:ext uri="{28A0092B-C50C-407E-A947-70E740481C1C}">
                <a14:useLocalDpi xmlns:a14="http://schemas.microsoft.com/office/drawing/2010/main"/>
              </a:ext>
            </a:extLst>
          </a:blip>
          <a:srcRect l="36821" t="38408" r="44470" b="46114"/>
          <a:stretch/>
        </p:blipFill>
        <p:spPr>
          <a:xfrm>
            <a:off x="0" y="5366948"/>
            <a:ext cx="1078875" cy="892552"/>
          </a:xfrm>
          <a:prstGeom prst="rect">
            <a:avLst/>
          </a:prstGeom>
        </p:spPr>
      </p:pic>
      <p:sp>
        <p:nvSpPr>
          <p:cNvPr id="6" name="Rectangle 5">
            <a:extLst>
              <a:ext uri="{FF2B5EF4-FFF2-40B4-BE49-F238E27FC236}">
                <a16:creationId xmlns:a16="http://schemas.microsoft.com/office/drawing/2014/main" id="{23374E63-06E6-4235-B6AD-6FAE9CEEE740}"/>
              </a:ext>
            </a:extLst>
          </p:cNvPr>
          <p:cNvSpPr/>
          <p:nvPr/>
        </p:nvSpPr>
        <p:spPr>
          <a:xfrm>
            <a:off x="912332" y="5366948"/>
            <a:ext cx="8231668" cy="1426031"/>
          </a:xfrm>
          <a:prstGeom prst="rect">
            <a:avLst/>
          </a:prstGeom>
        </p:spPr>
        <p:txBody>
          <a:bodyPr wrap="square">
            <a:spAutoFit/>
          </a:bodyPr>
          <a:lstStyle/>
          <a:p>
            <a:r>
              <a:rPr lang="en-US" sz="2200" baseline="30000" dirty="0">
                <a:solidFill>
                  <a:srgbClr val="91004F"/>
                </a:solidFill>
                <a:latin typeface="Museo 700" panose="02000000000000000000" pitchFamily="50" charset="0"/>
              </a:rPr>
              <a:t>Where can I learn more?</a:t>
            </a:r>
          </a:p>
          <a:p>
            <a:pPr marL="285750" indent="-285750">
              <a:buFont typeface="Arial" panose="020B0604020202020204" pitchFamily="34" charset="0"/>
              <a:buChar char="•"/>
            </a:pPr>
            <a:r>
              <a:rPr lang="en-US" dirty="0">
                <a:hlinkClick r:id="" action="ppaction://noaction"/>
              </a:rPr>
              <a:t>https://www.rd.usda.gov/programs-services/water-environmental-programs/water-waste-disposal-loan-grant-program/ca</a:t>
            </a:r>
          </a:p>
          <a:p>
            <a:pPr marL="285750" indent="-285750">
              <a:buFont typeface="Arial" panose="020B0604020202020204" pitchFamily="34" charset="0"/>
              <a:buChar char="•"/>
            </a:pPr>
            <a:r>
              <a:rPr lang="en-US" dirty="0">
                <a:hlinkClick r:id="" action="ppaction://noaction"/>
              </a:rPr>
              <a:t>https://calepa.ca.gov/envjustice/funding/</a:t>
            </a:r>
            <a:endParaRPr lang="en-US" dirty="0"/>
          </a:p>
          <a:p>
            <a:pPr marL="285750" indent="-285750">
              <a:buFont typeface="Arial" panose="020B0604020202020204" pitchFamily="34" charset="0"/>
              <a:buChar char="•"/>
            </a:pPr>
            <a:r>
              <a:rPr lang="en-US" dirty="0">
                <a:hlinkClick r:id="rId4"/>
              </a:rPr>
              <a:t>https://resources.ca.gov/grants</a:t>
            </a:r>
            <a:r>
              <a:rPr lang="en-US" dirty="0"/>
              <a:t> </a:t>
            </a:r>
          </a:p>
        </p:txBody>
      </p:sp>
    </p:spTree>
    <p:extLst>
      <p:ext uri="{BB962C8B-B14F-4D97-AF65-F5344CB8AC3E}">
        <p14:creationId xmlns:p14="http://schemas.microsoft.com/office/powerpoint/2010/main" val="17123550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078C1F-D85A-468E-8EDF-A26E8BF8EE56}"/>
              </a:ext>
            </a:extLst>
          </p:cNvPr>
          <p:cNvSpPr/>
          <p:nvPr/>
        </p:nvSpPr>
        <p:spPr>
          <a:xfrm>
            <a:off x="6574206" y="5290821"/>
            <a:ext cx="2324413" cy="1283251"/>
          </a:xfrm>
          <a:prstGeom prst="rect">
            <a:avLst/>
          </a:prstGeom>
          <a:solidFill>
            <a:srgbClr val="00B9CD"/>
          </a:solidFill>
          <a:ln>
            <a:solidFill>
              <a:srgbClr val="00627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useo Slab 700" panose="02000000000000000000" pitchFamily="50" charset="0"/>
              </a:rPr>
              <a:t>Implementation of Funded Projects </a:t>
            </a:r>
          </a:p>
          <a:p>
            <a:pPr algn="ctr"/>
            <a:r>
              <a:rPr lang="en-US" sz="1600" dirty="0">
                <a:solidFill>
                  <a:srgbClr val="00627C"/>
                </a:solidFill>
                <a:latin typeface="Museo Slab 700" panose="02000000000000000000" pitchFamily="50" charset="0"/>
              </a:rPr>
              <a:t>(Not all projects will be funded)</a:t>
            </a:r>
          </a:p>
        </p:txBody>
      </p:sp>
      <p:sp>
        <p:nvSpPr>
          <p:cNvPr id="38" name="Arrow: Down 37">
            <a:extLst>
              <a:ext uri="{FF2B5EF4-FFF2-40B4-BE49-F238E27FC236}">
                <a16:creationId xmlns:a16="http://schemas.microsoft.com/office/drawing/2014/main" id="{356B38DC-AEE2-422D-AB92-1241AC03E8D1}"/>
              </a:ext>
            </a:extLst>
          </p:cNvPr>
          <p:cNvSpPr/>
          <p:nvPr/>
        </p:nvSpPr>
        <p:spPr>
          <a:xfrm>
            <a:off x="6612843" y="3159751"/>
            <a:ext cx="1053148" cy="2235003"/>
          </a:xfrm>
          <a:prstGeom prst="downArrow">
            <a:avLst/>
          </a:prstGeom>
          <a:solidFill>
            <a:srgbClr val="ED29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0C5169-7FF1-4B12-9B9D-6F4F55E054DA}"/>
              </a:ext>
            </a:extLst>
          </p:cNvPr>
          <p:cNvSpPr>
            <a:spLocks noGrp="1"/>
          </p:cNvSpPr>
          <p:nvPr>
            <p:ph type="title"/>
          </p:nvPr>
        </p:nvSpPr>
        <p:spPr>
          <a:xfrm>
            <a:off x="624648" y="282897"/>
            <a:ext cx="5882207" cy="1325563"/>
          </a:xfrm>
        </p:spPr>
        <p:txBody>
          <a:bodyPr>
            <a:normAutofit/>
          </a:bodyPr>
          <a:lstStyle/>
          <a:p>
            <a:r>
              <a:rPr lang="en-US" dirty="0"/>
              <a:t>Accessing DAC Funds through WATERTALKS</a:t>
            </a:r>
          </a:p>
        </p:txBody>
      </p:sp>
      <p:sp>
        <p:nvSpPr>
          <p:cNvPr id="10" name="TextBox 9">
            <a:extLst>
              <a:ext uri="{FF2B5EF4-FFF2-40B4-BE49-F238E27FC236}">
                <a16:creationId xmlns:a16="http://schemas.microsoft.com/office/drawing/2014/main" id="{61ADCE38-64FC-4039-95D7-E15044AE30B9}"/>
              </a:ext>
            </a:extLst>
          </p:cNvPr>
          <p:cNvSpPr txBox="1"/>
          <p:nvPr/>
        </p:nvSpPr>
        <p:spPr>
          <a:xfrm>
            <a:off x="6955360" y="531958"/>
            <a:ext cx="2099863"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HOW CAN WATERTALKS HELP FUND MY PROJECT?</a:t>
            </a:r>
          </a:p>
        </p:txBody>
      </p:sp>
      <p:sp>
        <p:nvSpPr>
          <p:cNvPr id="49" name="Rectangle 48">
            <a:extLst>
              <a:ext uri="{FF2B5EF4-FFF2-40B4-BE49-F238E27FC236}">
                <a16:creationId xmlns:a16="http://schemas.microsoft.com/office/drawing/2014/main" id="{E6C0DE98-3A95-4842-9224-E0DBE5A0F1AE}"/>
              </a:ext>
            </a:extLst>
          </p:cNvPr>
          <p:cNvSpPr/>
          <p:nvPr/>
        </p:nvSpPr>
        <p:spPr>
          <a:xfrm>
            <a:off x="-386191" y="1422171"/>
            <a:ext cx="6197472" cy="621709"/>
          </a:xfrm>
          <a:prstGeom prst="rect">
            <a:avLst/>
          </a:prstGeom>
        </p:spPr>
        <p:txBody>
          <a:bodyPr wrap="square">
            <a:spAutoFit/>
          </a:bodyPr>
          <a:lstStyle/>
          <a:p>
            <a:pPr marR="3600" lvl="1">
              <a:lnSpc>
                <a:spcPct val="200000"/>
              </a:lnSpc>
              <a:spcAft>
                <a:spcPts val="600"/>
              </a:spcAft>
            </a:pPr>
            <a:r>
              <a:rPr lang="en-US" sz="2000" b="1" dirty="0">
                <a:solidFill>
                  <a:srgbClr val="962559"/>
                </a:solidFill>
                <a:latin typeface="Museo 700" panose="02000000000000000000" pitchFamily="50" charset="0"/>
              </a:rPr>
              <a:t>WaterTalks Outreach</a:t>
            </a:r>
            <a:endParaRPr lang="en-US" sz="2000" b="1" i="1" dirty="0">
              <a:solidFill>
                <a:srgbClr val="962559"/>
              </a:solidFill>
              <a:latin typeface="Museo 700" panose="02000000000000000000" pitchFamily="50" charset="0"/>
            </a:endParaRPr>
          </a:p>
        </p:txBody>
      </p:sp>
      <p:sp>
        <p:nvSpPr>
          <p:cNvPr id="50" name="Rectangle 49">
            <a:extLst>
              <a:ext uri="{FF2B5EF4-FFF2-40B4-BE49-F238E27FC236}">
                <a16:creationId xmlns:a16="http://schemas.microsoft.com/office/drawing/2014/main" id="{9F6D2B39-A001-44CB-9E56-510210696E86}"/>
              </a:ext>
            </a:extLst>
          </p:cNvPr>
          <p:cNvSpPr/>
          <p:nvPr/>
        </p:nvSpPr>
        <p:spPr>
          <a:xfrm rot="5400000">
            <a:off x="4453140" y="3751834"/>
            <a:ext cx="5338941" cy="553998"/>
          </a:xfrm>
          <a:prstGeom prst="rect">
            <a:avLst/>
          </a:prstGeom>
        </p:spPr>
        <p:txBody>
          <a:bodyPr wrap="square">
            <a:spAutoFit/>
          </a:bodyPr>
          <a:lstStyle/>
          <a:p>
            <a:pPr marR="3600" lvl="1" algn="ctr"/>
            <a:r>
              <a:rPr lang="en-US" sz="1400" b="1" dirty="0">
                <a:solidFill>
                  <a:schemeClr val="bg1"/>
                </a:solidFill>
                <a:latin typeface="Museo 700" panose="02000000000000000000" pitchFamily="50" charset="0"/>
              </a:rPr>
              <a:t>PROP 1 IRWM Grant</a:t>
            </a:r>
          </a:p>
          <a:p>
            <a:pPr marR="3600" lvl="1" algn="ctr"/>
            <a:r>
              <a:rPr lang="en-US" sz="1200" b="1" dirty="0">
                <a:solidFill>
                  <a:schemeClr val="bg1"/>
                </a:solidFill>
                <a:latin typeface="Museo 700" panose="02000000000000000000" pitchFamily="50" charset="0"/>
              </a:rPr>
              <a:t> Funding Process*</a:t>
            </a:r>
            <a:r>
              <a:rPr lang="en-US" sz="1600" b="1" dirty="0">
                <a:solidFill>
                  <a:schemeClr val="bg1"/>
                </a:solidFill>
                <a:latin typeface="Museo 700" panose="02000000000000000000" pitchFamily="50" charset="0"/>
              </a:rPr>
              <a:t> </a:t>
            </a:r>
          </a:p>
        </p:txBody>
      </p:sp>
      <p:sp>
        <p:nvSpPr>
          <p:cNvPr id="30" name="Rectangle 29">
            <a:extLst>
              <a:ext uri="{FF2B5EF4-FFF2-40B4-BE49-F238E27FC236}">
                <a16:creationId xmlns:a16="http://schemas.microsoft.com/office/drawing/2014/main" id="{645A9CEC-2215-4805-AFD6-29B6691621B0}"/>
              </a:ext>
            </a:extLst>
          </p:cNvPr>
          <p:cNvSpPr/>
          <p:nvPr/>
        </p:nvSpPr>
        <p:spPr>
          <a:xfrm>
            <a:off x="48316" y="6277051"/>
            <a:ext cx="6408516" cy="584775"/>
          </a:xfrm>
          <a:prstGeom prst="rect">
            <a:avLst/>
          </a:prstGeom>
        </p:spPr>
        <p:txBody>
          <a:bodyPr wrap="square" anchor="b">
            <a:spAutoFit/>
          </a:bodyPr>
          <a:lstStyle/>
          <a:p>
            <a:pPr marR="3600"/>
            <a:r>
              <a:rPr lang="en-US" sz="1600" dirty="0">
                <a:solidFill>
                  <a:srgbClr val="00627C"/>
                </a:solidFill>
                <a:latin typeface="Museo 500" panose="02000000000000000000" pitchFamily="50" charset="0"/>
              </a:rPr>
              <a:t>Notes: </a:t>
            </a:r>
          </a:p>
          <a:p>
            <a:pPr marR="3600"/>
            <a:r>
              <a:rPr lang="en-US" sz="1600" dirty="0">
                <a:solidFill>
                  <a:srgbClr val="00627C"/>
                </a:solidFill>
                <a:latin typeface="Museo 500" panose="02000000000000000000" pitchFamily="50" charset="0"/>
              </a:rPr>
              <a:t>*DAC funding is limited and is NOT guaranteed for any project</a:t>
            </a:r>
            <a:endParaRPr lang="en-US" sz="1300" dirty="0">
              <a:solidFill>
                <a:srgbClr val="00627C"/>
              </a:solidFill>
              <a:latin typeface="Museo 500" panose="02000000000000000000" pitchFamily="50" charset="0"/>
            </a:endParaRPr>
          </a:p>
        </p:txBody>
      </p:sp>
      <p:sp>
        <p:nvSpPr>
          <p:cNvPr id="36" name="Rectangle 35">
            <a:extLst>
              <a:ext uri="{FF2B5EF4-FFF2-40B4-BE49-F238E27FC236}">
                <a16:creationId xmlns:a16="http://schemas.microsoft.com/office/drawing/2014/main" id="{AA87B37F-E247-483D-9029-BF2E8F16D7FA}"/>
              </a:ext>
            </a:extLst>
          </p:cNvPr>
          <p:cNvSpPr/>
          <p:nvPr/>
        </p:nvSpPr>
        <p:spPr>
          <a:xfrm>
            <a:off x="2277075" y="4620490"/>
            <a:ext cx="2733464" cy="1015663"/>
          </a:xfrm>
          <a:prstGeom prst="rect">
            <a:avLst/>
          </a:prstGeom>
          <a:solidFill>
            <a:srgbClr val="E6E6E6"/>
          </a:solidFill>
          <a:ln>
            <a:solidFill>
              <a:srgbClr val="962559"/>
            </a:solidFill>
          </a:ln>
          <a:effectLst>
            <a:glow rad="63500">
              <a:schemeClr val="accent1">
                <a:satMod val="175000"/>
                <a:alpha val="40000"/>
              </a:schemeClr>
            </a:glow>
          </a:effectLst>
        </p:spPr>
        <p:txBody>
          <a:bodyPr wrap="square" lIns="91440" tIns="91440" rIns="91440" bIns="91440">
            <a:spAutoFit/>
          </a:bodyPr>
          <a:lstStyle/>
          <a:p>
            <a:pPr marR="3600" algn="ctr"/>
            <a:r>
              <a:rPr lang="en-US" b="1" dirty="0">
                <a:solidFill>
                  <a:srgbClr val="00627C"/>
                </a:solidFill>
                <a:latin typeface="Museo 700" panose="02000000000000000000" pitchFamily="50" charset="0"/>
              </a:rPr>
              <a:t>IRWM staff assists with funding source identification</a:t>
            </a:r>
            <a:endParaRPr lang="en-US" i="1" dirty="0">
              <a:solidFill>
                <a:srgbClr val="00627C"/>
              </a:solidFill>
              <a:latin typeface="Museo 300" panose="02000000000000000000" pitchFamily="50" charset="0"/>
            </a:endParaRPr>
          </a:p>
        </p:txBody>
      </p:sp>
      <p:sp>
        <p:nvSpPr>
          <p:cNvPr id="5" name="Rectangle 4">
            <a:extLst>
              <a:ext uri="{FF2B5EF4-FFF2-40B4-BE49-F238E27FC236}">
                <a16:creationId xmlns:a16="http://schemas.microsoft.com/office/drawing/2014/main" id="{865A404F-F927-4013-B4CA-CC4581C5A378}"/>
              </a:ext>
            </a:extLst>
          </p:cNvPr>
          <p:cNvSpPr/>
          <p:nvPr/>
        </p:nvSpPr>
        <p:spPr>
          <a:xfrm>
            <a:off x="130747" y="1997343"/>
            <a:ext cx="3676143" cy="602880"/>
          </a:xfrm>
          <a:prstGeom prst="rect">
            <a:avLst/>
          </a:prstGeom>
          <a:solidFill>
            <a:srgbClr val="08D1E6"/>
          </a:solidFill>
          <a:ln>
            <a:solidFill>
              <a:srgbClr val="00627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useo Slab 700" panose="02000000000000000000" pitchFamily="50" charset="0"/>
              </a:rPr>
              <a:t>Outreach Round 1 </a:t>
            </a:r>
          </a:p>
          <a:p>
            <a:r>
              <a:rPr lang="en-US" sz="1200" dirty="0">
                <a:solidFill>
                  <a:schemeClr val="tx1"/>
                </a:solidFill>
                <a:latin typeface="Museo Slab 700" panose="02000000000000000000" pitchFamily="50" charset="0"/>
              </a:rPr>
              <a:t>(Summer 2019-Spring 2020)</a:t>
            </a:r>
          </a:p>
          <a:p>
            <a:r>
              <a:rPr lang="en-US" sz="1200" dirty="0">
                <a:solidFill>
                  <a:srgbClr val="00627C"/>
                </a:solidFill>
                <a:latin typeface="Museo Slab 700" panose="02000000000000000000" pitchFamily="50" charset="0"/>
              </a:rPr>
              <a:t>Objective: Educate and Inform</a:t>
            </a:r>
          </a:p>
        </p:txBody>
      </p:sp>
      <p:sp>
        <p:nvSpPr>
          <p:cNvPr id="32" name="Rectangle 31">
            <a:extLst>
              <a:ext uri="{FF2B5EF4-FFF2-40B4-BE49-F238E27FC236}">
                <a16:creationId xmlns:a16="http://schemas.microsoft.com/office/drawing/2014/main" id="{6D87DA25-B5FC-41CA-815F-DB6C37099742}"/>
              </a:ext>
            </a:extLst>
          </p:cNvPr>
          <p:cNvSpPr/>
          <p:nvPr/>
        </p:nvSpPr>
        <p:spPr>
          <a:xfrm>
            <a:off x="130747" y="2674853"/>
            <a:ext cx="3676143" cy="551378"/>
          </a:xfrm>
          <a:prstGeom prst="rect">
            <a:avLst/>
          </a:prstGeom>
          <a:solidFill>
            <a:srgbClr val="08D1E6"/>
          </a:solidFill>
          <a:ln>
            <a:solidFill>
              <a:srgbClr val="00627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useo Slab 700" panose="02000000000000000000" pitchFamily="50" charset="0"/>
              </a:rPr>
              <a:t>Outreach Round 2 </a:t>
            </a:r>
          </a:p>
          <a:p>
            <a:r>
              <a:rPr lang="en-US" sz="1200" dirty="0">
                <a:solidFill>
                  <a:srgbClr val="00627C"/>
                </a:solidFill>
                <a:latin typeface="Museo Slab 700" panose="02000000000000000000" pitchFamily="50" charset="0"/>
              </a:rPr>
              <a:t>Objective: Assess needs and identify projects</a:t>
            </a:r>
          </a:p>
        </p:txBody>
      </p:sp>
      <p:sp>
        <p:nvSpPr>
          <p:cNvPr id="34" name="Rectangle 33">
            <a:extLst>
              <a:ext uri="{FF2B5EF4-FFF2-40B4-BE49-F238E27FC236}">
                <a16:creationId xmlns:a16="http://schemas.microsoft.com/office/drawing/2014/main" id="{920D884A-76EE-43B7-822D-9016221B8477}"/>
              </a:ext>
            </a:extLst>
          </p:cNvPr>
          <p:cNvSpPr/>
          <p:nvPr/>
        </p:nvSpPr>
        <p:spPr>
          <a:xfrm>
            <a:off x="6425831" y="2311033"/>
            <a:ext cx="2298056" cy="1032048"/>
          </a:xfrm>
          <a:prstGeom prst="rect">
            <a:avLst/>
          </a:prstGeom>
          <a:solidFill>
            <a:srgbClr val="08D1E6"/>
          </a:solidFill>
          <a:ln>
            <a:solidFill>
              <a:srgbClr val="00627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useo Slab 700" panose="02000000000000000000" pitchFamily="50" charset="0"/>
              </a:rPr>
              <a:t>Outreach Round 3 </a:t>
            </a:r>
            <a:endParaRPr lang="en-US" sz="1200" dirty="0">
              <a:solidFill>
                <a:schemeClr val="tx1"/>
              </a:solidFill>
              <a:latin typeface="Museo Slab 700" panose="02000000000000000000" pitchFamily="50" charset="0"/>
            </a:endParaRPr>
          </a:p>
          <a:p>
            <a:pPr algn="ctr"/>
            <a:r>
              <a:rPr lang="en-US" sz="1200" dirty="0">
                <a:solidFill>
                  <a:srgbClr val="00627C"/>
                </a:solidFill>
                <a:latin typeface="Museo Slab 700" panose="02000000000000000000" pitchFamily="50" charset="0"/>
              </a:rPr>
              <a:t>Objective: Technical assistance to develop project proposals</a:t>
            </a:r>
          </a:p>
        </p:txBody>
      </p:sp>
      <p:sp>
        <p:nvSpPr>
          <p:cNvPr id="33" name="Arrow: Down 32">
            <a:extLst>
              <a:ext uri="{FF2B5EF4-FFF2-40B4-BE49-F238E27FC236}">
                <a16:creationId xmlns:a16="http://schemas.microsoft.com/office/drawing/2014/main" id="{1C909A72-5188-440A-BBD6-93AE0FDEF46B}"/>
              </a:ext>
            </a:extLst>
          </p:cNvPr>
          <p:cNvSpPr/>
          <p:nvPr/>
        </p:nvSpPr>
        <p:spPr>
          <a:xfrm rot="16200000">
            <a:off x="6088162" y="2760960"/>
            <a:ext cx="435376" cy="989137"/>
          </a:xfrm>
          <a:prstGeom prst="downArrow">
            <a:avLst/>
          </a:prstGeom>
          <a:solidFill>
            <a:srgbClr val="ED29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D4BFFBE-BD04-4C10-8135-2320806A7F57}"/>
              </a:ext>
            </a:extLst>
          </p:cNvPr>
          <p:cNvSpPr/>
          <p:nvPr/>
        </p:nvSpPr>
        <p:spPr>
          <a:xfrm>
            <a:off x="4250525" y="2287450"/>
            <a:ext cx="1731671" cy="1500782"/>
          </a:xfrm>
          <a:prstGeom prst="ellipse">
            <a:avLst/>
          </a:prstGeom>
          <a:solidFill>
            <a:srgbClr val="92D050"/>
          </a:solidFill>
          <a:ln>
            <a:solidFill>
              <a:srgbClr val="00627C"/>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useo Slab 700" panose="02000000000000000000" pitchFamily="50" charset="0"/>
              </a:rPr>
              <a:t>IRWM Region staff selects Round 3 Projects*</a:t>
            </a:r>
          </a:p>
        </p:txBody>
      </p:sp>
      <p:cxnSp>
        <p:nvCxnSpPr>
          <p:cNvPr id="7" name="Connector: Elbow 6">
            <a:extLst>
              <a:ext uri="{FF2B5EF4-FFF2-40B4-BE49-F238E27FC236}">
                <a16:creationId xmlns:a16="http://schemas.microsoft.com/office/drawing/2014/main" id="{74BB787F-CD65-438E-8338-35B1E8AE5D13}"/>
              </a:ext>
            </a:extLst>
          </p:cNvPr>
          <p:cNvCxnSpPr>
            <a:cxnSpLocks/>
          </p:cNvCxnSpPr>
          <p:nvPr/>
        </p:nvCxnSpPr>
        <p:spPr>
          <a:xfrm rot="5400000">
            <a:off x="3714075" y="3758609"/>
            <a:ext cx="920464" cy="795386"/>
          </a:xfrm>
          <a:prstGeom prst="bentConnector3">
            <a:avLst>
              <a:gd name="adj1" fmla="val 50000"/>
            </a:avLst>
          </a:prstGeom>
          <a:ln w="57150">
            <a:solidFill>
              <a:srgbClr val="91004F"/>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Arrow: Down 40">
            <a:extLst>
              <a:ext uri="{FF2B5EF4-FFF2-40B4-BE49-F238E27FC236}">
                <a16:creationId xmlns:a16="http://schemas.microsoft.com/office/drawing/2014/main" id="{AB36067A-3F54-4B73-AF00-1A525BC81885}"/>
              </a:ext>
            </a:extLst>
          </p:cNvPr>
          <p:cNvSpPr/>
          <p:nvPr/>
        </p:nvSpPr>
        <p:spPr>
          <a:xfrm rot="16200000">
            <a:off x="2059042" y="1126261"/>
            <a:ext cx="435376" cy="4291961"/>
          </a:xfrm>
          <a:prstGeom prst="downArrow">
            <a:avLst/>
          </a:prstGeom>
          <a:solidFill>
            <a:srgbClr val="ED297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699231D2-0CD9-4055-AFAF-97189A1F8EC8}"/>
              </a:ext>
            </a:extLst>
          </p:cNvPr>
          <p:cNvCxnSpPr>
            <a:cxnSpLocks/>
          </p:cNvCxnSpPr>
          <p:nvPr/>
        </p:nvCxnSpPr>
        <p:spPr>
          <a:xfrm flipH="1">
            <a:off x="7301883" y="3600635"/>
            <a:ext cx="499167" cy="0"/>
          </a:xfrm>
          <a:prstGeom prst="line">
            <a:avLst/>
          </a:prstGeom>
          <a:ln w="76200">
            <a:solidFill>
              <a:srgbClr val="ED297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E0A689F-0937-45E0-AF40-FA96662FCDD2}"/>
              </a:ext>
            </a:extLst>
          </p:cNvPr>
          <p:cNvSpPr/>
          <p:nvPr/>
        </p:nvSpPr>
        <p:spPr>
          <a:xfrm>
            <a:off x="7516985" y="3457096"/>
            <a:ext cx="1381634" cy="1169551"/>
          </a:xfrm>
          <a:prstGeom prst="rect">
            <a:avLst/>
          </a:prstGeom>
        </p:spPr>
        <p:txBody>
          <a:bodyPr wrap="square">
            <a:spAutoFit/>
          </a:bodyPr>
          <a:lstStyle/>
          <a:p>
            <a:pPr algn="ctr"/>
            <a:r>
              <a:rPr lang="en-US" sz="1400" b="1" dirty="0">
                <a:latin typeface="Museo Slab 700" panose="02000000000000000000" pitchFamily="50" charset="0"/>
              </a:rPr>
              <a:t>Project Proposals</a:t>
            </a:r>
          </a:p>
          <a:p>
            <a:pPr algn="ctr"/>
            <a:endParaRPr lang="en-US" sz="1400" b="1" dirty="0">
              <a:latin typeface="Museo Slab 700" panose="02000000000000000000" pitchFamily="50" charset="0"/>
            </a:endParaRPr>
          </a:p>
          <a:p>
            <a:pPr algn="ctr"/>
            <a:r>
              <a:rPr lang="en-US" sz="1400" b="1" dirty="0">
                <a:latin typeface="Museo Slab 700" panose="02000000000000000000" pitchFamily="50" charset="0"/>
              </a:rPr>
              <a:t>Project Selection</a:t>
            </a:r>
          </a:p>
        </p:txBody>
      </p:sp>
      <p:sp>
        <p:nvSpPr>
          <p:cNvPr id="21" name="Rectangle 20">
            <a:extLst>
              <a:ext uri="{FF2B5EF4-FFF2-40B4-BE49-F238E27FC236}">
                <a16:creationId xmlns:a16="http://schemas.microsoft.com/office/drawing/2014/main" id="{828089DB-9C4E-4E9D-B9EA-0A83AD534A61}"/>
              </a:ext>
            </a:extLst>
          </p:cNvPr>
          <p:cNvSpPr/>
          <p:nvPr/>
        </p:nvSpPr>
        <p:spPr>
          <a:xfrm>
            <a:off x="-588297" y="3118352"/>
            <a:ext cx="5338941" cy="307777"/>
          </a:xfrm>
          <a:prstGeom prst="rect">
            <a:avLst/>
          </a:prstGeom>
        </p:spPr>
        <p:txBody>
          <a:bodyPr wrap="square">
            <a:spAutoFit/>
          </a:bodyPr>
          <a:lstStyle/>
          <a:p>
            <a:pPr marR="3600" lvl="1" algn="ctr"/>
            <a:r>
              <a:rPr lang="en-US" sz="1400" b="1" dirty="0" err="1">
                <a:solidFill>
                  <a:schemeClr val="bg1"/>
                </a:solidFill>
                <a:latin typeface="Museo 700" panose="02000000000000000000" pitchFamily="50" charset="0"/>
              </a:rPr>
              <a:t>WaterTalks</a:t>
            </a:r>
            <a:r>
              <a:rPr lang="en-US" sz="1400" b="1" dirty="0">
                <a:solidFill>
                  <a:schemeClr val="bg1"/>
                </a:solidFill>
                <a:latin typeface="Museo 700" panose="02000000000000000000" pitchFamily="50" charset="0"/>
              </a:rPr>
              <a:t> Outreach Events</a:t>
            </a:r>
            <a:endParaRPr lang="en-US" sz="1600" b="1" dirty="0">
              <a:solidFill>
                <a:schemeClr val="bg1"/>
              </a:solidFill>
              <a:latin typeface="Museo 700" panose="02000000000000000000" pitchFamily="50" charset="0"/>
            </a:endParaRPr>
          </a:p>
        </p:txBody>
      </p:sp>
      <p:cxnSp>
        <p:nvCxnSpPr>
          <p:cNvPr id="25" name="Straight Connector 24">
            <a:extLst>
              <a:ext uri="{FF2B5EF4-FFF2-40B4-BE49-F238E27FC236}">
                <a16:creationId xmlns:a16="http://schemas.microsoft.com/office/drawing/2014/main" id="{88BA5ABA-4720-4C67-A116-28B6920E7732}"/>
              </a:ext>
            </a:extLst>
          </p:cNvPr>
          <p:cNvCxnSpPr>
            <a:cxnSpLocks/>
          </p:cNvCxnSpPr>
          <p:nvPr/>
        </p:nvCxnSpPr>
        <p:spPr>
          <a:xfrm flipH="1">
            <a:off x="7301882" y="4282421"/>
            <a:ext cx="499167" cy="0"/>
          </a:xfrm>
          <a:prstGeom prst="line">
            <a:avLst/>
          </a:prstGeom>
          <a:ln w="76200">
            <a:solidFill>
              <a:srgbClr val="ED29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397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FDF8E7-9AF6-4856-87E3-79450188F033}"/>
              </a:ext>
            </a:extLst>
          </p:cNvPr>
          <p:cNvSpPr txBox="1"/>
          <p:nvPr/>
        </p:nvSpPr>
        <p:spPr>
          <a:xfrm>
            <a:off x="7058407" y="674533"/>
            <a:ext cx="1924373"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WHERE ELSE CAN WE GET FUNDING?</a:t>
            </a:r>
          </a:p>
        </p:txBody>
      </p:sp>
      <p:sp>
        <p:nvSpPr>
          <p:cNvPr id="8" name="Title 1">
            <a:extLst>
              <a:ext uri="{FF2B5EF4-FFF2-40B4-BE49-F238E27FC236}">
                <a16:creationId xmlns:a16="http://schemas.microsoft.com/office/drawing/2014/main" id="{DD6FAF08-0588-4FC1-BEBB-10177759C265}"/>
              </a:ext>
            </a:extLst>
          </p:cNvPr>
          <p:cNvSpPr>
            <a:spLocks noGrp="1"/>
          </p:cNvSpPr>
          <p:nvPr>
            <p:ph type="title"/>
          </p:nvPr>
        </p:nvSpPr>
        <p:spPr>
          <a:xfrm>
            <a:off x="624647" y="1"/>
            <a:ext cx="6433759" cy="1608460"/>
          </a:xfrm>
        </p:spPr>
        <p:txBody>
          <a:bodyPr>
            <a:normAutofit/>
          </a:bodyPr>
          <a:lstStyle/>
          <a:p>
            <a:r>
              <a:rPr lang="en-US" dirty="0"/>
              <a:t>Track 1: </a:t>
            </a:r>
            <a:br>
              <a:rPr lang="en-US" dirty="0"/>
            </a:br>
            <a:r>
              <a:rPr lang="en-US" dirty="0"/>
              <a:t>Ventura Request for Proposals Timeline</a:t>
            </a:r>
          </a:p>
        </p:txBody>
      </p:sp>
      <p:graphicFrame>
        <p:nvGraphicFramePr>
          <p:cNvPr id="10" name="Diagram 9">
            <a:extLst>
              <a:ext uri="{FF2B5EF4-FFF2-40B4-BE49-F238E27FC236}">
                <a16:creationId xmlns:a16="http://schemas.microsoft.com/office/drawing/2014/main" id="{77E835C2-BED6-4AFB-B9AD-73EFFCDEB540}"/>
              </a:ext>
            </a:extLst>
          </p:cNvPr>
          <p:cNvGraphicFramePr/>
          <p:nvPr>
            <p:extLst>
              <p:ext uri="{D42A27DB-BD31-4B8C-83A1-F6EECF244321}">
                <p14:modId xmlns:p14="http://schemas.microsoft.com/office/powerpoint/2010/main" val="2999823250"/>
              </p:ext>
            </p:extLst>
          </p:nvPr>
        </p:nvGraphicFramePr>
        <p:xfrm>
          <a:off x="646292" y="2282993"/>
          <a:ext cx="7851416" cy="3695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406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5B50DA-097F-45AC-80A3-EA2D5442AB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653E83F3-7156-47E5-ABD3-514F87CD9B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9" name="TextBox 8">
            <a:extLst>
              <a:ext uri="{FF2B5EF4-FFF2-40B4-BE49-F238E27FC236}">
                <a16:creationId xmlns:a16="http://schemas.microsoft.com/office/drawing/2014/main" id="{076BBF5A-6F8D-415D-9680-5A97B2ADF365}"/>
              </a:ext>
            </a:extLst>
          </p:cNvPr>
          <p:cNvSpPr txBox="1"/>
          <p:nvPr/>
        </p:nvSpPr>
        <p:spPr>
          <a:xfrm>
            <a:off x="493666" y="220251"/>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Webinar Presentation</a:t>
            </a:r>
          </a:p>
        </p:txBody>
      </p:sp>
      <p:sp>
        <p:nvSpPr>
          <p:cNvPr id="7" name="Rectangle 6">
            <a:extLst>
              <a:ext uri="{FF2B5EF4-FFF2-40B4-BE49-F238E27FC236}">
                <a16:creationId xmlns:a16="http://schemas.microsoft.com/office/drawing/2014/main" id="{25492ED4-8709-4557-81E7-F835CEEC8EDC}"/>
              </a:ext>
            </a:extLst>
          </p:cNvPr>
          <p:cNvSpPr/>
          <p:nvPr/>
        </p:nvSpPr>
        <p:spPr>
          <a:xfrm>
            <a:off x="397146" y="2305615"/>
            <a:ext cx="9144000" cy="2862322"/>
          </a:xfrm>
          <a:prstGeom prst="rect">
            <a:avLst/>
          </a:prstGeom>
        </p:spPr>
        <p:txBody>
          <a:bodyPr wrap="square" numCol="1">
            <a:spAutoFit/>
          </a:bodyPr>
          <a:lstStyle/>
          <a:p>
            <a:pPr marR="3600"/>
            <a:r>
              <a:rPr lang="en-US" sz="2000" dirty="0">
                <a:solidFill>
                  <a:srgbClr val="91004F"/>
                </a:solidFill>
                <a:latin typeface="Museo 500" panose="02000000000000000000" pitchFamily="50" charset="0"/>
              </a:rPr>
              <a:t>Today’s presentation can be downloaded here:</a:t>
            </a:r>
          </a:p>
          <a:p>
            <a:pPr marR="3600"/>
            <a:endParaRPr lang="en-US" sz="2000" dirty="0">
              <a:solidFill>
                <a:srgbClr val="00627C"/>
              </a:solidFill>
              <a:latin typeface="Museo 500" panose="02000000000000000000" pitchFamily="50" charset="0"/>
            </a:endParaRPr>
          </a:p>
          <a:p>
            <a:pPr marR="3600"/>
            <a:r>
              <a:rPr lang="en-US" sz="2000">
                <a:solidFill>
                  <a:srgbClr val="00627C"/>
                </a:solidFill>
                <a:latin typeface="Museo 500" panose="02000000000000000000" pitchFamily="50" charset="0"/>
                <a:hlinkClick r:id="rId5"/>
              </a:rPr>
              <a:t>https://watertalks.csusb.edu/wp-content/uploads/2022/01/WaterTalks_Webinar_Module_1.pptx</a:t>
            </a:r>
            <a:endParaRPr lang="en-US" sz="2000">
              <a:solidFill>
                <a:srgbClr val="00627C"/>
              </a:solidFill>
              <a:latin typeface="Museo 500" panose="02000000000000000000" pitchFamily="50" charset="0"/>
            </a:endParaRPr>
          </a:p>
          <a:p>
            <a:pPr marR="3600"/>
            <a:endParaRPr lang="en-US" sz="2000" dirty="0">
              <a:solidFill>
                <a:srgbClr val="00627C"/>
              </a:solidFill>
              <a:latin typeface="Museo 500" panose="02000000000000000000" pitchFamily="50" charset="0"/>
            </a:endParaRPr>
          </a:p>
          <a:p>
            <a:pPr marR="3600"/>
            <a:r>
              <a:rPr lang="en-US" sz="2000" dirty="0">
                <a:solidFill>
                  <a:srgbClr val="91004F"/>
                </a:solidFill>
                <a:latin typeface="Museo 500" panose="02000000000000000000" pitchFamily="50" charset="0"/>
              </a:rPr>
              <a:t>We’re posting the link in the chat box as well!</a:t>
            </a:r>
          </a:p>
          <a:p>
            <a:pPr marR="3600"/>
            <a:endParaRPr lang="en-US" sz="2000" dirty="0">
              <a:solidFill>
                <a:srgbClr val="00627C"/>
              </a:solidFill>
              <a:latin typeface="Museo 500" panose="02000000000000000000" pitchFamily="50" charset="0"/>
            </a:endParaRPr>
          </a:p>
          <a:p>
            <a:pPr marR="3600"/>
            <a:endParaRPr lang="en-US" sz="2000" dirty="0">
              <a:solidFill>
                <a:srgbClr val="00627C"/>
              </a:solidFill>
              <a:latin typeface="Museo 500" panose="02000000000000000000" pitchFamily="50" charset="0"/>
            </a:endParaRPr>
          </a:p>
          <a:p>
            <a:pPr marR="3600"/>
            <a:endParaRPr lang="en-US" sz="2000" dirty="0">
              <a:solidFill>
                <a:srgbClr val="00627C"/>
              </a:solidFill>
              <a:latin typeface="Museo 500" panose="02000000000000000000" pitchFamily="50" charset="0"/>
            </a:endParaRPr>
          </a:p>
        </p:txBody>
      </p:sp>
      <p:sp>
        <p:nvSpPr>
          <p:cNvPr id="15" name="TextBox 14">
            <a:extLst>
              <a:ext uri="{FF2B5EF4-FFF2-40B4-BE49-F238E27FC236}">
                <a16:creationId xmlns:a16="http://schemas.microsoft.com/office/drawing/2014/main" id="{31AE4F20-0DDC-422A-96D4-A03116BC5128}"/>
              </a:ext>
            </a:extLst>
          </p:cNvPr>
          <p:cNvSpPr txBox="1"/>
          <p:nvPr/>
        </p:nvSpPr>
        <p:spPr>
          <a:xfrm>
            <a:off x="6768853" y="567858"/>
            <a:ext cx="2391087" cy="646331"/>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WHERE CAN I FIND THIS PRESENTATION?</a:t>
            </a:r>
          </a:p>
        </p:txBody>
      </p:sp>
    </p:spTree>
    <p:extLst>
      <p:ext uri="{BB962C8B-B14F-4D97-AF65-F5344CB8AC3E}">
        <p14:creationId xmlns:p14="http://schemas.microsoft.com/office/powerpoint/2010/main" val="1661404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FDF8E7-9AF6-4856-87E3-79450188F033}"/>
              </a:ext>
            </a:extLst>
          </p:cNvPr>
          <p:cNvSpPr txBox="1"/>
          <p:nvPr/>
        </p:nvSpPr>
        <p:spPr>
          <a:xfrm>
            <a:off x="7058407" y="674533"/>
            <a:ext cx="1924373"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WHERE ELSE CAN WE GET FUNDING?</a:t>
            </a:r>
          </a:p>
        </p:txBody>
      </p:sp>
      <p:sp>
        <p:nvSpPr>
          <p:cNvPr id="8" name="Title 1">
            <a:extLst>
              <a:ext uri="{FF2B5EF4-FFF2-40B4-BE49-F238E27FC236}">
                <a16:creationId xmlns:a16="http://schemas.microsoft.com/office/drawing/2014/main" id="{DD6FAF08-0588-4FC1-BEBB-10177759C265}"/>
              </a:ext>
            </a:extLst>
          </p:cNvPr>
          <p:cNvSpPr>
            <a:spLocks noGrp="1"/>
          </p:cNvSpPr>
          <p:nvPr>
            <p:ph type="title"/>
          </p:nvPr>
        </p:nvSpPr>
        <p:spPr>
          <a:xfrm>
            <a:off x="624648" y="1"/>
            <a:ext cx="6433760" cy="1608460"/>
          </a:xfrm>
        </p:spPr>
        <p:txBody>
          <a:bodyPr>
            <a:normAutofit/>
          </a:bodyPr>
          <a:lstStyle/>
          <a:p>
            <a:r>
              <a:rPr lang="en-US" dirty="0"/>
              <a:t>Track 2: </a:t>
            </a:r>
            <a:br>
              <a:rPr lang="en-US" dirty="0"/>
            </a:br>
            <a:r>
              <a:rPr lang="en-US" dirty="0"/>
              <a:t>Urban and Multi-benefit Drought Relief Funding</a:t>
            </a:r>
          </a:p>
        </p:txBody>
      </p:sp>
      <p:graphicFrame>
        <p:nvGraphicFramePr>
          <p:cNvPr id="6" name="Diagram 5">
            <a:extLst>
              <a:ext uri="{FF2B5EF4-FFF2-40B4-BE49-F238E27FC236}">
                <a16:creationId xmlns:a16="http://schemas.microsoft.com/office/drawing/2014/main" id="{2295DD0C-6A2F-4301-830D-8C6970EB9A68}"/>
              </a:ext>
            </a:extLst>
          </p:cNvPr>
          <p:cNvGraphicFramePr/>
          <p:nvPr>
            <p:extLst>
              <p:ext uri="{D42A27DB-BD31-4B8C-83A1-F6EECF244321}">
                <p14:modId xmlns:p14="http://schemas.microsoft.com/office/powerpoint/2010/main" val="2236641847"/>
              </p:ext>
            </p:extLst>
          </p:nvPr>
        </p:nvGraphicFramePr>
        <p:xfrm>
          <a:off x="863462" y="2082782"/>
          <a:ext cx="7737116" cy="4100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13440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FDF8E7-9AF6-4856-87E3-79450188F033}"/>
              </a:ext>
            </a:extLst>
          </p:cNvPr>
          <p:cNvSpPr txBox="1"/>
          <p:nvPr/>
        </p:nvSpPr>
        <p:spPr>
          <a:xfrm>
            <a:off x="7058407" y="674533"/>
            <a:ext cx="1924373"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WHERE ELSE CAN WE GET FUNDING?</a:t>
            </a:r>
          </a:p>
        </p:txBody>
      </p:sp>
      <p:sp>
        <p:nvSpPr>
          <p:cNvPr id="8" name="Title 1">
            <a:extLst>
              <a:ext uri="{FF2B5EF4-FFF2-40B4-BE49-F238E27FC236}">
                <a16:creationId xmlns:a16="http://schemas.microsoft.com/office/drawing/2014/main" id="{DD6FAF08-0588-4FC1-BEBB-10177759C265}"/>
              </a:ext>
            </a:extLst>
          </p:cNvPr>
          <p:cNvSpPr>
            <a:spLocks noGrp="1"/>
          </p:cNvSpPr>
          <p:nvPr>
            <p:ph type="title"/>
          </p:nvPr>
        </p:nvSpPr>
        <p:spPr>
          <a:xfrm>
            <a:off x="624648" y="1"/>
            <a:ext cx="6433760" cy="1608460"/>
          </a:xfrm>
        </p:spPr>
        <p:txBody>
          <a:bodyPr>
            <a:normAutofit/>
          </a:bodyPr>
          <a:lstStyle/>
          <a:p>
            <a:r>
              <a:rPr lang="en-US" dirty="0"/>
              <a:t>Track 3: </a:t>
            </a:r>
            <a:br>
              <a:rPr lang="en-US" dirty="0"/>
            </a:br>
            <a:r>
              <a:rPr lang="en-US" dirty="0"/>
              <a:t>IRWM Round 2 Funding</a:t>
            </a:r>
          </a:p>
        </p:txBody>
      </p:sp>
      <p:graphicFrame>
        <p:nvGraphicFramePr>
          <p:cNvPr id="5" name="Diagram 4">
            <a:extLst>
              <a:ext uri="{FF2B5EF4-FFF2-40B4-BE49-F238E27FC236}">
                <a16:creationId xmlns:a16="http://schemas.microsoft.com/office/drawing/2014/main" id="{8336005B-FC49-463B-B823-7705A17FEF73}"/>
              </a:ext>
            </a:extLst>
          </p:cNvPr>
          <p:cNvGraphicFramePr/>
          <p:nvPr>
            <p:extLst>
              <p:ext uri="{D42A27DB-BD31-4B8C-83A1-F6EECF244321}">
                <p14:modId xmlns:p14="http://schemas.microsoft.com/office/powerpoint/2010/main" val="3292016273"/>
              </p:ext>
            </p:extLst>
          </p:nvPr>
        </p:nvGraphicFramePr>
        <p:xfrm>
          <a:off x="458296" y="1991505"/>
          <a:ext cx="8297084" cy="3917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4901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096D70-3E8F-4172-A2F1-9BC0EDF0E9BD}"/>
              </a:ext>
            </a:extLst>
          </p:cNvPr>
          <p:cNvSpPr txBox="1"/>
          <p:nvPr/>
        </p:nvSpPr>
        <p:spPr>
          <a:xfrm>
            <a:off x="392066" y="513227"/>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WATERTALKS</a:t>
            </a:r>
          </a:p>
        </p:txBody>
      </p:sp>
      <p:sp>
        <p:nvSpPr>
          <p:cNvPr id="10" name="TextBox 9">
            <a:extLst>
              <a:ext uri="{FF2B5EF4-FFF2-40B4-BE49-F238E27FC236}">
                <a16:creationId xmlns:a16="http://schemas.microsoft.com/office/drawing/2014/main" id="{E2B23F19-36D0-43DB-9489-498857DA3157}"/>
              </a:ext>
            </a:extLst>
          </p:cNvPr>
          <p:cNvSpPr txBox="1"/>
          <p:nvPr/>
        </p:nvSpPr>
        <p:spPr>
          <a:xfrm>
            <a:off x="2831056" y="3709616"/>
            <a:ext cx="6808380" cy="615553"/>
          </a:xfrm>
          <a:prstGeom prst="rect">
            <a:avLst/>
          </a:prstGeom>
          <a:noFill/>
        </p:spPr>
        <p:txBody>
          <a:bodyPr wrap="square" rtlCol="0">
            <a:spAutoFit/>
          </a:bodyPr>
          <a:lstStyle/>
          <a:p>
            <a:pPr algn="ctr"/>
            <a:r>
              <a:rPr lang="en-US" sz="3400" b="1" dirty="0">
                <a:solidFill>
                  <a:schemeClr val="bg1"/>
                </a:solidFill>
                <a:latin typeface="Museo 700" panose="02000000000000000000" pitchFamily="50" charset="0"/>
              </a:rPr>
              <a:t>OUR TAP WATER</a:t>
            </a:r>
            <a:endParaRPr lang="en-US" sz="2000" b="1" dirty="0">
              <a:solidFill>
                <a:schemeClr val="bg1"/>
              </a:solidFill>
              <a:latin typeface="Museo 700" panose="02000000000000000000" pitchFamily="50" charset="0"/>
            </a:endParaRPr>
          </a:p>
        </p:txBody>
      </p:sp>
      <p:pic>
        <p:nvPicPr>
          <p:cNvPr id="6" name="Picture 5">
            <a:extLst>
              <a:ext uri="{FF2B5EF4-FFF2-40B4-BE49-F238E27FC236}">
                <a16:creationId xmlns:a16="http://schemas.microsoft.com/office/drawing/2014/main" id="{3D3A8F90-4DFD-461B-8031-F85AE47022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extBox 10">
            <a:extLst>
              <a:ext uri="{FF2B5EF4-FFF2-40B4-BE49-F238E27FC236}">
                <a16:creationId xmlns:a16="http://schemas.microsoft.com/office/drawing/2014/main" id="{37744280-83F2-42F4-A9D4-7B66607E908D}"/>
              </a:ext>
            </a:extLst>
          </p:cNvPr>
          <p:cNvSpPr txBox="1"/>
          <p:nvPr/>
        </p:nvSpPr>
        <p:spPr>
          <a:xfrm>
            <a:off x="2831056" y="3428758"/>
            <a:ext cx="6808380" cy="1077218"/>
          </a:xfrm>
          <a:prstGeom prst="rect">
            <a:avLst/>
          </a:prstGeom>
          <a:noFill/>
        </p:spPr>
        <p:txBody>
          <a:bodyPr wrap="square" rtlCol="0">
            <a:spAutoFit/>
          </a:bodyPr>
          <a:lstStyle/>
          <a:p>
            <a:pPr algn="ctr"/>
            <a:r>
              <a:rPr lang="en-US" sz="3200" b="1" dirty="0">
                <a:solidFill>
                  <a:schemeClr val="bg1"/>
                </a:solidFill>
                <a:latin typeface="Museo 700" panose="02000000000000000000" pitchFamily="50" charset="0"/>
              </a:rPr>
              <a:t>NAVIGATING FUNDING REQUIREMENTS</a:t>
            </a:r>
          </a:p>
        </p:txBody>
      </p:sp>
      <p:pic>
        <p:nvPicPr>
          <p:cNvPr id="12" name="Picture 11" descr="A close up of a logo&#10;&#10;Description automatically generated">
            <a:extLst>
              <a:ext uri="{FF2B5EF4-FFF2-40B4-BE49-F238E27FC236}">
                <a16:creationId xmlns:a16="http://schemas.microsoft.com/office/drawing/2014/main" id="{C421466E-C836-487E-BE3E-3EC6247DA6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242967"/>
            <a:ext cx="3889828" cy="3500846"/>
          </a:xfrm>
          <a:prstGeom prst="rect">
            <a:avLst/>
          </a:prstGeom>
        </p:spPr>
      </p:pic>
    </p:spTree>
    <p:extLst>
      <p:ext uri="{BB962C8B-B14F-4D97-AF65-F5344CB8AC3E}">
        <p14:creationId xmlns:p14="http://schemas.microsoft.com/office/powerpoint/2010/main" val="4202527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B3C3B9-3D42-4B8D-82C4-8152BC1715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sp>
        <p:nvSpPr>
          <p:cNvPr id="8" name="TextBox 7">
            <a:extLst>
              <a:ext uri="{FF2B5EF4-FFF2-40B4-BE49-F238E27FC236}">
                <a16:creationId xmlns:a16="http://schemas.microsoft.com/office/drawing/2014/main" id="{5CF8820F-1485-4EE2-9CF8-0B090F1076F8}"/>
              </a:ext>
            </a:extLst>
          </p:cNvPr>
          <p:cNvSpPr txBox="1"/>
          <p:nvPr/>
        </p:nvSpPr>
        <p:spPr>
          <a:xfrm>
            <a:off x="493666" y="284627"/>
            <a:ext cx="6808380" cy="553998"/>
          </a:xfrm>
          <a:prstGeom prst="rect">
            <a:avLst/>
          </a:prstGeom>
          <a:noFill/>
        </p:spPr>
        <p:txBody>
          <a:bodyPr wrap="square" rtlCol="0">
            <a:spAutoFit/>
          </a:bodyPr>
          <a:lstStyle/>
          <a:p>
            <a:r>
              <a:rPr lang="en-US" sz="3000" b="1" spc="300" dirty="0">
                <a:solidFill>
                  <a:schemeClr val="bg1"/>
                </a:solidFill>
                <a:latin typeface="Museo 700" panose="02000000000000000000" pitchFamily="50" charset="0"/>
              </a:rPr>
              <a:t>Funding Requirements</a:t>
            </a:r>
          </a:p>
        </p:txBody>
      </p:sp>
      <p:pic>
        <p:nvPicPr>
          <p:cNvPr id="22" name="Picture 21">
            <a:extLst>
              <a:ext uri="{FF2B5EF4-FFF2-40B4-BE49-F238E27FC236}">
                <a16:creationId xmlns:a16="http://schemas.microsoft.com/office/drawing/2014/main" id="{CDBBBED2-7313-420C-8084-4AF00BB608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23" name="TextBox 22">
            <a:extLst>
              <a:ext uri="{FF2B5EF4-FFF2-40B4-BE49-F238E27FC236}">
                <a16:creationId xmlns:a16="http://schemas.microsoft.com/office/drawing/2014/main" id="{38FD850F-3BA7-4D0F-B81A-78BFE336BDFA}"/>
              </a:ext>
            </a:extLst>
          </p:cNvPr>
          <p:cNvSpPr txBox="1"/>
          <p:nvPr/>
        </p:nvSpPr>
        <p:spPr>
          <a:xfrm>
            <a:off x="4600848" y="566100"/>
            <a:ext cx="6602466" cy="830997"/>
          </a:xfrm>
          <a:prstGeom prst="rect">
            <a:avLst/>
          </a:prstGeom>
          <a:noFill/>
        </p:spPr>
        <p:txBody>
          <a:bodyPr wrap="square" rtlCol="0">
            <a:spAutoFit/>
          </a:bodyPr>
          <a:lstStyle/>
          <a:p>
            <a:pPr algn="ctr"/>
            <a:r>
              <a:rPr lang="en-US" sz="1600" b="1" dirty="0">
                <a:solidFill>
                  <a:schemeClr val="bg1"/>
                </a:solidFill>
                <a:latin typeface="Museo 700" panose="02000000000000000000" pitchFamily="50" charset="0"/>
              </a:rPr>
              <a:t>WHAT DO </a:t>
            </a:r>
          </a:p>
          <a:p>
            <a:pPr algn="ctr"/>
            <a:r>
              <a:rPr lang="en-US" sz="1600" b="1" dirty="0">
                <a:solidFill>
                  <a:schemeClr val="bg1"/>
                </a:solidFill>
                <a:latin typeface="Museo 700" panose="02000000000000000000" pitchFamily="50" charset="0"/>
              </a:rPr>
              <a:t>FUNDING AGENCIES</a:t>
            </a:r>
          </a:p>
          <a:p>
            <a:pPr algn="ctr"/>
            <a:r>
              <a:rPr lang="en-US" sz="1600" b="1" dirty="0">
                <a:solidFill>
                  <a:schemeClr val="bg1"/>
                </a:solidFill>
                <a:latin typeface="Museo 700" panose="02000000000000000000" pitchFamily="50" charset="0"/>
              </a:rPr>
              <a:t>USUALLY REQUIRE?</a:t>
            </a:r>
          </a:p>
        </p:txBody>
      </p:sp>
      <p:sp>
        <p:nvSpPr>
          <p:cNvPr id="9" name="Content Placeholder 8">
            <a:extLst>
              <a:ext uri="{FF2B5EF4-FFF2-40B4-BE49-F238E27FC236}">
                <a16:creationId xmlns:a16="http://schemas.microsoft.com/office/drawing/2014/main" id="{240DEE56-D6FD-423F-98A9-A0EFD1CD861D}"/>
              </a:ext>
            </a:extLst>
          </p:cNvPr>
          <p:cNvSpPr txBox="1">
            <a:spLocks/>
          </p:cNvSpPr>
          <p:nvPr/>
        </p:nvSpPr>
        <p:spPr>
          <a:xfrm>
            <a:off x="109727" y="2060004"/>
            <a:ext cx="8567741" cy="4797996"/>
          </a:xfrm>
          <a:prstGeom prst="rect">
            <a:avLst/>
          </a:prstGeom>
        </p:spPr>
        <p:txBody>
          <a:bodyPr vert="horz" lIns="91440" tIns="45720" rIns="91440" bIns="45720" numCol="1"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i="1" dirty="0">
                <a:solidFill>
                  <a:srgbClr val="91004F"/>
                </a:solidFill>
                <a:latin typeface="Museo 500" panose="02000000000000000000" pitchFamily="50" charset="0"/>
              </a:rPr>
              <a:t>Different funding sources have different requirements; however, the following is usually required when submitting a proposal for funding:</a:t>
            </a:r>
          </a:p>
          <a:p>
            <a:pPr algn="l"/>
            <a:endParaRPr lang="en-US" sz="1800" i="1" dirty="0">
              <a:solidFill>
                <a:srgbClr val="91004F"/>
              </a:solidFill>
              <a:latin typeface="Museo 500" panose="02000000000000000000" pitchFamily="50" charset="0"/>
            </a:endParaRPr>
          </a:p>
          <a:p>
            <a:pPr marL="285750" indent="-285750" algn="l">
              <a:lnSpc>
                <a:spcPct val="100000"/>
              </a:lnSpc>
              <a:buFont typeface="Arial" panose="020B0604020202020204" pitchFamily="34" charset="0"/>
              <a:buChar char="•"/>
            </a:pPr>
            <a:r>
              <a:rPr lang="en-US" sz="1800" dirty="0">
                <a:solidFill>
                  <a:srgbClr val="00627C"/>
                </a:solidFill>
                <a:latin typeface="Museo 500" panose="02000000000000000000" pitchFamily="50" charset="0"/>
              </a:rPr>
              <a:t>Budget: high level budget, which includes staff hours, rates, contractors, materials and supplies, O&amp;M costs if allowed</a:t>
            </a:r>
          </a:p>
          <a:p>
            <a:pPr marL="285750" indent="-285750" algn="l">
              <a:lnSpc>
                <a:spcPct val="100000"/>
              </a:lnSpc>
              <a:buFont typeface="Arial" panose="020B0604020202020204" pitchFamily="34" charset="0"/>
              <a:buChar char="•"/>
            </a:pPr>
            <a:r>
              <a:rPr lang="en-US" sz="1800" dirty="0">
                <a:solidFill>
                  <a:srgbClr val="00627C"/>
                </a:solidFill>
                <a:latin typeface="Museo 500" panose="02000000000000000000" pitchFamily="50" charset="0"/>
              </a:rPr>
              <a:t>Scope of work: project description, task breakdown, deliverables, management/coordination activities</a:t>
            </a:r>
          </a:p>
          <a:p>
            <a:pPr marL="285750" indent="-285750" algn="l">
              <a:lnSpc>
                <a:spcPct val="100000"/>
              </a:lnSpc>
              <a:buFont typeface="Arial" panose="020B0604020202020204" pitchFamily="34" charset="0"/>
              <a:buChar char="•"/>
            </a:pPr>
            <a:r>
              <a:rPr lang="en-US" sz="1800" dirty="0">
                <a:solidFill>
                  <a:srgbClr val="00627C"/>
                </a:solidFill>
                <a:latin typeface="Museo 500" panose="02000000000000000000" pitchFamily="50" charset="0"/>
              </a:rPr>
              <a:t>Schedule: milestones, start and end date, schedule narrative justifying timespans – ability to complete project within grant timelines</a:t>
            </a:r>
          </a:p>
          <a:p>
            <a:pPr marL="285750" indent="-285750" algn="l">
              <a:lnSpc>
                <a:spcPct val="100000"/>
              </a:lnSpc>
              <a:buFont typeface="Arial" panose="020B0604020202020204" pitchFamily="34" charset="0"/>
              <a:buChar char="•"/>
            </a:pPr>
            <a:r>
              <a:rPr lang="en-US" sz="1800" dirty="0">
                <a:solidFill>
                  <a:srgbClr val="00627C"/>
                </a:solidFill>
                <a:latin typeface="Museo 500" panose="02000000000000000000" pitchFamily="50" charset="0"/>
              </a:rPr>
              <a:t>Fund-specific paperwork requirements</a:t>
            </a:r>
          </a:p>
          <a:p>
            <a:pPr marL="285750" indent="-285750" algn="l">
              <a:lnSpc>
                <a:spcPct val="100000"/>
              </a:lnSpc>
              <a:buFont typeface="Arial" panose="020B0604020202020204" pitchFamily="34" charset="0"/>
              <a:buChar char="•"/>
            </a:pPr>
            <a:r>
              <a:rPr lang="en-US" sz="1800" dirty="0">
                <a:solidFill>
                  <a:srgbClr val="00627C"/>
                </a:solidFill>
                <a:latin typeface="Museo 500" panose="02000000000000000000" pitchFamily="50" charset="0"/>
              </a:rPr>
              <a:t>Ability to conduct environment review (required by the California Environmental Quality Act (CEQA) in a timely manner</a:t>
            </a:r>
          </a:p>
          <a:p>
            <a:pPr marL="285750" indent="-285750" algn="l">
              <a:lnSpc>
                <a:spcPct val="100000"/>
              </a:lnSpc>
              <a:buFont typeface="Arial" panose="020B0604020202020204" pitchFamily="34" charset="0"/>
              <a:buChar char="•"/>
            </a:pPr>
            <a:r>
              <a:rPr lang="en-US" sz="1800" dirty="0">
                <a:solidFill>
                  <a:srgbClr val="00627C"/>
                </a:solidFill>
                <a:latin typeface="Museo 500" panose="02000000000000000000" pitchFamily="50" charset="0"/>
              </a:rPr>
              <a:t>Description, and possible quantification, of benefits</a:t>
            </a:r>
          </a:p>
        </p:txBody>
      </p:sp>
    </p:spTree>
    <p:extLst>
      <p:ext uri="{BB962C8B-B14F-4D97-AF65-F5344CB8AC3E}">
        <p14:creationId xmlns:p14="http://schemas.microsoft.com/office/powerpoint/2010/main" val="34263728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5B50DA-097F-45AC-80A3-EA2D5442AB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653E83F3-7156-47E5-ABD3-514F87CD9B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9" name="TextBox 8">
            <a:extLst>
              <a:ext uri="{FF2B5EF4-FFF2-40B4-BE49-F238E27FC236}">
                <a16:creationId xmlns:a16="http://schemas.microsoft.com/office/drawing/2014/main" id="{076BBF5A-6F8D-415D-9680-5A97B2ADF365}"/>
              </a:ext>
            </a:extLst>
          </p:cNvPr>
          <p:cNvSpPr txBox="1"/>
          <p:nvPr/>
        </p:nvSpPr>
        <p:spPr>
          <a:xfrm>
            <a:off x="493666" y="454171"/>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Contacts</a:t>
            </a:r>
          </a:p>
        </p:txBody>
      </p:sp>
      <p:sp>
        <p:nvSpPr>
          <p:cNvPr id="7" name="Rectangle 6">
            <a:extLst>
              <a:ext uri="{FF2B5EF4-FFF2-40B4-BE49-F238E27FC236}">
                <a16:creationId xmlns:a16="http://schemas.microsoft.com/office/drawing/2014/main" id="{25492ED4-8709-4557-81E7-F835CEEC8EDC}"/>
              </a:ext>
            </a:extLst>
          </p:cNvPr>
          <p:cNvSpPr/>
          <p:nvPr/>
        </p:nvSpPr>
        <p:spPr>
          <a:xfrm>
            <a:off x="493666" y="1928175"/>
            <a:ext cx="9144000" cy="4770537"/>
          </a:xfrm>
          <a:prstGeom prst="rect">
            <a:avLst/>
          </a:prstGeom>
        </p:spPr>
        <p:txBody>
          <a:bodyPr wrap="square" numCol="1">
            <a:spAutoFit/>
          </a:bodyPr>
          <a:lstStyle/>
          <a:p>
            <a:pPr marR="3600"/>
            <a:r>
              <a:rPr lang="en-US" sz="1600" dirty="0">
                <a:solidFill>
                  <a:srgbClr val="00627C"/>
                </a:solidFill>
                <a:latin typeface="Museo 500" panose="02000000000000000000" pitchFamily="50" charset="0"/>
              </a:rPr>
              <a:t>County of Ventura</a:t>
            </a:r>
          </a:p>
          <a:p>
            <a:pPr marL="285750" marR="3600" indent="-285750">
              <a:buFont typeface="Arial" panose="020B0604020202020204" pitchFamily="34" charset="0"/>
              <a:buChar char="•"/>
            </a:pPr>
            <a:r>
              <a:rPr lang="en-US" sz="1600" dirty="0">
                <a:solidFill>
                  <a:srgbClr val="00627C"/>
                </a:solidFill>
                <a:latin typeface="Museo 500" panose="02000000000000000000" pitchFamily="50" charset="0"/>
              </a:rPr>
              <a:t>Lara Shellenbarger - </a:t>
            </a:r>
            <a:r>
              <a:rPr lang="en-US" sz="1600" dirty="0">
                <a:solidFill>
                  <a:srgbClr val="00627C"/>
                </a:solidFill>
                <a:latin typeface="Museo 500" panose="02000000000000000000" pitchFamily="50" charset="0"/>
                <a:hlinkClick r:id="rId5"/>
              </a:rPr>
              <a:t>Lara.Shellenbarger@ventura.org</a:t>
            </a:r>
            <a:endParaRPr lang="en-US" sz="1600" dirty="0">
              <a:solidFill>
                <a:srgbClr val="00627C"/>
              </a:solidFill>
              <a:latin typeface="Museo 500" panose="02000000000000000000" pitchFamily="50" charset="0"/>
            </a:endParaRPr>
          </a:p>
          <a:p>
            <a:pPr marL="285750" marR="3600" indent="-285750">
              <a:buFont typeface="Arial" panose="020B0604020202020204" pitchFamily="34" charset="0"/>
              <a:buChar char="•"/>
            </a:pPr>
            <a:r>
              <a:rPr lang="en-US" sz="1600" dirty="0">
                <a:solidFill>
                  <a:srgbClr val="00627C"/>
                </a:solidFill>
                <a:latin typeface="Museo 500" panose="02000000000000000000" pitchFamily="50" charset="0"/>
              </a:rPr>
              <a:t>Lynn Rodriguez - </a:t>
            </a:r>
            <a:r>
              <a:rPr lang="es-ES" sz="1600" dirty="0">
                <a:solidFill>
                  <a:srgbClr val="00627C"/>
                </a:solidFill>
                <a:latin typeface="Museo 500" panose="02000000000000000000" pitchFamily="50" charset="0"/>
                <a:hlinkClick r:id="rId6"/>
              </a:rPr>
              <a:t>Lynn.Rodriguez@ventura.org</a:t>
            </a:r>
            <a:endParaRPr lang="en-US" sz="1600" dirty="0">
              <a:solidFill>
                <a:srgbClr val="00627C"/>
              </a:solidFill>
              <a:latin typeface="Museo 500" panose="02000000000000000000" pitchFamily="50" charset="0"/>
            </a:endParaRPr>
          </a:p>
          <a:p>
            <a:pPr marL="285750" marR="3600" indent="-285750">
              <a:buFont typeface="Arial" panose="020B0604020202020204" pitchFamily="34" charset="0"/>
              <a:buChar char="•"/>
            </a:pPr>
            <a:endParaRPr lang="en-US" sz="1600" dirty="0">
              <a:solidFill>
                <a:srgbClr val="00627C"/>
              </a:solidFill>
              <a:latin typeface="Museo 500" panose="02000000000000000000" pitchFamily="50" charset="0"/>
            </a:endParaRPr>
          </a:p>
          <a:p>
            <a:pPr marR="3600"/>
            <a:r>
              <a:rPr lang="en-US" sz="1600" dirty="0" err="1">
                <a:solidFill>
                  <a:srgbClr val="00627C"/>
                </a:solidFill>
                <a:latin typeface="Museo 500" panose="02000000000000000000" pitchFamily="50" charset="0"/>
              </a:rPr>
              <a:t>PlaceWorks</a:t>
            </a:r>
            <a:endParaRPr lang="en-US" sz="1600" dirty="0">
              <a:solidFill>
                <a:srgbClr val="00627C"/>
              </a:solidFill>
              <a:latin typeface="Museo 500" panose="02000000000000000000" pitchFamily="50" charset="0"/>
            </a:endParaRPr>
          </a:p>
          <a:p>
            <a:pPr marL="285750" marR="3600" indent="-285750">
              <a:buFont typeface="Arial" panose="020B0604020202020204" pitchFamily="34" charset="0"/>
              <a:buChar char="•"/>
            </a:pPr>
            <a:r>
              <a:rPr lang="en-US" sz="1600" dirty="0">
                <a:solidFill>
                  <a:srgbClr val="00627C"/>
                </a:solidFill>
                <a:latin typeface="Museo 500" panose="02000000000000000000" pitchFamily="50" charset="0"/>
              </a:rPr>
              <a:t>Isabelle Minn - </a:t>
            </a:r>
            <a:r>
              <a:rPr lang="en-US" sz="1600" dirty="0">
                <a:solidFill>
                  <a:srgbClr val="00627C"/>
                </a:solidFill>
                <a:latin typeface="Museo 500" panose="02000000000000000000" pitchFamily="50" charset="0"/>
                <a:hlinkClick r:id="rId7"/>
              </a:rPr>
              <a:t>iminn@placeworks.com</a:t>
            </a:r>
            <a:endParaRPr lang="en-US" sz="1600" dirty="0">
              <a:solidFill>
                <a:srgbClr val="00627C"/>
              </a:solidFill>
              <a:latin typeface="Museo 500" panose="02000000000000000000" pitchFamily="50" charset="0"/>
            </a:endParaRPr>
          </a:p>
          <a:p>
            <a:pPr marL="285750" marR="3600" indent="-285750">
              <a:buFont typeface="Arial" panose="020B0604020202020204" pitchFamily="34" charset="0"/>
              <a:buChar char="•"/>
            </a:pPr>
            <a:r>
              <a:rPr lang="en-US" sz="1600" dirty="0">
                <a:solidFill>
                  <a:srgbClr val="00627C"/>
                </a:solidFill>
                <a:latin typeface="Museo 500" panose="02000000000000000000" pitchFamily="50" charset="0"/>
              </a:rPr>
              <a:t>Dina El Chammas </a:t>
            </a:r>
            <a:r>
              <a:rPr lang="en-US" sz="1600" dirty="0" err="1">
                <a:solidFill>
                  <a:srgbClr val="00627C"/>
                </a:solidFill>
                <a:latin typeface="Museo 500" panose="02000000000000000000" pitchFamily="50" charset="0"/>
              </a:rPr>
              <a:t>Gass</a:t>
            </a:r>
            <a:r>
              <a:rPr lang="en-US" sz="1600" dirty="0">
                <a:solidFill>
                  <a:srgbClr val="00627C"/>
                </a:solidFill>
                <a:latin typeface="Museo 500" panose="02000000000000000000" pitchFamily="50" charset="0"/>
              </a:rPr>
              <a:t> - </a:t>
            </a:r>
            <a:r>
              <a:rPr lang="es-ES" sz="1600" dirty="0">
                <a:solidFill>
                  <a:srgbClr val="00627C"/>
                </a:solidFill>
                <a:latin typeface="Museo 500" panose="02000000000000000000" pitchFamily="50" charset="0"/>
                <a:hlinkClick r:id="rId8"/>
              </a:rPr>
              <a:t>delchammas@placeworks.com</a:t>
            </a:r>
            <a:endParaRPr lang="en-US" sz="1600" dirty="0">
              <a:solidFill>
                <a:srgbClr val="00627C"/>
              </a:solidFill>
              <a:latin typeface="Museo 500" panose="02000000000000000000" pitchFamily="50" charset="0"/>
            </a:endParaRPr>
          </a:p>
          <a:p>
            <a:pPr marL="285750" marR="3600" indent="-285750">
              <a:buFont typeface="Arial" panose="020B0604020202020204" pitchFamily="34" charset="0"/>
              <a:buChar char="•"/>
            </a:pPr>
            <a:r>
              <a:rPr lang="en-US" sz="1600" dirty="0">
                <a:solidFill>
                  <a:srgbClr val="00627C"/>
                </a:solidFill>
                <a:latin typeface="Museo 500" panose="02000000000000000000" pitchFamily="50" charset="0"/>
              </a:rPr>
              <a:t>Spence Koehler – </a:t>
            </a:r>
            <a:r>
              <a:rPr lang="en-US" sz="1600" dirty="0">
                <a:solidFill>
                  <a:srgbClr val="00627C"/>
                </a:solidFill>
                <a:latin typeface="Museo 500" panose="02000000000000000000" pitchFamily="50" charset="0"/>
                <a:hlinkClick r:id="rId9"/>
              </a:rPr>
              <a:t>skoehler@placeworks.com</a:t>
            </a:r>
            <a:endParaRPr lang="en-US" sz="1600" dirty="0">
              <a:solidFill>
                <a:srgbClr val="00627C"/>
              </a:solidFill>
              <a:latin typeface="Museo 500" panose="02000000000000000000" pitchFamily="50" charset="0"/>
            </a:endParaRPr>
          </a:p>
          <a:p>
            <a:pPr marL="285750" marR="3600" indent="-285750">
              <a:buFont typeface="Arial" panose="020B0604020202020204" pitchFamily="34" charset="0"/>
              <a:buChar char="•"/>
            </a:pPr>
            <a:endParaRPr lang="en-US" sz="1600" dirty="0">
              <a:solidFill>
                <a:srgbClr val="00627C"/>
              </a:solidFill>
              <a:latin typeface="Museo 500" panose="02000000000000000000" pitchFamily="50" charset="0"/>
            </a:endParaRPr>
          </a:p>
          <a:p>
            <a:pPr marR="3600"/>
            <a:r>
              <a:rPr lang="en-US" sz="1600" dirty="0">
                <a:solidFill>
                  <a:srgbClr val="00627C"/>
                </a:solidFill>
                <a:latin typeface="Museo 500" panose="02000000000000000000" pitchFamily="50" charset="0"/>
              </a:rPr>
              <a:t>CSUSB</a:t>
            </a:r>
          </a:p>
          <a:p>
            <a:pPr marL="285750" marR="3600" indent="-285750">
              <a:buFont typeface="Arial" panose="020B0604020202020204" pitchFamily="34" charset="0"/>
              <a:buChar char="•"/>
            </a:pPr>
            <a:r>
              <a:rPr lang="en-US" sz="1600" dirty="0">
                <a:solidFill>
                  <a:srgbClr val="00627C"/>
                </a:solidFill>
                <a:latin typeface="Museo 500" panose="02000000000000000000" pitchFamily="50" charset="0"/>
              </a:rPr>
              <a:t>Boykin Witherspoon - </a:t>
            </a:r>
            <a:r>
              <a:rPr lang="en-US" sz="1600" dirty="0">
                <a:solidFill>
                  <a:srgbClr val="00627C"/>
                </a:solidFill>
                <a:latin typeface="Museo 500" panose="02000000000000000000" pitchFamily="50" charset="0"/>
                <a:hlinkClick r:id="rId10"/>
              </a:rPr>
              <a:t>BWithers@csusb.edu</a:t>
            </a:r>
            <a:endParaRPr lang="en-US" sz="1600" dirty="0">
              <a:solidFill>
                <a:srgbClr val="00627C"/>
              </a:solidFill>
              <a:latin typeface="Museo 500" panose="02000000000000000000" pitchFamily="50" charset="0"/>
            </a:endParaRPr>
          </a:p>
          <a:p>
            <a:pPr marL="285750" marR="3600" indent="-285750">
              <a:buFont typeface="Arial" panose="020B0604020202020204" pitchFamily="34" charset="0"/>
              <a:buChar char="•"/>
            </a:pPr>
            <a:r>
              <a:rPr lang="en-US" sz="1600" dirty="0">
                <a:solidFill>
                  <a:srgbClr val="00627C"/>
                </a:solidFill>
                <a:latin typeface="Museo 500" panose="02000000000000000000" pitchFamily="50" charset="0"/>
              </a:rPr>
              <a:t>Melissa Moreno - </a:t>
            </a:r>
            <a:r>
              <a:rPr lang="en-US" sz="1600" dirty="0">
                <a:solidFill>
                  <a:srgbClr val="00627C"/>
                </a:solidFill>
                <a:latin typeface="Museo 500" panose="02000000000000000000" pitchFamily="50" charset="0"/>
                <a:hlinkClick r:id="rId11"/>
              </a:rPr>
              <a:t>Melissa.Moreno2@csusb.edu</a:t>
            </a:r>
            <a:endParaRPr lang="en-US" sz="1600" dirty="0">
              <a:solidFill>
                <a:srgbClr val="00627C"/>
              </a:solidFill>
              <a:latin typeface="Museo 500" panose="02000000000000000000" pitchFamily="50" charset="0"/>
            </a:endParaRPr>
          </a:p>
          <a:p>
            <a:pPr marL="285750" marR="3600" indent="-285750">
              <a:buFont typeface="Arial" panose="020B0604020202020204" pitchFamily="34" charset="0"/>
              <a:buChar char="•"/>
            </a:pPr>
            <a:r>
              <a:rPr lang="en-US" sz="1600" dirty="0">
                <a:solidFill>
                  <a:srgbClr val="00627C"/>
                </a:solidFill>
                <a:latin typeface="Museo 500" panose="02000000000000000000" pitchFamily="50" charset="0"/>
              </a:rPr>
              <a:t>Miranda Moore - </a:t>
            </a:r>
            <a:r>
              <a:rPr lang="it-IT" sz="1600" dirty="0">
                <a:solidFill>
                  <a:srgbClr val="00627C"/>
                </a:solidFill>
                <a:latin typeface="Museo 500" panose="02000000000000000000" pitchFamily="50" charset="0"/>
                <a:hlinkClick r:id="rId12"/>
              </a:rPr>
              <a:t>Miranda.Moore@csusb.edu</a:t>
            </a:r>
            <a:endParaRPr lang="en-US" sz="1600" dirty="0">
              <a:solidFill>
                <a:srgbClr val="00627C"/>
              </a:solidFill>
              <a:latin typeface="Museo 500" panose="02000000000000000000" pitchFamily="50" charset="0"/>
            </a:endParaRPr>
          </a:p>
          <a:p>
            <a:pPr marR="3600"/>
            <a:endParaRPr lang="en-US" sz="1600" dirty="0">
              <a:solidFill>
                <a:srgbClr val="00627C"/>
              </a:solidFill>
              <a:latin typeface="Museo 500" panose="02000000000000000000" pitchFamily="50" charset="0"/>
            </a:endParaRPr>
          </a:p>
          <a:p>
            <a:pPr marR="3600"/>
            <a:r>
              <a:rPr lang="en-US" sz="1600" dirty="0">
                <a:solidFill>
                  <a:srgbClr val="00627C"/>
                </a:solidFill>
                <a:latin typeface="Museo 500" panose="02000000000000000000" pitchFamily="50" charset="0"/>
              </a:rPr>
              <a:t>California Rural Water Association</a:t>
            </a:r>
          </a:p>
          <a:p>
            <a:pPr marL="285750" marR="3600" indent="-285750">
              <a:buFont typeface="Arial" panose="020B0604020202020204" pitchFamily="34" charset="0"/>
              <a:buChar char="•"/>
            </a:pPr>
            <a:r>
              <a:rPr lang="en-US" sz="1600" dirty="0">
                <a:solidFill>
                  <a:srgbClr val="00627C"/>
                </a:solidFill>
                <a:latin typeface="Museo 500" panose="02000000000000000000" pitchFamily="50" charset="0"/>
              </a:rPr>
              <a:t>Holly Alpert - </a:t>
            </a:r>
            <a:r>
              <a:rPr lang="en-US" sz="1600" dirty="0">
                <a:solidFill>
                  <a:srgbClr val="00627C"/>
                </a:solidFill>
                <a:latin typeface="Museo 500" panose="02000000000000000000" pitchFamily="50" charset="0"/>
                <a:hlinkClick r:id="rId13"/>
              </a:rPr>
              <a:t>halpert@calruralwater.org</a:t>
            </a:r>
            <a:endParaRPr lang="en-US" sz="1600" dirty="0">
              <a:solidFill>
                <a:srgbClr val="00627C"/>
              </a:solidFill>
              <a:latin typeface="Museo 500" panose="02000000000000000000" pitchFamily="50" charset="0"/>
            </a:endParaRPr>
          </a:p>
          <a:p>
            <a:pPr marL="285750" marR="3600" indent="-285750">
              <a:buFont typeface="Arial" panose="020B0604020202020204" pitchFamily="34" charset="0"/>
              <a:buChar char="•"/>
            </a:pPr>
            <a:endParaRPr lang="en-US" sz="1600" dirty="0">
              <a:solidFill>
                <a:srgbClr val="00627C"/>
              </a:solidFill>
              <a:latin typeface="Museo 500" panose="02000000000000000000" pitchFamily="50" charset="0"/>
            </a:endParaRPr>
          </a:p>
          <a:p>
            <a:pPr marR="3600"/>
            <a:r>
              <a:rPr lang="en-US" sz="1600" dirty="0">
                <a:solidFill>
                  <a:srgbClr val="00627C"/>
                </a:solidFill>
                <a:latin typeface="Museo 500" panose="02000000000000000000" pitchFamily="50" charset="0"/>
              </a:rPr>
              <a:t>CSUN</a:t>
            </a:r>
          </a:p>
          <a:p>
            <a:pPr marL="285750" marR="3600" indent="-285750">
              <a:buFont typeface="Arial" panose="020B0604020202020204" pitchFamily="34" charset="0"/>
              <a:buChar char="•"/>
            </a:pPr>
            <a:r>
              <a:rPr lang="en-US" sz="1600" dirty="0">
                <a:solidFill>
                  <a:srgbClr val="00627C"/>
                </a:solidFill>
                <a:latin typeface="Museo 500" panose="02000000000000000000" pitchFamily="50" charset="0"/>
              </a:rPr>
              <a:t>Ben Chou - </a:t>
            </a:r>
            <a:r>
              <a:rPr lang="nl-NL" sz="1600" dirty="0">
                <a:solidFill>
                  <a:srgbClr val="00627C"/>
                </a:solidFill>
                <a:latin typeface="Museo 500" panose="02000000000000000000" pitchFamily="50" charset="0"/>
                <a:hlinkClick r:id="rId14"/>
              </a:rPr>
              <a:t>ben.chou@csun.edu</a:t>
            </a:r>
            <a:endParaRPr lang="en-US" sz="1600" dirty="0">
              <a:solidFill>
                <a:srgbClr val="00627C"/>
              </a:solidFill>
              <a:latin typeface="Museo 500" panose="02000000000000000000" pitchFamily="50" charset="0"/>
            </a:endParaRPr>
          </a:p>
        </p:txBody>
      </p:sp>
      <p:sp>
        <p:nvSpPr>
          <p:cNvPr id="15" name="TextBox 14">
            <a:extLst>
              <a:ext uri="{FF2B5EF4-FFF2-40B4-BE49-F238E27FC236}">
                <a16:creationId xmlns:a16="http://schemas.microsoft.com/office/drawing/2014/main" id="{31AE4F20-0DDC-422A-96D4-A03116BC5128}"/>
              </a:ext>
            </a:extLst>
          </p:cNvPr>
          <p:cNvSpPr txBox="1"/>
          <p:nvPr/>
        </p:nvSpPr>
        <p:spPr>
          <a:xfrm>
            <a:off x="6725619" y="454171"/>
            <a:ext cx="2391087" cy="1015663"/>
          </a:xfrm>
          <a:prstGeom prst="rect">
            <a:avLst/>
          </a:prstGeom>
          <a:noFill/>
        </p:spPr>
        <p:txBody>
          <a:bodyPr wrap="square" rtlCol="0">
            <a:spAutoFit/>
          </a:bodyPr>
          <a:lstStyle/>
          <a:p>
            <a:pPr algn="ctr"/>
            <a:r>
              <a:rPr lang="en-US" sz="2000" b="1" dirty="0">
                <a:solidFill>
                  <a:schemeClr val="bg1"/>
                </a:solidFill>
                <a:latin typeface="Museo 700" panose="02000000000000000000" pitchFamily="50" charset="0"/>
              </a:rPr>
              <a:t>WHO CAN ANSWER MY QUESTIONS?</a:t>
            </a:r>
          </a:p>
        </p:txBody>
      </p:sp>
    </p:spTree>
    <p:extLst>
      <p:ext uri="{BB962C8B-B14F-4D97-AF65-F5344CB8AC3E}">
        <p14:creationId xmlns:p14="http://schemas.microsoft.com/office/powerpoint/2010/main" val="4289217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D5B50DA-097F-45AC-80A3-EA2D5442AB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653E83F3-7156-47E5-ABD3-514F87CD9B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9" name="TextBox 8">
            <a:extLst>
              <a:ext uri="{FF2B5EF4-FFF2-40B4-BE49-F238E27FC236}">
                <a16:creationId xmlns:a16="http://schemas.microsoft.com/office/drawing/2014/main" id="{076BBF5A-6F8D-415D-9680-5A97B2ADF365}"/>
              </a:ext>
            </a:extLst>
          </p:cNvPr>
          <p:cNvSpPr txBox="1"/>
          <p:nvPr/>
        </p:nvSpPr>
        <p:spPr>
          <a:xfrm>
            <a:off x="493666" y="314416"/>
            <a:ext cx="6808380" cy="61555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IRWM REGIONS</a:t>
            </a:r>
          </a:p>
        </p:txBody>
      </p:sp>
      <p:sp>
        <p:nvSpPr>
          <p:cNvPr id="7" name="Rectangle 6">
            <a:extLst>
              <a:ext uri="{FF2B5EF4-FFF2-40B4-BE49-F238E27FC236}">
                <a16:creationId xmlns:a16="http://schemas.microsoft.com/office/drawing/2014/main" id="{25492ED4-8709-4557-81E7-F835CEEC8EDC}"/>
              </a:ext>
            </a:extLst>
          </p:cNvPr>
          <p:cNvSpPr/>
          <p:nvPr/>
        </p:nvSpPr>
        <p:spPr>
          <a:xfrm>
            <a:off x="5094562" y="2195251"/>
            <a:ext cx="4044852" cy="4175502"/>
          </a:xfrm>
          <a:prstGeom prst="rect">
            <a:avLst/>
          </a:prstGeom>
        </p:spPr>
        <p:txBody>
          <a:bodyPr wrap="square">
            <a:spAutoFit/>
          </a:bodyPr>
          <a:lstStyle/>
          <a:p>
            <a:pPr marL="457200" marR="3600" indent="-457200">
              <a:buFont typeface="Arial" panose="020B0604020202020204" pitchFamily="34" charset="0"/>
              <a:buChar char="•"/>
            </a:pPr>
            <a:r>
              <a:rPr lang="en-US" sz="2600" baseline="30000" dirty="0">
                <a:solidFill>
                  <a:srgbClr val="00627C"/>
                </a:solidFill>
                <a:latin typeface="Museo 500" panose="02000000000000000000" pitchFamily="50" charset="0"/>
              </a:rPr>
              <a:t>Integrated Regional Water Management Planning Act (SB 1672) of 2002 </a:t>
            </a:r>
          </a:p>
          <a:p>
            <a:pPr marR="3600"/>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r>
              <a:rPr lang="en-US" sz="2600" baseline="30000" dirty="0">
                <a:solidFill>
                  <a:srgbClr val="00627C"/>
                </a:solidFill>
                <a:latin typeface="Museo 500" panose="02000000000000000000" pitchFamily="50" charset="0"/>
              </a:rPr>
              <a:t>IRWM provides a framework for collaboratively identifying and implementing regional water solutions.  </a:t>
            </a:r>
          </a:p>
          <a:p>
            <a:pPr marR="3600"/>
            <a:endParaRPr lang="en-US" sz="26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r>
              <a:rPr lang="en-US" sz="2600" baseline="30000" dirty="0">
                <a:solidFill>
                  <a:srgbClr val="00627C"/>
                </a:solidFill>
                <a:latin typeface="Museo 500" panose="02000000000000000000" pitchFamily="50" charset="0"/>
              </a:rPr>
              <a:t>There are three Southern California </a:t>
            </a:r>
            <a:r>
              <a:rPr lang="en-US" sz="2400" baseline="30000" dirty="0">
                <a:solidFill>
                  <a:srgbClr val="00627C"/>
                </a:solidFill>
                <a:latin typeface="Museo 500" panose="02000000000000000000" pitchFamily="50" charset="0"/>
              </a:rPr>
              <a:t>IRWM Regions in a shared funding area.</a:t>
            </a:r>
          </a:p>
          <a:p>
            <a:pPr marL="742950" marR="3600" lvl="1" indent="-285750">
              <a:buFont typeface="Arial" panose="020B0604020202020204" pitchFamily="34" charset="0"/>
              <a:buChar char="•"/>
            </a:pPr>
            <a:r>
              <a:rPr lang="en-US" sz="2200" baseline="30000" dirty="0">
                <a:solidFill>
                  <a:srgbClr val="ED297D"/>
                </a:solidFill>
                <a:latin typeface="Museo 500" panose="02000000000000000000" pitchFamily="50" charset="0"/>
              </a:rPr>
              <a:t>Greater Los Angeles County (GLAC)</a:t>
            </a:r>
          </a:p>
          <a:p>
            <a:pPr marL="742950" marR="3600" lvl="1" indent="-285750">
              <a:buFont typeface="Arial" panose="020B0604020202020204" pitchFamily="34" charset="0"/>
              <a:buChar char="•"/>
            </a:pPr>
            <a:r>
              <a:rPr lang="en-US" sz="2200" baseline="30000" dirty="0">
                <a:solidFill>
                  <a:srgbClr val="ED297D"/>
                </a:solidFill>
                <a:latin typeface="Museo 500" panose="02000000000000000000" pitchFamily="50" charset="0"/>
              </a:rPr>
              <a:t>Upper Santa Clara River (USCR)</a:t>
            </a:r>
          </a:p>
          <a:p>
            <a:pPr marL="742950" marR="3600" lvl="1" indent="-285750">
              <a:buFont typeface="Arial" panose="020B0604020202020204" pitchFamily="34" charset="0"/>
              <a:buChar char="•"/>
            </a:pPr>
            <a:r>
              <a:rPr lang="en-US" sz="2200" baseline="30000" dirty="0">
                <a:solidFill>
                  <a:srgbClr val="ED297D"/>
                </a:solidFill>
                <a:latin typeface="Museo 500" panose="02000000000000000000" pitchFamily="50" charset="0"/>
                <a:hlinkClick r:id="rId5"/>
              </a:rPr>
              <a:t>Watersheds Coalition of Ventura County (WCVC)</a:t>
            </a:r>
            <a:endParaRPr lang="en-US" sz="2200" baseline="30000" dirty="0">
              <a:solidFill>
                <a:srgbClr val="ED297D"/>
              </a:solidFill>
              <a:latin typeface="Museo 500" panose="02000000000000000000" pitchFamily="50" charset="0"/>
            </a:endParaRPr>
          </a:p>
        </p:txBody>
      </p:sp>
      <p:sp>
        <p:nvSpPr>
          <p:cNvPr id="2" name="Rectangle 1">
            <a:extLst>
              <a:ext uri="{FF2B5EF4-FFF2-40B4-BE49-F238E27FC236}">
                <a16:creationId xmlns:a16="http://schemas.microsoft.com/office/drawing/2014/main" id="{160A6E8A-4C59-4F54-A6BA-2FF5AF1243C7}"/>
              </a:ext>
            </a:extLst>
          </p:cNvPr>
          <p:cNvSpPr/>
          <p:nvPr/>
        </p:nvSpPr>
        <p:spPr>
          <a:xfrm>
            <a:off x="510831" y="874926"/>
            <a:ext cx="5499262" cy="369332"/>
          </a:xfrm>
          <a:prstGeom prst="rect">
            <a:avLst/>
          </a:prstGeom>
        </p:spPr>
        <p:txBody>
          <a:bodyPr wrap="none">
            <a:spAutoFit/>
          </a:bodyPr>
          <a:lstStyle/>
          <a:p>
            <a:r>
              <a:rPr lang="en-US" b="1" spc="300" dirty="0">
                <a:solidFill>
                  <a:schemeClr val="bg1"/>
                </a:solidFill>
                <a:latin typeface="Museo 700" panose="02000000000000000000" pitchFamily="50" charset="0"/>
              </a:rPr>
              <a:t>Integrated Regional Water Management </a:t>
            </a:r>
          </a:p>
        </p:txBody>
      </p:sp>
      <p:sp>
        <p:nvSpPr>
          <p:cNvPr id="15" name="TextBox 14">
            <a:extLst>
              <a:ext uri="{FF2B5EF4-FFF2-40B4-BE49-F238E27FC236}">
                <a16:creationId xmlns:a16="http://schemas.microsoft.com/office/drawing/2014/main" id="{31AE4F20-0DDC-422A-96D4-A03116BC5128}"/>
              </a:ext>
            </a:extLst>
          </p:cNvPr>
          <p:cNvSpPr txBox="1"/>
          <p:nvPr/>
        </p:nvSpPr>
        <p:spPr>
          <a:xfrm>
            <a:off x="4637034" y="595826"/>
            <a:ext cx="6602466" cy="646331"/>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IS </a:t>
            </a:r>
          </a:p>
          <a:p>
            <a:pPr algn="ctr"/>
            <a:r>
              <a:rPr lang="en-US" b="1" dirty="0">
                <a:solidFill>
                  <a:schemeClr val="bg1"/>
                </a:solidFill>
                <a:latin typeface="Museo 700" panose="02000000000000000000" pitchFamily="50" charset="0"/>
              </a:rPr>
              <a:t>IRWM?</a:t>
            </a:r>
          </a:p>
        </p:txBody>
      </p:sp>
      <p:pic>
        <p:nvPicPr>
          <p:cNvPr id="6" name="Picture 5" descr="A close up of a screen&#10;&#10;Description automatically generated">
            <a:extLst>
              <a:ext uri="{FF2B5EF4-FFF2-40B4-BE49-F238E27FC236}">
                <a16:creationId xmlns:a16="http://schemas.microsoft.com/office/drawing/2014/main" id="{8E849018-0E4E-47B6-B386-C706A8EE5D2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22128"/>
          <a:stretch/>
        </p:blipFill>
        <p:spPr>
          <a:xfrm>
            <a:off x="-589596" y="1381287"/>
            <a:ext cx="7315215" cy="4272360"/>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C7EEFA31-63C4-425F-B936-AB50AA6E6B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592" y="5441978"/>
            <a:ext cx="1570738" cy="1138785"/>
          </a:xfrm>
          <a:prstGeom prst="rect">
            <a:avLst/>
          </a:prstGeom>
        </p:spPr>
      </p:pic>
    </p:spTree>
    <p:extLst>
      <p:ext uri="{BB962C8B-B14F-4D97-AF65-F5344CB8AC3E}">
        <p14:creationId xmlns:p14="http://schemas.microsoft.com/office/powerpoint/2010/main" val="759057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89DE0D-99D1-47A3-8D2C-DA3324238D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695"/>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A7EC9BF1-0B78-417D-B7B6-9EFB50AA4A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9" name="TextBox 8">
            <a:extLst>
              <a:ext uri="{FF2B5EF4-FFF2-40B4-BE49-F238E27FC236}">
                <a16:creationId xmlns:a16="http://schemas.microsoft.com/office/drawing/2014/main" id="{076BBF5A-6F8D-415D-9680-5A97B2ADF365}"/>
              </a:ext>
            </a:extLst>
          </p:cNvPr>
          <p:cNvSpPr txBox="1"/>
          <p:nvPr/>
        </p:nvSpPr>
        <p:spPr>
          <a:xfrm>
            <a:off x="493666" y="251292"/>
            <a:ext cx="6808380" cy="113877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Proposition 1 </a:t>
            </a:r>
          </a:p>
          <a:p>
            <a:r>
              <a:rPr lang="en-US" sz="3400" b="1" spc="300" dirty="0">
                <a:solidFill>
                  <a:schemeClr val="bg1"/>
                </a:solidFill>
                <a:latin typeface="Museo 700" panose="02000000000000000000" pitchFamily="50" charset="0"/>
              </a:rPr>
              <a:t>IRWM Grant</a:t>
            </a:r>
          </a:p>
        </p:txBody>
      </p:sp>
      <p:sp>
        <p:nvSpPr>
          <p:cNvPr id="14" name="TextBox 13">
            <a:extLst>
              <a:ext uri="{FF2B5EF4-FFF2-40B4-BE49-F238E27FC236}">
                <a16:creationId xmlns:a16="http://schemas.microsoft.com/office/drawing/2014/main" id="{7BE3ECA0-A7F2-418E-A554-25D9FDD20E27}"/>
              </a:ext>
            </a:extLst>
          </p:cNvPr>
          <p:cNvSpPr txBox="1"/>
          <p:nvPr/>
        </p:nvSpPr>
        <p:spPr>
          <a:xfrm>
            <a:off x="4578965" y="636149"/>
            <a:ext cx="6602466" cy="646331"/>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IS </a:t>
            </a:r>
          </a:p>
          <a:p>
            <a:pPr algn="ctr"/>
            <a:r>
              <a:rPr lang="en-US" b="1" dirty="0">
                <a:solidFill>
                  <a:schemeClr val="bg1"/>
                </a:solidFill>
                <a:latin typeface="Museo 700" panose="02000000000000000000" pitchFamily="50" charset="0"/>
              </a:rPr>
              <a:t>PROP 1?</a:t>
            </a:r>
          </a:p>
        </p:txBody>
      </p:sp>
      <p:pic>
        <p:nvPicPr>
          <p:cNvPr id="8" name="Picture 7">
            <a:extLst>
              <a:ext uri="{FF2B5EF4-FFF2-40B4-BE49-F238E27FC236}">
                <a16:creationId xmlns:a16="http://schemas.microsoft.com/office/drawing/2014/main" id="{B534B413-7EB0-4435-8E19-47E9F17268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4913" r="4095" b="3795"/>
          <a:stretch/>
        </p:blipFill>
        <p:spPr>
          <a:xfrm>
            <a:off x="71972" y="1543752"/>
            <a:ext cx="6976527" cy="3889600"/>
          </a:xfrm>
          <a:prstGeom prst="rect">
            <a:avLst/>
          </a:prstGeom>
        </p:spPr>
      </p:pic>
      <p:pic>
        <p:nvPicPr>
          <p:cNvPr id="7" name="Picture 6" descr="A close up of a logo&#10;&#10;Description automatically generated">
            <a:extLst>
              <a:ext uri="{FF2B5EF4-FFF2-40B4-BE49-F238E27FC236}">
                <a16:creationId xmlns:a16="http://schemas.microsoft.com/office/drawing/2014/main" id="{88631B50-60E6-458A-99B4-11979E52E9B8}"/>
              </a:ext>
            </a:extLst>
          </p:cNvPr>
          <p:cNvPicPr>
            <a:picLocks noChangeAspect="1"/>
          </p:cNvPicPr>
          <p:nvPr/>
        </p:nvPicPr>
        <p:blipFill rotWithShape="1">
          <a:blip r:embed="rId6">
            <a:extLst>
              <a:ext uri="{28A0092B-C50C-407E-A947-70E740481C1C}">
                <a14:useLocalDpi xmlns:a14="http://schemas.microsoft.com/office/drawing/2010/main"/>
              </a:ext>
            </a:extLst>
          </a:blip>
          <a:srcRect l="36821" t="38408" r="44470" b="46114"/>
          <a:stretch/>
        </p:blipFill>
        <p:spPr>
          <a:xfrm>
            <a:off x="71972" y="5245808"/>
            <a:ext cx="1078875" cy="892552"/>
          </a:xfrm>
          <a:prstGeom prst="rect">
            <a:avLst/>
          </a:prstGeom>
        </p:spPr>
      </p:pic>
      <p:sp>
        <p:nvSpPr>
          <p:cNvPr id="10" name="Rectangle 9">
            <a:extLst>
              <a:ext uri="{FF2B5EF4-FFF2-40B4-BE49-F238E27FC236}">
                <a16:creationId xmlns:a16="http://schemas.microsoft.com/office/drawing/2014/main" id="{50B73EEA-B8DB-419C-BB33-C88B19EB4DBE}"/>
              </a:ext>
            </a:extLst>
          </p:cNvPr>
          <p:cNvSpPr/>
          <p:nvPr/>
        </p:nvSpPr>
        <p:spPr>
          <a:xfrm>
            <a:off x="912332" y="5517475"/>
            <a:ext cx="7255574" cy="1343958"/>
          </a:xfrm>
          <a:prstGeom prst="rect">
            <a:avLst/>
          </a:prstGeom>
        </p:spPr>
        <p:txBody>
          <a:bodyPr wrap="square">
            <a:spAutoFit/>
          </a:bodyPr>
          <a:lstStyle/>
          <a:p>
            <a:r>
              <a:rPr lang="en-US" sz="2200" baseline="30000" dirty="0">
                <a:solidFill>
                  <a:srgbClr val="91004F"/>
                </a:solidFill>
                <a:latin typeface="Museo 700" panose="02000000000000000000" pitchFamily="50" charset="0"/>
              </a:rPr>
              <a:t>Where can I learn more?</a:t>
            </a:r>
          </a:p>
          <a:p>
            <a:endParaRPr lang="en-US" sz="1000" baseline="30000" dirty="0">
              <a:solidFill>
                <a:srgbClr val="91004F"/>
              </a:solidFill>
              <a:latin typeface="Museo 700" panose="02000000000000000000" pitchFamily="50" charset="0"/>
            </a:endParaRPr>
          </a:p>
          <a:p>
            <a:r>
              <a:rPr lang="en-US" baseline="30000" dirty="0">
                <a:solidFill>
                  <a:srgbClr val="91004F"/>
                </a:solidFill>
                <a:latin typeface="Museo 700" panose="02000000000000000000" pitchFamily="50" charset="0"/>
              </a:rPr>
              <a:t>Proposition 1: California’s Integrated Regional Water Management, and the Disadvantaged Communities Involvement Program (DACIP), see the following websites:</a:t>
            </a:r>
          </a:p>
          <a:p>
            <a:endParaRPr lang="en-US" baseline="30000" dirty="0">
              <a:solidFill>
                <a:srgbClr val="91004F"/>
              </a:solidFill>
              <a:latin typeface="Museo 700" panose="02000000000000000000" pitchFamily="50" charset="0"/>
            </a:endParaRPr>
          </a:p>
          <a:p>
            <a:endParaRPr lang="en-US" baseline="30000" dirty="0">
              <a:solidFill>
                <a:srgbClr val="91004F"/>
              </a:solidFill>
              <a:latin typeface="Museo 700" panose="02000000000000000000" pitchFamily="50" charset="0"/>
            </a:endParaRPr>
          </a:p>
          <a:p>
            <a:endParaRPr lang="en-US" baseline="30000" dirty="0">
              <a:solidFill>
                <a:srgbClr val="91004F"/>
              </a:solidFill>
              <a:latin typeface="Museo 700" panose="02000000000000000000" pitchFamily="50" charset="0"/>
            </a:endParaRPr>
          </a:p>
        </p:txBody>
      </p:sp>
      <p:sp>
        <p:nvSpPr>
          <p:cNvPr id="3" name="Rectangle 2">
            <a:extLst>
              <a:ext uri="{FF2B5EF4-FFF2-40B4-BE49-F238E27FC236}">
                <a16:creationId xmlns:a16="http://schemas.microsoft.com/office/drawing/2014/main" id="{39211538-7FFD-4179-B571-DFEE35A9DFF9}"/>
              </a:ext>
            </a:extLst>
          </p:cNvPr>
          <p:cNvSpPr/>
          <p:nvPr/>
        </p:nvSpPr>
        <p:spPr>
          <a:xfrm>
            <a:off x="912332" y="6211102"/>
            <a:ext cx="7773659" cy="646331"/>
          </a:xfrm>
          <a:prstGeom prst="rect">
            <a:avLst/>
          </a:prstGeom>
        </p:spPr>
        <p:txBody>
          <a:bodyPr wrap="square">
            <a:spAutoFit/>
          </a:bodyPr>
          <a:lstStyle/>
          <a:p>
            <a:pPr marL="285750" indent="-285750">
              <a:buFont typeface="Arial" panose="020B0604020202020204" pitchFamily="34" charset="0"/>
              <a:buChar char="•"/>
            </a:pPr>
            <a:r>
              <a:rPr lang="en-US" baseline="30000" dirty="0">
                <a:solidFill>
                  <a:srgbClr val="00627C"/>
                </a:solidFill>
                <a:latin typeface="Museo 700" panose="02000000000000000000" pitchFamily="50" charset="0"/>
              </a:rPr>
              <a:t>https://water.ca.gov/Work-With-Us/Grants-And-Loans/IRWM-Grant-Programs/Proposition-1</a:t>
            </a:r>
          </a:p>
          <a:p>
            <a:pPr marL="285750" indent="-285750">
              <a:buFont typeface="Arial" panose="020B0604020202020204" pitchFamily="34" charset="0"/>
              <a:buChar char="•"/>
            </a:pPr>
            <a:r>
              <a:rPr lang="en-US" baseline="30000" dirty="0">
                <a:solidFill>
                  <a:srgbClr val="00627C"/>
                </a:solidFill>
                <a:latin typeface="Museo 700" panose="02000000000000000000" pitchFamily="50" charset="0"/>
              </a:rPr>
              <a:t>https://water.ca.gov/Work-With-Us/Grants-And-Loans/IRWM-Grant-Programs/Proposition-1/DAC-Involvement-Program</a:t>
            </a:r>
          </a:p>
        </p:txBody>
      </p:sp>
    </p:spTree>
    <p:extLst>
      <p:ext uri="{BB962C8B-B14F-4D97-AF65-F5344CB8AC3E}">
        <p14:creationId xmlns:p14="http://schemas.microsoft.com/office/powerpoint/2010/main" val="1190618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CC24C2-E831-4672-A4ED-8921B51BDB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695" b="76289"/>
          <a:stretch/>
        </p:blipFill>
        <p:spPr>
          <a:xfrm>
            <a:off x="0" y="-1"/>
            <a:ext cx="9144000" cy="1637553"/>
          </a:xfrm>
          <a:prstGeom prst="rect">
            <a:avLst/>
          </a:prstGeom>
        </p:spPr>
      </p:pic>
      <p:pic>
        <p:nvPicPr>
          <p:cNvPr id="14" name="Picture 13">
            <a:extLst>
              <a:ext uri="{FF2B5EF4-FFF2-40B4-BE49-F238E27FC236}">
                <a16:creationId xmlns:a16="http://schemas.microsoft.com/office/drawing/2014/main" id="{EDD54C7F-EF9C-4C51-BAF3-F55C85CF5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4517" y="-96807"/>
            <a:ext cx="2591363" cy="2219788"/>
          </a:xfrm>
          <a:prstGeom prst="rect">
            <a:avLst/>
          </a:prstGeom>
        </p:spPr>
      </p:pic>
      <p:sp>
        <p:nvSpPr>
          <p:cNvPr id="10" name="TextBox 9">
            <a:extLst>
              <a:ext uri="{FF2B5EF4-FFF2-40B4-BE49-F238E27FC236}">
                <a16:creationId xmlns:a16="http://schemas.microsoft.com/office/drawing/2014/main" id="{E7650597-8B35-4179-A345-46C8251471DA}"/>
              </a:ext>
            </a:extLst>
          </p:cNvPr>
          <p:cNvSpPr txBox="1"/>
          <p:nvPr/>
        </p:nvSpPr>
        <p:spPr>
          <a:xfrm>
            <a:off x="158542" y="176343"/>
            <a:ext cx="6808380" cy="1138773"/>
          </a:xfrm>
          <a:prstGeom prst="rect">
            <a:avLst/>
          </a:prstGeom>
          <a:noFill/>
        </p:spPr>
        <p:txBody>
          <a:bodyPr wrap="square" rtlCol="0">
            <a:spAutoFit/>
          </a:bodyPr>
          <a:lstStyle/>
          <a:p>
            <a:r>
              <a:rPr lang="en-US" sz="3400" b="1" spc="300" dirty="0">
                <a:solidFill>
                  <a:schemeClr val="bg1"/>
                </a:solidFill>
                <a:latin typeface="Museo 700" panose="02000000000000000000" pitchFamily="50" charset="0"/>
              </a:rPr>
              <a:t>Disadvantaged Community Involvement Program </a:t>
            </a:r>
          </a:p>
        </p:txBody>
      </p:sp>
      <p:sp>
        <p:nvSpPr>
          <p:cNvPr id="11" name="Rectangle 10">
            <a:extLst>
              <a:ext uri="{FF2B5EF4-FFF2-40B4-BE49-F238E27FC236}">
                <a16:creationId xmlns:a16="http://schemas.microsoft.com/office/drawing/2014/main" id="{70086903-535F-4D30-BAE4-C4F6CDCA1985}"/>
              </a:ext>
            </a:extLst>
          </p:cNvPr>
          <p:cNvSpPr/>
          <p:nvPr/>
        </p:nvSpPr>
        <p:spPr>
          <a:xfrm>
            <a:off x="158542" y="2035133"/>
            <a:ext cx="8889205" cy="5242461"/>
          </a:xfrm>
          <a:prstGeom prst="rect">
            <a:avLst/>
          </a:prstGeom>
        </p:spPr>
        <p:txBody>
          <a:bodyPr wrap="square">
            <a:spAutoFit/>
          </a:bodyPr>
          <a:lstStyle/>
          <a:p>
            <a:pPr marR="3600"/>
            <a:r>
              <a:rPr lang="en-US" sz="2800" baseline="30000" dirty="0">
                <a:solidFill>
                  <a:srgbClr val="00627C"/>
                </a:solidFill>
                <a:latin typeface="Museo 500" panose="02000000000000000000" pitchFamily="50" charset="0"/>
              </a:rPr>
              <a:t>A Disadvantaged Community Involvement Program was formed for the three Southern California IRWM Regions to ensure the involvement of:</a:t>
            </a:r>
          </a:p>
          <a:p>
            <a:pPr marR="3600"/>
            <a:endParaRPr lang="en-US" sz="2800" baseline="30000" dirty="0">
              <a:solidFill>
                <a:srgbClr val="ED297D"/>
              </a:solidFill>
              <a:latin typeface="Museo 500" panose="02000000000000000000" pitchFamily="50" charset="0"/>
            </a:endParaRPr>
          </a:p>
          <a:p>
            <a:pPr marL="457200" marR="3600" indent="-457200">
              <a:buFont typeface="Arial" panose="020B0604020202020204" pitchFamily="34" charset="0"/>
              <a:buChar char="•"/>
            </a:pPr>
            <a:r>
              <a:rPr lang="en-US" sz="2800" baseline="30000" dirty="0">
                <a:solidFill>
                  <a:srgbClr val="ED297D"/>
                </a:solidFill>
                <a:latin typeface="Museo 500" panose="02000000000000000000" pitchFamily="50" charset="0"/>
              </a:rPr>
              <a:t>Disadvantaged communities  (DACs), </a:t>
            </a:r>
          </a:p>
          <a:p>
            <a:pPr marL="457200" marR="3600" indent="-457200">
              <a:buFont typeface="Arial" panose="020B0604020202020204" pitchFamily="34" charset="0"/>
              <a:buChar char="•"/>
            </a:pPr>
            <a:r>
              <a:rPr lang="en-US" sz="2800" baseline="30000" dirty="0">
                <a:solidFill>
                  <a:srgbClr val="ED297D"/>
                </a:solidFill>
                <a:latin typeface="Museo 500" panose="02000000000000000000" pitchFamily="50" charset="0"/>
              </a:rPr>
              <a:t>Economically distressed areas (EDAs), </a:t>
            </a:r>
          </a:p>
          <a:p>
            <a:pPr marL="457200" marR="3600" indent="-457200">
              <a:buFont typeface="Arial" panose="020B0604020202020204" pitchFamily="34" charset="0"/>
              <a:buChar char="•"/>
            </a:pPr>
            <a:r>
              <a:rPr lang="en-US" sz="2800" baseline="30000" dirty="0">
                <a:solidFill>
                  <a:srgbClr val="ED297D"/>
                </a:solidFill>
                <a:latin typeface="Museo 500" panose="02000000000000000000" pitchFamily="50" charset="0"/>
              </a:rPr>
              <a:t>Underrepresented communities</a:t>
            </a:r>
          </a:p>
          <a:p>
            <a:pPr marR="3600"/>
            <a:endParaRPr lang="en-US" sz="2800" baseline="30000" dirty="0">
              <a:solidFill>
                <a:srgbClr val="00627C"/>
              </a:solidFill>
              <a:latin typeface="Museo 500" panose="02000000000000000000" pitchFamily="50" charset="0"/>
            </a:endParaRPr>
          </a:p>
          <a:p>
            <a:pPr marR="3600"/>
            <a:r>
              <a:rPr lang="en-US" sz="2800" baseline="30000" dirty="0">
                <a:solidFill>
                  <a:srgbClr val="00627C"/>
                </a:solidFill>
                <a:latin typeface="Museo 500" panose="02000000000000000000" pitchFamily="50" charset="0"/>
              </a:rPr>
              <a:t>A DACIP task force was established to:</a:t>
            </a:r>
          </a:p>
          <a:p>
            <a:pPr marR="3600"/>
            <a:endParaRPr lang="en-US" sz="28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r>
              <a:rPr lang="en-US" sz="2800" baseline="30000" dirty="0">
                <a:solidFill>
                  <a:srgbClr val="ED297D"/>
                </a:solidFill>
                <a:latin typeface="Museo 500" panose="02000000000000000000" pitchFamily="50" charset="0"/>
              </a:rPr>
              <a:t>Facilitate a consensus-based approach to implement the DACIP</a:t>
            </a:r>
          </a:p>
          <a:p>
            <a:pPr marL="457200" marR="3600" indent="-457200">
              <a:buFont typeface="Arial" panose="020B0604020202020204" pitchFamily="34" charset="0"/>
              <a:buChar char="•"/>
            </a:pPr>
            <a:r>
              <a:rPr lang="en-US" sz="2800" baseline="30000" dirty="0">
                <a:solidFill>
                  <a:srgbClr val="ED297D"/>
                </a:solidFill>
                <a:latin typeface="Museo 500" panose="02000000000000000000" pitchFamily="50" charset="0"/>
              </a:rPr>
              <a:t>Identify community needs and strengths</a:t>
            </a:r>
          </a:p>
          <a:p>
            <a:pPr marL="457200" marR="3600" indent="-457200">
              <a:buFont typeface="Arial" panose="020B0604020202020204" pitchFamily="34" charset="0"/>
              <a:buChar char="•"/>
            </a:pPr>
            <a:r>
              <a:rPr lang="en-US" sz="2800" baseline="30000" dirty="0">
                <a:solidFill>
                  <a:srgbClr val="ED297D"/>
                </a:solidFill>
                <a:latin typeface="Museo 500" panose="02000000000000000000" pitchFamily="50" charset="0"/>
              </a:rPr>
              <a:t>Build local capacity through technical assistance for project development</a:t>
            </a:r>
          </a:p>
          <a:p>
            <a:pPr marR="3600" lvl="1"/>
            <a:endParaRPr lang="en-US" sz="2800" baseline="30000" dirty="0">
              <a:solidFill>
                <a:srgbClr val="00627C"/>
              </a:solidFill>
              <a:latin typeface="Museo 500" panose="02000000000000000000" pitchFamily="50" charset="0"/>
            </a:endParaRPr>
          </a:p>
          <a:p>
            <a:pPr marL="0" marR="3600" lvl="1"/>
            <a:r>
              <a:rPr lang="en-US" sz="2800" baseline="30000" dirty="0">
                <a:solidFill>
                  <a:srgbClr val="00627C"/>
                </a:solidFill>
                <a:latin typeface="Museo 500" panose="02000000000000000000" pitchFamily="50" charset="0"/>
              </a:rPr>
              <a:t>$9.8 million dollars of the Prop 1 IRWM Grant for the three Southern California IRWM regions was allocated to these tasks.</a:t>
            </a:r>
          </a:p>
          <a:p>
            <a:pPr marR="3600"/>
            <a:endParaRPr lang="en-US" sz="2800" baseline="30000" dirty="0">
              <a:solidFill>
                <a:srgbClr val="00627C"/>
              </a:solidFill>
              <a:latin typeface="Museo 500" panose="02000000000000000000" pitchFamily="50" charset="0"/>
            </a:endParaRPr>
          </a:p>
          <a:p>
            <a:pPr marL="457200" marR="3600" indent="-457200">
              <a:buFont typeface="Arial" panose="020B0604020202020204" pitchFamily="34" charset="0"/>
              <a:buChar char="•"/>
            </a:pPr>
            <a:endParaRPr lang="en-US" sz="2800" baseline="30000" dirty="0">
              <a:solidFill>
                <a:srgbClr val="00627C"/>
              </a:solidFill>
              <a:latin typeface="Museo 500" panose="02000000000000000000" pitchFamily="50" charset="0"/>
            </a:endParaRPr>
          </a:p>
          <a:p>
            <a:pPr marR="3600"/>
            <a:endParaRPr lang="en-US" sz="2600" baseline="30000" dirty="0">
              <a:solidFill>
                <a:srgbClr val="00627C"/>
              </a:solidFill>
              <a:latin typeface="Museo 500" panose="02000000000000000000" pitchFamily="50" charset="0"/>
            </a:endParaRPr>
          </a:p>
        </p:txBody>
      </p:sp>
      <p:sp>
        <p:nvSpPr>
          <p:cNvPr id="12" name="TextBox 11">
            <a:extLst>
              <a:ext uri="{FF2B5EF4-FFF2-40B4-BE49-F238E27FC236}">
                <a16:creationId xmlns:a16="http://schemas.microsoft.com/office/drawing/2014/main" id="{C2B2D997-7328-40DF-AEF8-FEA9469B4E3A}"/>
              </a:ext>
            </a:extLst>
          </p:cNvPr>
          <p:cNvSpPr txBox="1"/>
          <p:nvPr/>
        </p:nvSpPr>
        <p:spPr>
          <a:xfrm>
            <a:off x="4572000" y="745730"/>
            <a:ext cx="6808380" cy="369332"/>
          </a:xfrm>
          <a:prstGeom prst="rect">
            <a:avLst/>
          </a:prstGeom>
          <a:noFill/>
        </p:spPr>
        <p:txBody>
          <a:bodyPr wrap="square" rtlCol="0">
            <a:spAutoFit/>
          </a:bodyPr>
          <a:lstStyle/>
          <a:p>
            <a:pPr algn="ctr"/>
            <a:r>
              <a:rPr lang="en-US" b="1" dirty="0">
                <a:solidFill>
                  <a:schemeClr val="bg1"/>
                </a:solidFill>
                <a:latin typeface="Museo 700" panose="02000000000000000000" pitchFamily="50" charset="0"/>
              </a:rPr>
              <a:t>WHAT IS DACIP?</a:t>
            </a:r>
          </a:p>
        </p:txBody>
      </p:sp>
    </p:spTree>
    <p:extLst>
      <p:ext uri="{BB962C8B-B14F-4D97-AF65-F5344CB8AC3E}">
        <p14:creationId xmlns:p14="http://schemas.microsoft.com/office/powerpoint/2010/main" val="20160682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6587</TotalTime>
  <Words>5749</Words>
  <Application>Microsoft Office PowerPoint</Application>
  <PresentationFormat>On-screen Show (4:3)</PresentationFormat>
  <Paragraphs>963</Paragraphs>
  <Slides>64</Slides>
  <Notes>63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64</vt:i4>
      </vt:variant>
    </vt:vector>
  </HeadingPairs>
  <TitlesOfParts>
    <vt:vector size="81" baseType="lpstr">
      <vt:lpstr>Arial</vt:lpstr>
      <vt:lpstr>Calibri</vt:lpstr>
      <vt:lpstr>Calibri Light</vt:lpstr>
      <vt:lpstr>Cambria</vt:lpstr>
      <vt:lpstr>Century Gothic</vt:lpstr>
      <vt:lpstr>Museo 300</vt:lpstr>
      <vt:lpstr>Museo 500</vt:lpstr>
      <vt:lpstr>Museo 700</vt:lpstr>
      <vt:lpstr>Museo 900</vt:lpstr>
      <vt:lpstr>Museo Slab 700</vt:lpstr>
      <vt:lpstr>Segoe UI</vt:lpstr>
      <vt:lpstr>Symbol</vt:lpstr>
      <vt:lpstr>Tahoma</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DACIP Funded Activity Types</vt:lpstr>
      <vt:lpstr>PowerPoint Presentation</vt:lpstr>
      <vt:lpstr>Project Examples PROP 1- ROUND 1 IMPLEMENTATON AND OTHER GRANT FUNDING SOURCES</vt:lpstr>
      <vt:lpstr>Project Examples Cont’d PROP 1- ROUND 1 IMPLEMENTATON AND OTHER GRANT FUNDING SOURCES</vt:lpstr>
      <vt:lpstr>Iron and Manganese Treatment Project United Water Conservation District </vt:lpstr>
      <vt:lpstr>El Rio Groundwater Recharge Project County of Ventura Stormwater Program </vt:lpstr>
      <vt:lpstr>Allen J Martin Park Stormwater Capture Project County of Los Angeles</vt:lpstr>
      <vt:lpstr>Elmer Avenue Green Street Project </vt:lpstr>
      <vt:lpstr>Advanced Metering Infrastructure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Proposition 1: Non-IRWM Funding</vt:lpstr>
      <vt:lpstr>OTHER FUNDING SOURCES</vt:lpstr>
      <vt:lpstr>OTHER FUNDING SOURCES</vt:lpstr>
      <vt:lpstr>OTHER FUNDING SOURCES</vt:lpstr>
      <vt:lpstr>Accessing DAC Funds through WATERTALKS</vt:lpstr>
      <vt:lpstr>Track 1:  Ventura Request for Proposals Timeline</vt:lpstr>
      <vt:lpstr>Track 2:  Urban and Multi-benefit Drought Relief Funding</vt:lpstr>
      <vt:lpstr>Track 3:  IRWM Round 2 Funding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Hook</dc:creator>
  <cp:lastModifiedBy>Spence Koehler</cp:lastModifiedBy>
  <cp:revision>243</cp:revision>
  <cp:lastPrinted>2019-09-24T22:03:01Z</cp:lastPrinted>
  <dcterms:created xsi:type="dcterms:W3CDTF">2019-07-16T22:53:39Z</dcterms:created>
  <dcterms:modified xsi:type="dcterms:W3CDTF">2022-02-01T01:49:31Z</dcterms:modified>
</cp:coreProperties>
</file>