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Lst>
  <p:sldSz cy="5143500" cx="9144000"/>
  <p:notesSz cx="6858000" cy="9144000"/>
  <p:embeddedFontLst>
    <p:embeddedFont>
      <p:font typeface="Roboto"/>
      <p:regular r:id="rId72"/>
      <p:bold r:id="rId73"/>
      <p:italic r:id="rId74"/>
      <p:boldItalic r:id="rId75"/>
    </p:embeddedFont>
    <p:embeddedFont>
      <p:font typeface="Permanent Marker"/>
      <p:regular r:id="rId76"/>
    </p:embeddedFont>
    <p:embeddedFont>
      <p:font typeface="Libre Baskerville"/>
      <p:regular r:id="rId77"/>
      <p:bold r:id="rId78"/>
      <p:italic r:id="rId79"/>
    </p:embeddedFont>
    <p:embeddedFont>
      <p:font typeface="Nanum Brush Script"/>
      <p:regular r:id="rId80"/>
    </p:embeddedFont>
    <p:embeddedFont>
      <p:font typeface="Gill Sans"/>
      <p:regular r:id="rId81"/>
      <p:bold r:id="rId82"/>
    </p:embeddedFont>
    <p:embeddedFont>
      <p:font typeface="Source Sans Pro"/>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SourceSansPro-bold.fntdata"/><Relationship Id="rId83" Type="http://schemas.openxmlformats.org/officeDocument/2006/relationships/font" Target="fonts/SourceSansPro-regular.fntdata"/><Relationship Id="rId42" Type="http://schemas.openxmlformats.org/officeDocument/2006/relationships/slide" Target="slides/slide38.xml"/><Relationship Id="rId86" Type="http://schemas.openxmlformats.org/officeDocument/2006/relationships/font" Target="fonts/SourceSansPro-boldItalic.fntdata"/><Relationship Id="rId41" Type="http://schemas.openxmlformats.org/officeDocument/2006/relationships/slide" Target="slides/slide37.xml"/><Relationship Id="rId85" Type="http://schemas.openxmlformats.org/officeDocument/2006/relationships/font" Target="fonts/SourceSansPro-italic.fntdata"/><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NanumBrushScript-regular.fntdata"/><Relationship Id="rId82" Type="http://schemas.openxmlformats.org/officeDocument/2006/relationships/font" Target="fonts/GillSans-bold.fntdata"/><Relationship Id="rId81" Type="http://schemas.openxmlformats.org/officeDocument/2006/relationships/font" Target="fonts/Gill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Roboto-bold.fntdata"/><Relationship Id="rId72" Type="http://schemas.openxmlformats.org/officeDocument/2006/relationships/font" Target="fonts/Roboto-regular.fntdata"/><Relationship Id="rId31" Type="http://schemas.openxmlformats.org/officeDocument/2006/relationships/slide" Target="slides/slide27.xml"/><Relationship Id="rId75" Type="http://schemas.openxmlformats.org/officeDocument/2006/relationships/font" Target="fonts/Roboto-boldItalic.fntdata"/><Relationship Id="rId30" Type="http://schemas.openxmlformats.org/officeDocument/2006/relationships/slide" Target="slides/slide26.xml"/><Relationship Id="rId74" Type="http://schemas.openxmlformats.org/officeDocument/2006/relationships/font" Target="fonts/Roboto-italic.fntdata"/><Relationship Id="rId33" Type="http://schemas.openxmlformats.org/officeDocument/2006/relationships/slide" Target="slides/slide29.xml"/><Relationship Id="rId77" Type="http://schemas.openxmlformats.org/officeDocument/2006/relationships/font" Target="fonts/LibreBaskerville-regular.fntdata"/><Relationship Id="rId32" Type="http://schemas.openxmlformats.org/officeDocument/2006/relationships/slide" Target="slides/slide28.xml"/><Relationship Id="rId76" Type="http://schemas.openxmlformats.org/officeDocument/2006/relationships/font" Target="fonts/PermanentMarker-regular.fntdata"/><Relationship Id="rId35" Type="http://schemas.openxmlformats.org/officeDocument/2006/relationships/slide" Target="slides/slide31.xml"/><Relationship Id="rId79" Type="http://schemas.openxmlformats.org/officeDocument/2006/relationships/font" Target="fonts/LibreBaskerville-italic.fntdata"/><Relationship Id="rId34" Type="http://schemas.openxmlformats.org/officeDocument/2006/relationships/slide" Target="slides/slide30.xml"/><Relationship Id="rId78" Type="http://schemas.openxmlformats.org/officeDocument/2006/relationships/font" Target="fonts/LibreBaskerville-bold.fnt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2164858e99_0_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2164858e99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2e65244394_1_1: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12e65244394_1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g12e65244394_1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e65244394_1_1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12e65244394_1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12e65244394_1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2e65244394_1_19: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12e65244394_1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12e65244394_1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86e0430cc8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86e0430cc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Jessa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2164858e9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2164858e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Indigenous people understand that the land/waters have always had it’s natural cleansing and healing system. Rocks, pebbles, sand and plant roots contain energy which give the water healing qualities. The rocks, pebbles, sand, dirt and plant roots are a natural cleansing system. The rocks, sand, roots and water are a place for many species of life to thrive. When the damming occurs it creates stagnancy, the water’s natural cleansing system is removed causing the water to become easily infected with disease such as deadly algae and causing the natural life such as fish to die off. When contaminants are poured into the water it also causes disease causing death and harm to any living beings who rely on the water source.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164858e99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2164858e9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Jessa</a:t>
            </a:r>
            <a:endParaRPr/>
          </a:p>
          <a:p>
            <a:pPr indent="0" lvl="0" marL="0" rtl="0" algn="l">
              <a:spcBef>
                <a:spcPts val="1000"/>
              </a:spcBef>
              <a:spcAft>
                <a:spcPts val="1000"/>
              </a:spcAft>
              <a:buNone/>
            </a:pPr>
            <a:r>
              <a:rPr lang="en"/>
              <a:t>Our people knew that vibration was an important part of life. Every form of life is vibrating and tuning into vibrations causing different reactions. When one has good and loving intentions, they release good and loving vibrations outside of themselves. The intention or prayers going into paddling the river ways, bathing and drinking the energetically charged and natural systematically cleansed water, collecting food in or near the water, collecting materials for common uses, was all a contributing factor to maintaining a healthy vibrating ecosystem. We all sang to each-other and kept the loving vibrations high and pure. We all had good intention behind our actions and made sure to do our part in keeping one another healthy. Take only what you need has been a teaching we still live by today.  When people came here with the intention to steal, kill and take with mal intent and bad vibrations, the healthy ecosystem as we knew it began to shift into the sick ecosystem we surround ourselves with today. It’s not enough to talk about it like the partner who’s sorry with promises to change tomorrow. It’s beyond time to get back to the practices. Although we are far behind to revitalizing the practice of healthy relationship and reciprocity, if we continue to make excuses as if we could never get back there meanwhile continuing to over indulge and over develop we will surely completely devastate our homelands.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2e38f2d2e3_5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2e38f2d2e3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2164858e99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2164858e9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Gabriella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2e38f2d2e3_4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2e38f2d2e3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Isaiah?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240fa05410_3_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240fa05410_3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Gabriella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46ad3485d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46ad3485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matillija dam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2164858e99_0_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2164858e9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2e38f2d2e3_5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2e38f2d2e3_5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474610370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47461037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2164858e99_0_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2164858e9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2e65244394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12e65244394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2e65244394_4_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12e65244394_4_91: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2d22ac60b4_3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g12d22ac60b4_3_21: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2e65244394_4_1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12e65244394_4_183: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2e65244394_4_5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g12e65244394_4_557: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240fa05410_2_2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240fa05410_2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Maritza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2d1c19a828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2d1c19a82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2e65244394_4_741: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12e65244394_4_7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g12e65244394_4_7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2d22ac60b4_3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2d22ac60b4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2d22ac60b4_3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2d22ac60b4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2e65244394_4_834: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12e65244394_4_8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California adoption of UNDRIP by joint resolution</a:t>
            </a:r>
            <a:endParaRPr/>
          </a:p>
        </p:txBody>
      </p:sp>
      <p:sp>
        <p:nvSpPr>
          <p:cNvPr id="382" name="Google Shape;382;g12e65244394_4_8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2164858e99_0_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2164858e9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2e65244394_4_9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2e65244394_4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2e65244394_4_9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2e65244394_4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2e65244394_6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2e65244394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2d1c19a828_2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2d1c19a828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2e65244394_3_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2e65244394_3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2e65244394_4_9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2e65244394_4_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2d22ac60b4_3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2d22ac60b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2d1c19a828_2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2d1c19a828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2d1c19a828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2d1c19a82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2e65244394_6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2e65244394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302f17e34c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302f17e34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2d22ac60b4_4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2d22ac60b4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Angela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2d1c19a828_5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2d1c19a828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2e38f2d2e3_7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2e38f2d2e3_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2e38f2d2e3_7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2e38f2d2e3_7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240fa05410_4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240fa05410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2e38f2d2e3_7_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2e38f2d2e3_7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2e38f2d2e3_7_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2e38f2d2e3_7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2017 the New Zealand Parliament passes the Te Awa Tupua Act granting the Whanganui River legal status as an ecosystem.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Prior to that in 2014 they had designated over 2k acres of a park legal rights.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2e38f2d2e3_7_1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12e38f2d2e3_7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5F6368"/>
                </a:solidFill>
                <a:highlight>
                  <a:srgbClr val="FFFFFF"/>
                </a:highlight>
                <a:latin typeface="Roboto"/>
                <a:ea typeface="Roboto"/>
                <a:cs typeface="Roboto"/>
                <a:sym typeface="Roboto"/>
              </a:rPr>
              <a:t>In the Intercontinentalcry.org you will find a list of tribal efforts to grant rights to nature.</a:t>
            </a:r>
            <a:endParaRPr sz="900">
              <a:solidFill>
                <a:srgbClr val="5F6368"/>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900">
              <a:solidFill>
                <a:srgbClr val="5F6368"/>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900">
              <a:solidFill>
                <a:srgbClr val="5F6368"/>
              </a:solidFill>
              <a:highlight>
                <a:srgbClr val="FFFFFF"/>
              </a:highlight>
              <a:latin typeface="Roboto"/>
              <a:ea typeface="Roboto"/>
              <a:cs typeface="Roboto"/>
              <a:sym typeface="Robo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2e38f2d2e3_7_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12e38f2d2e3_7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2e38f2d2e3_7_1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12e38f2d2e3_7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2e38f2d2e3_7_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2e38f2d2e3_7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2e38f2d2e3_7_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2e38f2d2e3_7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2e38f2d2e3_7_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2e38f2d2e3_7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2e38f2d2e3_5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2e38f2d2e3_5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2528407228_0_14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12528407228_0_1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2e38f2d2e3_4_105: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2e38f2d2e3_4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g12e38f2d2e3_4_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2528407228_0_648: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2528407228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12528407228_0_64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2e65244394_3_55: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12e65244394_3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12e65244394_3_5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2528407228_0_556: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12528407228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12528407228_0_55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2528407228_0_74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12528407228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a:p>
        </p:txBody>
      </p:sp>
      <p:sp>
        <p:nvSpPr>
          <p:cNvPr id="639" name="Google Shape;639;g12528407228_0_74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24f086d104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124f086d10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240fa05410_4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240fa05410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 add in state fed law and UNDRIP</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2e38f2d2e3_5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2e38f2d2e3_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240fa05410_4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240fa05410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2e38f2d2e3_4_198: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12e38f2d2e3_4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12e38f2d2e3_4_1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2e38f2d2e3_4_292: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12e38f2d2e3_4_2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12e38f2d2e3_4_2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2e38f2d2e3_4_386: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12e38f2d2e3_4_3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g12e38f2d2e3_4_3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11"/>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p:txBody>
      </p:sp>
      <p:sp>
        <p:nvSpPr>
          <p:cNvPr id="43" name="Google Shape;43;p11"/>
          <p:cNvSpPr txBox="1"/>
          <p:nvPr>
            <p:ph idx="1" type="body"/>
          </p:nvPr>
        </p:nvSpPr>
        <p:spPr>
          <a:xfrm>
            <a:off x="911700" y="1200150"/>
            <a:ext cx="7320600" cy="37257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44" name="Google Shape;44;p1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12"/>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p:txBody>
      </p:sp>
      <p:sp>
        <p:nvSpPr>
          <p:cNvPr id="47" name="Google Shape;47;p12"/>
          <p:cNvSpPr txBox="1"/>
          <p:nvPr>
            <p:ph idx="1" type="body"/>
          </p:nvPr>
        </p:nvSpPr>
        <p:spPr>
          <a:xfrm>
            <a:off x="804800" y="1200150"/>
            <a:ext cx="3657000" cy="32841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48" name="Google Shape;48;p12"/>
          <p:cNvSpPr txBox="1"/>
          <p:nvPr>
            <p:ph idx="2" type="body"/>
          </p:nvPr>
        </p:nvSpPr>
        <p:spPr>
          <a:xfrm>
            <a:off x="4682201" y="1200150"/>
            <a:ext cx="3657000" cy="32841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49" name="Google Shape;49;p1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p:txBody>
      </p:sp>
      <p:sp>
        <p:nvSpPr>
          <p:cNvPr id="52" name="Google Shape;52;p13"/>
          <p:cNvSpPr txBox="1"/>
          <p:nvPr>
            <p:ph idx="1" type="body"/>
          </p:nvPr>
        </p:nvSpPr>
        <p:spPr>
          <a:xfrm>
            <a:off x="489275" y="1200150"/>
            <a:ext cx="2631900" cy="3299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3" name="Google Shape;53;p13"/>
          <p:cNvSpPr txBox="1"/>
          <p:nvPr>
            <p:ph idx="2" type="body"/>
          </p:nvPr>
        </p:nvSpPr>
        <p:spPr>
          <a:xfrm>
            <a:off x="3256047" y="1200150"/>
            <a:ext cx="2631900" cy="3299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4" name="Google Shape;54;p13"/>
          <p:cNvSpPr txBox="1"/>
          <p:nvPr>
            <p:ph idx="3" type="body"/>
          </p:nvPr>
        </p:nvSpPr>
        <p:spPr>
          <a:xfrm>
            <a:off x="6022819" y="1200150"/>
            <a:ext cx="2631900" cy="3299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5" name="Google Shape;55;p1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14"/>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8" name="Google Shape;58;p1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sp>
        <p:nvSpPr>
          <p:cNvPr id="60" name="Google Shape;60;p15"/>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
        <p:nvSpPr>
          <p:cNvPr id="61" name="Google Shape;61;p1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64" name="Shape 64"/>
        <p:cNvGrpSpPr/>
        <p:nvPr/>
      </p:nvGrpSpPr>
      <p:grpSpPr>
        <a:xfrm>
          <a:off x="0" y="0"/>
          <a:ext cx="0" cy="0"/>
          <a:chOff x="0" y="0"/>
          <a:chExt cx="0" cy="0"/>
        </a:xfrm>
      </p:grpSpPr>
      <p:sp>
        <p:nvSpPr>
          <p:cNvPr id="65" name="Google Shape;65;p1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6" name="Google Shape;66;p1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 name="Google Shape;67;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68" name="Shape 68"/>
        <p:cNvGrpSpPr/>
        <p:nvPr/>
      </p:nvGrpSpPr>
      <p:grpSpPr>
        <a:xfrm>
          <a:off x="0" y="0"/>
          <a:ext cx="0" cy="0"/>
          <a:chOff x="0" y="0"/>
          <a:chExt cx="0" cy="0"/>
        </a:xfrm>
      </p:grpSpPr>
      <p:sp>
        <p:nvSpPr>
          <p:cNvPr id="69" name="Google Shape;69;p1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0" name="Google Shape;70;p1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1" name="Google Shape;71;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72" name="Shape 72"/>
        <p:cNvGrpSpPr/>
        <p:nvPr/>
      </p:nvGrpSpPr>
      <p:grpSpPr>
        <a:xfrm>
          <a:off x="0" y="0"/>
          <a:ext cx="0" cy="0"/>
          <a:chOff x="0" y="0"/>
          <a:chExt cx="0" cy="0"/>
        </a:xfrm>
      </p:grpSpPr>
      <p:sp>
        <p:nvSpPr>
          <p:cNvPr id="73" name="Google Shape;73;p1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4" name="Google Shape;74;p1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5" name="Google Shape;75;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6" name="Shape 76"/>
        <p:cNvGrpSpPr/>
        <p:nvPr/>
      </p:nvGrpSpPr>
      <p:grpSpPr>
        <a:xfrm>
          <a:off x="0" y="0"/>
          <a:ext cx="0" cy="0"/>
          <a:chOff x="0" y="0"/>
          <a:chExt cx="0" cy="0"/>
        </a:xfrm>
      </p:grpSpPr>
      <p:sp>
        <p:nvSpPr>
          <p:cNvPr id="77" name="Google Shape;77;p20"/>
          <p:cNvSpPr txBox="1"/>
          <p:nvPr>
            <p:ph type="title"/>
          </p:nvPr>
        </p:nvSpPr>
        <p:spPr>
          <a:xfrm>
            <a:off x="970613" y="285750"/>
            <a:ext cx="7202700" cy="857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8" name="Google Shape;78;p20"/>
          <p:cNvSpPr txBox="1"/>
          <p:nvPr>
            <p:ph idx="1" type="body"/>
          </p:nvPr>
        </p:nvSpPr>
        <p:spPr>
          <a:xfrm>
            <a:off x="970613" y="1257300"/>
            <a:ext cx="7202700" cy="3372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1200"/>
              </a:spcBef>
              <a:spcAft>
                <a:spcPts val="0"/>
              </a:spcAft>
              <a:buClr>
                <a:schemeClr val="dk1"/>
              </a:buClr>
              <a:buSzPts val="1400"/>
              <a:buChar char="•"/>
              <a:defRPr/>
            </a:lvl1pPr>
            <a:lvl2pPr indent="-317500" lvl="1" marL="914400" rtl="0" algn="l">
              <a:lnSpc>
                <a:spcPct val="90000"/>
              </a:lnSpc>
              <a:spcBef>
                <a:spcPts val="500"/>
              </a:spcBef>
              <a:spcAft>
                <a:spcPts val="0"/>
              </a:spcAft>
              <a:buClr>
                <a:schemeClr val="dk1"/>
              </a:buClr>
              <a:buSzPts val="1400"/>
              <a:buChar char="–"/>
              <a:defRPr/>
            </a:lvl2pPr>
            <a:lvl3pPr indent="-317500" lvl="2" marL="1371600" rtl="0" algn="l">
              <a:lnSpc>
                <a:spcPct val="90000"/>
              </a:lnSpc>
              <a:spcBef>
                <a:spcPts val="500"/>
              </a:spcBef>
              <a:spcAft>
                <a:spcPts val="0"/>
              </a:spcAft>
              <a:buClr>
                <a:schemeClr val="dk1"/>
              </a:buClr>
              <a:buSzPts val="1400"/>
              <a:buChar char="–"/>
              <a:defRPr/>
            </a:lvl3pPr>
            <a:lvl4pPr indent="-317500" lvl="3" marL="1828800" rtl="0" algn="l">
              <a:lnSpc>
                <a:spcPct val="90000"/>
              </a:lnSpc>
              <a:spcBef>
                <a:spcPts val="500"/>
              </a:spcBef>
              <a:spcAft>
                <a:spcPts val="0"/>
              </a:spcAft>
              <a:buClr>
                <a:schemeClr val="dk1"/>
              </a:buClr>
              <a:buSzPts val="1400"/>
              <a:buChar char="–"/>
              <a:defRPr/>
            </a:lvl4pPr>
            <a:lvl5pPr indent="-304800" lvl="4" marL="2286000" rtl="0" algn="l">
              <a:lnSpc>
                <a:spcPct val="90000"/>
              </a:lnSpc>
              <a:spcBef>
                <a:spcPts val="500"/>
              </a:spcBef>
              <a:spcAft>
                <a:spcPts val="0"/>
              </a:spcAft>
              <a:buClr>
                <a:schemeClr val="dk1"/>
              </a:buClr>
              <a:buSzPts val="1200"/>
              <a:buChar char="–"/>
              <a:defRPr/>
            </a:lvl5pPr>
            <a:lvl6pPr indent="-304800" lvl="5" marL="2743200" rtl="0" algn="l">
              <a:lnSpc>
                <a:spcPct val="100000"/>
              </a:lnSpc>
              <a:spcBef>
                <a:spcPts val="500"/>
              </a:spcBef>
              <a:spcAft>
                <a:spcPts val="0"/>
              </a:spcAft>
              <a:buClr>
                <a:schemeClr val="dk1"/>
              </a:buClr>
              <a:buSzPts val="1200"/>
              <a:buChar char="–"/>
              <a:defRPr/>
            </a:lvl6pPr>
            <a:lvl7pPr indent="-304800" lvl="6" marL="3200400" rtl="0" algn="l">
              <a:lnSpc>
                <a:spcPct val="100000"/>
              </a:lnSpc>
              <a:spcBef>
                <a:spcPts val="500"/>
              </a:spcBef>
              <a:spcAft>
                <a:spcPts val="0"/>
              </a:spcAft>
              <a:buClr>
                <a:schemeClr val="dk1"/>
              </a:buClr>
              <a:buSzPts val="1200"/>
              <a:buChar char="–"/>
              <a:defRPr/>
            </a:lvl7pPr>
            <a:lvl8pPr indent="-304800" lvl="7" marL="3657600" rtl="0" algn="l">
              <a:lnSpc>
                <a:spcPct val="100000"/>
              </a:lnSpc>
              <a:spcBef>
                <a:spcPts val="500"/>
              </a:spcBef>
              <a:spcAft>
                <a:spcPts val="0"/>
              </a:spcAft>
              <a:buClr>
                <a:schemeClr val="dk1"/>
              </a:buClr>
              <a:buSzPts val="1200"/>
              <a:buChar char="–"/>
              <a:defRPr/>
            </a:lvl8pPr>
            <a:lvl9pPr indent="-304800" lvl="8" marL="4114800" rtl="0" algn="l">
              <a:lnSpc>
                <a:spcPct val="100000"/>
              </a:lnSpc>
              <a:spcBef>
                <a:spcPts val="500"/>
              </a:spcBef>
              <a:spcAft>
                <a:spcPts val="0"/>
              </a:spcAft>
              <a:buClr>
                <a:schemeClr val="dk1"/>
              </a:buClr>
              <a:buSzPts val="1200"/>
              <a:buChar char="–"/>
              <a:defRPr/>
            </a:lvl9pPr>
          </a:lstStyle>
          <a:p/>
        </p:txBody>
      </p:sp>
      <p:sp>
        <p:nvSpPr>
          <p:cNvPr id="79" name="Google Shape;79;p20"/>
          <p:cNvSpPr txBox="1"/>
          <p:nvPr>
            <p:ph idx="10" type="dt"/>
          </p:nvPr>
        </p:nvSpPr>
        <p:spPr>
          <a:xfrm>
            <a:off x="954084" y="4767263"/>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8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80" name="Google Shape;80;p20"/>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8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81" name="Google Shape;81;p20"/>
          <p:cNvSpPr txBox="1"/>
          <p:nvPr>
            <p:ph idx="12" type="sldNum"/>
          </p:nvPr>
        </p:nvSpPr>
        <p:spPr>
          <a:xfrm>
            <a:off x="6039992" y="4767263"/>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red">
  <p:cSld name="TITLE_2">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13" name="Google Shape;13;p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p21"/>
          <p:cNvSpPr txBox="1"/>
          <p:nvPr>
            <p:ph type="title"/>
          </p:nvPr>
        </p:nvSpPr>
        <p:spPr>
          <a:xfrm>
            <a:off x="970613" y="285750"/>
            <a:ext cx="7202700" cy="857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 name="Google Shape;84;p21"/>
          <p:cNvSpPr txBox="1"/>
          <p:nvPr>
            <p:ph idx="1" type="body"/>
          </p:nvPr>
        </p:nvSpPr>
        <p:spPr>
          <a:xfrm>
            <a:off x="970612" y="1257300"/>
            <a:ext cx="3525900" cy="33720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1200"/>
              </a:spcBef>
              <a:spcAft>
                <a:spcPts val="0"/>
              </a:spcAft>
              <a:buClr>
                <a:schemeClr val="dk1"/>
              </a:buClr>
              <a:buSzPts val="1800"/>
              <a:buChar char="•"/>
              <a:defRPr sz="1800"/>
            </a:lvl1pPr>
            <a:lvl2pPr indent="-323850" lvl="1" marL="914400" rtl="0" algn="l">
              <a:lnSpc>
                <a:spcPct val="90000"/>
              </a:lnSpc>
              <a:spcBef>
                <a:spcPts val="500"/>
              </a:spcBef>
              <a:spcAft>
                <a:spcPts val="0"/>
              </a:spcAft>
              <a:buClr>
                <a:schemeClr val="dk1"/>
              </a:buClr>
              <a:buSzPts val="1500"/>
              <a:buChar char="–"/>
              <a:defRPr sz="1500"/>
            </a:lvl2pPr>
            <a:lvl3pPr indent="-317500" lvl="2" marL="1371600" rtl="0" algn="l">
              <a:lnSpc>
                <a:spcPct val="90000"/>
              </a:lnSpc>
              <a:spcBef>
                <a:spcPts val="500"/>
              </a:spcBef>
              <a:spcAft>
                <a:spcPts val="0"/>
              </a:spcAft>
              <a:buClr>
                <a:schemeClr val="dk1"/>
              </a:buClr>
              <a:buSzPts val="1400"/>
              <a:buChar char="–"/>
              <a:defRPr sz="1400"/>
            </a:lvl3pPr>
            <a:lvl4pPr indent="-304800" lvl="3" marL="1828800" rtl="0" algn="l">
              <a:lnSpc>
                <a:spcPct val="90000"/>
              </a:lnSpc>
              <a:spcBef>
                <a:spcPts val="500"/>
              </a:spcBef>
              <a:spcAft>
                <a:spcPts val="0"/>
              </a:spcAft>
              <a:buClr>
                <a:schemeClr val="dk1"/>
              </a:buClr>
              <a:buSzPts val="1200"/>
              <a:buChar char="–"/>
              <a:defRPr sz="1200"/>
            </a:lvl4pPr>
            <a:lvl5pPr indent="-304800" lvl="4" marL="2286000" rtl="0" algn="l">
              <a:lnSpc>
                <a:spcPct val="90000"/>
              </a:lnSpc>
              <a:spcBef>
                <a:spcPts val="500"/>
              </a:spcBef>
              <a:spcAft>
                <a:spcPts val="0"/>
              </a:spcAft>
              <a:buClr>
                <a:schemeClr val="dk1"/>
              </a:buClr>
              <a:buSzPts val="1200"/>
              <a:buChar char="–"/>
              <a:defRPr sz="1200"/>
            </a:lvl5pPr>
            <a:lvl6pPr indent="-304800" lvl="5" marL="2743200" rtl="0" algn="l">
              <a:lnSpc>
                <a:spcPct val="100000"/>
              </a:lnSpc>
              <a:spcBef>
                <a:spcPts val="500"/>
              </a:spcBef>
              <a:spcAft>
                <a:spcPts val="0"/>
              </a:spcAft>
              <a:buClr>
                <a:schemeClr val="dk1"/>
              </a:buClr>
              <a:buSzPts val="1200"/>
              <a:buChar char="–"/>
              <a:defRPr sz="1200"/>
            </a:lvl6pPr>
            <a:lvl7pPr indent="-304800" lvl="6" marL="3200400" rtl="0" algn="l">
              <a:lnSpc>
                <a:spcPct val="100000"/>
              </a:lnSpc>
              <a:spcBef>
                <a:spcPts val="500"/>
              </a:spcBef>
              <a:spcAft>
                <a:spcPts val="0"/>
              </a:spcAft>
              <a:buClr>
                <a:schemeClr val="dk1"/>
              </a:buClr>
              <a:buSzPts val="1200"/>
              <a:buChar char="–"/>
              <a:defRPr sz="1200"/>
            </a:lvl7pPr>
            <a:lvl8pPr indent="-304800" lvl="7" marL="3657600" rtl="0" algn="l">
              <a:lnSpc>
                <a:spcPct val="100000"/>
              </a:lnSpc>
              <a:spcBef>
                <a:spcPts val="500"/>
              </a:spcBef>
              <a:spcAft>
                <a:spcPts val="0"/>
              </a:spcAft>
              <a:buClr>
                <a:schemeClr val="dk1"/>
              </a:buClr>
              <a:buSzPts val="1200"/>
              <a:buChar char="–"/>
              <a:defRPr sz="1200"/>
            </a:lvl8pPr>
            <a:lvl9pPr indent="-304800" lvl="8" marL="4114800" rtl="0" algn="l">
              <a:lnSpc>
                <a:spcPct val="100000"/>
              </a:lnSpc>
              <a:spcBef>
                <a:spcPts val="500"/>
              </a:spcBef>
              <a:spcAft>
                <a:spcPts val="0"/>
              </a:spcAft>
              <a:buClr>
                <a:schemeClr val="dk1"/>
              </a:buClr>
              <a:buSzPts val="1200"/>
              <a:buChar char="–"/>
              <a:defRPr sz="1200"/>
            </a:lvl9pPr>
          </a:lstStyle>
          <a:p/>
        </p:txBody>
      </p:sp>
      <p:sp>
        <p:nvSpPr>
          <p:cNvPr id="85" name="Google Shape;85;p21"/>
          <p:cNvSpPr txBox="1"/>
          <p:nvPr>
            <p:ph idx="2" type="body"/>
          </p:nvPr>
        </p:nvSpPr>
        <p:spPr>
          <a:xfrm>
            <a:off x="4652738" y="1257301"/>
            <a:ext cx="3525900" cy="33720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1200"/>
              </a:spcBef>
              <a:spcAft>
                <a:spcPts val="0"/>
              </a:spcAft>
              <a:buClr>
                <a:schemeClr val="dk1"/>
              </a:buClr>
              <a:buSzPts val="1800"/>
              <a:buChar char="•"/>
              <a:defRPr sz="1800"/>
            </a:lvl1pPr>
            <a:lvl2pPr indent="-323850" lvl="1" marL="914400" rtl="0" algn="l">
              <a:lnSpc>
                <a:spcPct val="90000"/>
              </a:lnSpc>
              <a:spcBef>
                <a:spcPts val="500"/>
              </a:spcBef>
              <a:spcAft>
                <a:spcPts val="0"/>
              </a:spcAft>
              <a:buClr>
                <a:schemeClr val="dk1"/>
              </a:buClr>
              <a:buSzPts val="1500"/>
              <a:buChar char="–"/>
              <a:defRPr sz="1500"/>
            </a:lvl2pPr>
            <a:lvl3pPr indent="-317500" lvl="2" marL="1371600" rtl="0" algn="l">
              <a:lnSpc>
                <a:spcPct val="90000"/>
              </a:lnSpc>
              <a:spcBef>
                <a:spcPts val="500"/>
              </a:spcBef>
              <a:spcAft>
                <a:spcPts val="0"/>
              </a:spcAft>
              <a:buClr>
                <a:schemeClr val="dk1"/>
              </a:buClr>
              <a:buSzPts val="1400"/>
              <a:buChar char="–"/>
              <a:defRPr sz="1400"/>
            </a:lvl3pPr>
            <a:lvl4pPr indent="-304800" lvl="3" marL="1828800" rtl="0" algn="l">
              <a:lnSpc>
                <a:spcPct val="90000"/>
              </a:lnSpc>
              <a:spcBef>
                <a:spcPts val="500"/>
              </a:spcBef>
              <a:spcAft>
                <a:spcPts val="0"/>
              </a:spcAft>
              <a:buClr>
                <a:schemeClr val="dk1"/>
              </a:buClr>
              <a:buSzPts val="1200"/>
              <a:buChar char="–"/>
              <a:defRPr sz="1200"/>
            </a:lvl4pPr>
            <a:lvl5pPr indent="-304800" lvl="4" marL="2286000" rtl="0" algn="l">
              <a:lnSpc>
                <a:spcPct val="90000"/>
              </a:lnSpc>
              <a:spcBef>
                <a:spcPts val="500"/>
              </a:spcBef>
              <a:spcAft>
                <a:spcPts val="0"/>
              </a:spcAft>
              <a:buClr>
                <a:schemeClr val="dk1"/>
              </a:buClr>
              <a:buSzPts val="1200"/>
              <a:buChar char="–"/>
              <a:defRPr sz="1200"/>
            </a:lvl5pPr>
            <a:lvl6pPr indent="-304800" lvl="5" marL="2743200" rtl="0" algn="l">
              <a:lnSpc>
                <a:spcPct val="100000"/>
              </a:lnSpc>
              <a:spcBef>
                <a:spcPts val="500"/>
              </a:spcBef>
              <a:spcAft>
                <a:spcPts val="0"/>
              </a:spcAft>
              <a:buClr>
                <a:schemeClr val="dk1"/>
              </a:buClr>
              <a:buSzPts val="1200"/>
              <a:buChar char="–"/>
              <a:defRPr sz="1200"/>
            </a:lvl6pPr>
            <a:lvl7pPr indent="-304800" lvl="6" marL="3200400" rtl="0" algn="l">
              <a:lnSpc>
                <a:spcPct val="100000"/>
              </a:lnSpc>
              <a:spcBef>
                <a:spcPts val="500"/>
              </a:spcBef>
              <a:spcAft>
                <a:spcPts val="0"/>
              </a:spcAft>
              <a:buClr>
                <a:schemeClr val="dk1"/>
              </a:buClr>
              <a:buSzPts val="1200"/>
              <a:buChar char="–"/>
              <a:defRPr sz="1200"/>
            </a:lvl7pPr>
            <a:lvl8pPr indent="-304800" lvl="7" marL="3657600" rtl="0" algn="l">
              <a:lnSpc>
                <a:spcPct val="100000"/>
              </a:lnSpc>
              <a:spcBef>
                <a:spcPts val="500"/>
              </a:spcBef>
              <a:spcAft>
                <a:spcPts val="0"/>
              </a:spcAft>
              <a:buClr>
                <a:schemeClr val="dk1"/>
              </a:buClr>
              <a:buSzPts val="1200"/>
              <a:buChar char="–"/>
              <a:defRPr sz="1200"/>
            </a:lvl8pPr>
            <a:lvl9pPr indent="-304800" lvl="8" marL="4114800" rtl="0" algn="l">
              <a:lnSpc>
                <a:spcPct val="100000"/>
              </a:lnSpc>
              <a:spcBef>
                <a:spcPts val="500"/>
              </a:spcBef>
              <a:spcAft>
                <a:spcPts val="0"/>
              </a:spcAft>
              <a:buClr>
                <a:schemeClr val="dk1"/>
              </a:buClr>
              <a:buSzPts val="1200"/>
              <a:buChar char="–"/>
              <a:defRPr sz="1200"/>
            </a:lvl9pPr>
          </a:lstStyle>
          <a:p/>
        </p:txBody>
      </p:sp>
      <p:sp>
        <p:nvSpPr>
          <p:cNvPr id="86" name="Google Shape;86;p21"/>
          <p:cNvSpPr txBox="1"/>
          <p:nvPr>
            <p:ph idx="10" type="dt"/>
          </p:nvPr>
        </p:nvSpPr>
        <p:spPr>
          <a:xfrm>
            <a:off x="954084" y="4767263"/>
            <a:ext cx="2133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8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87" name="Google Shape;87;p21"/>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8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88" name="Google Shape;88;p21"/>
          <p:cNvSpPr txBox="1"/>
          <p:nvPr>
            <p:ph idx="12" type="sldNum"/>
          </p:nvPr>
        </p:nvSpPr>
        <p:spPr>
          <a:xfrm>
            <a:off x="6039992" y="4767263"/>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1D68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yellow">
  <p:cSld name="TITLE_2_1">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4"/>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16" name="Google Shape;16;p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red">
  <p:cSld name="TITLE_1">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5"/>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 name="Google Shape;19;p5"/>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
        <p:nvSpPr>
          <p:cNvPr id="20" name="Google Shape;20;p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blue">
  <p:cSld name="TITLE_1_2">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6"/>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 name="Google Shape;23;p6"/>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
        <p:nvSpPr>
          <p:cNvPr id="24" name="Google Shape;24;p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yellow">
  <p:cSld name="TITLE_1_2_1">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7"/>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7" name="Google Shape;27;p7"/>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
        <p:nvSpPr>
          <p:cNvPr id="28" name="Google Shape;28;p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yellow">
  <p:cSld name="TITLE_1_1">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8"/>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algn="ctr">
              <a:spcBef>
                <a:spcPts val="0"/>
              </a:spcBef>
              <a:spcAft>
                <a:spcPts val="0"/>
              </a:spcAft>
              <a:buSzPts val="2400"/>
              <a:buChar char="■"/>
              <a:defRPr i="1" sz="2400"/>
            </a:lvl9pPr>
          </a:lstStyle>
          <a:p/>
        </p:txBody>
      </p:sp>
      <p:sp>
        <p:nvSpPr>
          <p:cNvPr id="31" name="Google Shape;31;p8"/>
          <p:cNvSpPr txBox="1"/>
          <p:nvPr/>
        </p:nvSpPr>
        <p:spPr>
          <a:xfrm>
            <a:off x="3593400" y="1283826"/>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chemeClr val="accent3"/>
                </a:solidFill>
                <a:latin typeface="Permanent Marker"/>
                <a:ea typeface="Permanent Marker"/>
                <a:cs typeface="Permanent Marker"/>
                <a:sym typeface="Permanent Marker"/>
              </a:rPr>
              <a:t>“</a:t>
            </a:r>
            <a:endParaRPr sz="9600">
              <a:solidFill>
                <a:schemeClr val="accent3"/>
              </a:solidFill>
              <a:latin typeface="Permanent Marker"/>
              <a:ea typeface="Permanent Marker"/>
              <a:cs typeface="Permanent Marker"/>
              <a:sym typeface="Permanent Marker"/>
            </a:endParaRPr>
          </a:p>
        </p:txBody>
      </p:sp>
      <p:sp>
        <p:nvSpPr>
          <p:cNvPr id="32" name="Google Shape;32;p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red">
  <p:cSld name="TITLE_1_1_1">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9"/>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rtl="0" algn="ctr">
              <a:spcBef>
                <a:spcPts val="0"/>
              </a:spcBef>
              <a:spcAft>
                <a:spcPts val="0"/>
              </a:spcAft>
              <a:buSzPts val="2400"/>
              <a:buChar char="■"/>
              <a:defRPr i="1" sz="2400"/>
            </a:lvl9pPr>
          </a:lstStyle>
          <a:p/>
        </p:txBody>
      </p:sp>
      <p:sp>
        <p:nvSpPr>
          <p:cNvPr id="35" name="Google Shape;35;p9"/>
          <p:cNvSpPr txBox="1"/>
          <p:nvPr/>
        </p:nvSpPr>
        <p:spPr>
          <a:xfrm>
            <a:off x="3593400" y="992123"/>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chemeClr val="accent1"/>
                </a:solidFill>
                <a:latin typeface="Permanent Marker"/>
                <a:ea typeface="Permanent Marker"/>
                <a:cs typeface="Permanent Marker"/>
                <a:sym typeface="Permanent Marker"/>
              </a:rPr>
              <a:t>“</a:t>
            </a:r>
            <a:endParaRPr sz="9600">
              <a:solidFill>
                <a:schemeClr val="accent1"/>
              </a:solidFill>
              <a:latin typeface="Permanent Marker"/>
              <a:ea typeface="Permanent Marker"/>
              <a:cs typeface="Permanent Marker"/>
              <a:sym typeface="Permanent Marker"/>
            </a:endParaRPr>
          </a:p>
        </p:txBody>
      </p:sp>
      <p:sp>
        <p:nvSpPr>
          <p:cNvPr id="36" name="Google Shape;36;p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blue">
  <p:cSld name="TITLE_1_1_1_1">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10"/>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rtl="0" algn="ctr">
              <a:spcBef>
                <a:spcPts val="0"/>
              </a:spcBef>
              <a:spcAft>
                <a:spcPts val="0"/>
              </a:spcAft>
              <a:buSzPts val="2400"/>
              <a:buChar char="■"/>
              <a:defRPr i="1" sz="2400"/>
            </a:lvl9pPr>
          </a:lstStyle>
          <a:p/>
        </p:txBody>
      </p:sp>
      <p:sp>
        <p:nvSpPr>
          <p:cNvPr id="39" name="Google Shape;39;p10"/>
          <p:cNvSpPr txBox="1"/>
          <p:nvPr/>
        </p:nvSpPr>
        <p:spPr>
          <a:xfrm>
            <a:off x="3593400" y="1283826"/>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chemeClr val="accent5"/>
                </a:solidFill>
                <a:latin typeface="Permanent Marker"/>
                <a:ea typeface="Permanent Marker"/>
                <a:cs typeface="Permanent Marker"/>
                <a:sym typeface="Permanent Marker"/>
              </a:rPr>
              <a:t>“</a:t>
            </a:r>
            <a:endParaRPr sz="9600">
              <a:solidFill>
                <a:schemeClr val="accent5"/>
              </a:solidFill>
              <a:latin typeface="Permanent Marker"/>
              <a:ea typeface="Permanent Marker"/>
              <a:cs typeface="Permanent Marker"/>
              <a:sym typeface="Permanent Marker"/>
            </a:endParaRPr>
          </a:p>
        </p:txBody>
      </p:sp>
      <p:sp>
        <p:nvSpPr>
          <p:cNvPr id="40" name="Google Shape;40;p1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2622"/>
            <a:ext cx="8229600" cy="857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1pPr>
            <a:lvl2pPr lvl="1"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2pPr>
            <a:lvl3pPr lvl="2"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3pPr>
            <a:lvl4pPr lvl="3"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4pPr>
            <a:lvl5pPr lvl="4"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5pPr>
            <a:lvl6pPr lvl="5"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6pPr>
            <a:lvl7pPr lvl="6"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7pPr>
            <a:lvl8pPr lvl="7"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8pPr>
            <a:lvl9pPr lvl="8"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9pPr>
          </a:lstStyle>
          <a:p/>
        </p:txBody>
      </p:sp>
      <p:sp>
        <p:nvSpPr>
          <p:cNvPr id="7" name="Google Shape;7;p1"/>
          <p:cNvSpPr txBox="1"/>
          <p:nvPr>
            <p:ph idx="1" type="body"/>
          </p:nvPr>
        </p:nvSpPr>
        <p:spPr>
          <a:xfrm>
            <a:off x="911700" y="1200150"/>
            <a:ext cx="7320600" cy="37257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1pPr>
            <a:lvl2pPr indent="-381000" lvl="1" marL="9144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indent="-381000" lvl="2" marL="13716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indent="-381000" lvl="3" marL="18288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indent="-381000" lvl="4" marL="2286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indent="-381000" lvl="5" marL="27432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indent="-381000" lvl="6" marL="32004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indent="-381000" lvl="7" marL="36576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indent="-381000" lvl="8" marL="41148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4297650" y="4859852"/>
            <a:ext cx="548700" cy="283800"/>
          </a:xfrm>
          <a:prstGeom prst="rect">
            <a:avLst/>
          </a:prstGeom>
          <a:noFill/>
          <a:ln>
            <a:noFill/>
          </a:ln>
        </p:spPr>
        <p:txBody>
          <a:bodyPr anchorCtr="0" anchor="t" bIns="91425" lIns="91425" spcFirstLastPara="1" rIns="91425" wrap="square" tIns="91425">
            <a:noAutofit/>
          </a:bodyPr>
          <a:lstStyle>
            <a:lvl1pPr lvl="0" algn="ctr">
              <a:buNone/>
              <a:defRPr sz="1200">
                <a:solidFill>
                  <a:schemeClr val="dk2"/>
                </a:solidFill>
                <a:latin typeface="Permanent Marker"/>
                <a:ea typeface="Permanent Marker"/>
                <a:cs typeface="Permanent Marker"/>
                <a:sym typeface="Permanent Marker"/>
              </a:defRPr>
            </a:lvl1pPr>
            <a:lvl2pPr lvl="1" algn="ctr">
              <a:buNone/>
              <a:defRPr sz="1200">
                <a:solidFill>
                  <a:schemeClr val="dk2"/>
                </a:solidFill>
                <a:latin typeface="Permanent Marker"/>
                <a:ea typeface="Permanent Marker"/>
                <a:cs typeface="Permanent Marker"/>
                <a:sym typeface="Permanent Marker"/>
              </a:defRPr>
            </a:lvl2pPr>
            <a:lvl3pPr lvl="2" algn="ctr">
              <a:buNone/>
              <a:defRPr sz="1200">
                <a:solidFill>
                  <a:schemeClr val="dk2"/>
                </a:solidFill>
                <a:latin typeface="Permanent Marker"/>
                <a:ea typeface="Permanent Marker"/>
                <a:cs typeface="Permanent Marker"/>
                <a:sym typeface="Permanent Marker"/>
              </a:defRPr>
            </a:lvl3pPr>
            <a:lvl4pPr lvl="3" algn="ctr">
              <a:buNone/>
              <a:defRPr sz="1200">
                <a:solidFill>
                  <a:schemeClr val="dk2"/>
                </a:solidFill>
                <a:latin typeface="Permanent Marker"/>
                <a:ea typeface="Permanent Marker"/>
                <a:cs typeface="Permanent Marker"/>
                <a:sym typeface="Permanent Marker"/>
              </a:defRPr>
            </a:lvl4pPr>
            <a:lvl5pPr lvl="4" algn="ctr">
              <a:buNone/>
              <a:defRPr sz="1200">
                <a:solidFill>
                  <a:schemeClr val="dk2"/>
                </a:solidFill>
                <a:latin typeface="Permanent Marker"/>
                <a:ea typeface="Permanent Marker"/>
                <a:cs typeface="Permanent Marker"/>
                <a:sym typeface="Permanent Marker"/>
              </a:defRPr>
            </a:lvl5pPr>
            <a:lvl6pPr lvl="5" algn="ctr">
              <a:buNone/>
              <a:defRPr sz="1200">
                <a:solidFill>
                  <a:schemeClr val="dk2"/>
                </a:solidFill>
                <a:latin typeface="Permanent Marker"/>
                <a:ea typeface="Permanent Marker"/>
                <a:cs typeface="Permanent Marker"/>
                <a:sym typeface="Permanent Marker"/>
              </a:defRPr>
            </a:lvl6pPr>
            <a:lvl7pPr lvl="6" algn="ctr">
              <a:buNone/>
              <a:defRPr sz="1200">
                <a:solidFill>
                  <a:schemeClr val="dk2"/>
                </a:solidFill>
                <a:latin typeface="Permanent Marker"/>
                <a:ea typeface="Permanent Marker"/>
                <a:cs typeface="Permanent Marker"/>
                <a:sym typeface="Permanent Marker"/>
              </a:defRPr>
            </a:lvl7pPr>
            <a:lvl8pPr lvl="7" algn="ctr">
              <a:buNone/>
              <a:defRPr sz="1200">
                <a:solidFill>
                  <a:schemeClr val="dk2"/>
                </a:solidFill>
                <a:latin typeface="Permanent Marker"/>
                <a:ea typeface="Permanent Marker"/>
                <a:cs typeface="Permanent Marker"/>
                <a:sym typeface="Permanent Marker"/>
              </a:defRPr>
            </a:lvl8pPr>
            <a:lvl9pPr lvl="8" algn="ctr">
              <a:buNone/>
              <a:defRPr sz="1200">
                <a:solidFill>
                  <a:schemeClr val="dk2"/>
                </a:solidFill>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hyperlink" Target="https://www.tataviam-nsn.us/history/#Timeline"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hyperlink" Target="http://www.youtube.com/watch?v=VmTjn27D6io" TargetMode="External"/><Relationship Id="rId5"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hyperlink" Target="https://cnra.maps.arcgis.com/apps/View/index.html?appid=03512d83d12b4c3389281e3a0c25a78f&amp;extent=-132.3160,31.7920,-107.4320,42.6407" TargetMode="Externa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hyperlink" Target="http://www.youtube.com/watch?v=VmTjn27D6io" TargetMode="External"/><Relationship Id="rId5" Type="http://schemas.openxmlformats.org/officeDocument/2006/relationships/image" Target="../media/image20.jpg"/><Relationship Id="rId6" Type="http://schemas.openxmlformats.org/officeDocument/2006/relationships/hyperlink" Target="http://www.youtube.com/watch?v=VmTjn27D6io"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hyperlink" Target="http://www.youtube.com/watch?v=VmTjn27D6io" TargetMode="External"/><Relationship Id="rId5"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9.jpg"/><Relationship Id="rId4" Type="http://schemas.openxmlformats.org/officeDocument/2006/relationships/hyperlink" Target="https://www.kcet.org/shows/tending-the-wild/what-john-muir-missed-the-uniqueness-of-california-indians" TargetMode="External"/><Relationship Id="rId5"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34.jp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32.jpg"/><Relationship Id="rId5"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hyperlink" Target="https://www.ienearth.org/what-is-indigenous-sovereignty-and-tribal-sovereignty/" TargetMode="Externa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hyperlink" Target="https://www.smwlaw.com/2016/05/15/tribal-consultation-under-ab-52-an-overview-and-tips-for-compliance/#:~:text=Under%20AB%2052%2C%20California%20tribes,is%20traditionally%20and%20culturally%20affiliated." TargetMode="Externa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hyperlink" Target="mailto:Tribal-Liaison@waterboards.ca.gov" TargetMode="Externa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hyperlink" Target="https://celdf.org/rights-of-nature/timeline/" TargetMode="Externa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22.png"/><Relationship Id="rId4" Type="http://schemas.openxmlformats.org/officeDocument/2006/relationships/hyperlink" Target="http://drive.google.com/file/d/1tQu8lD6wX1jLjc1xSoLfc5-FA7KwTzV5/view" TargetMode="External"/><Relationship Id="rId5"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31.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39.png"/><Relationship Id="rId4" Type="http://schemas.openxmlformats.org/officeDocument/2006/relationships/image" Target="../media/image22.png"/><Relationship Id="rId5" Type="http://schemas.openxmlformats.org/officeDocument/2006/relationships/hyperlink" Target="https://www.theguardian.com/world/2017/mar/16/new-zealand-river-granted-same-legal-rights-as-human-being" TargetMode="External"/><Relationship Id="rId6" Type="http://schemas.openxmlformats.org/officeDocument/2006/relationships/hyperlink" Target="http://drive.google.com/file/d/1_4jseoRkqpM4jLlcBE_9QzXSONDdIirW/view" TargetMode="External"/><Relationship Id="rId7" Type="http://schemas.openxmlformats.org/officeDocument/2006/relationships/image" Target="../media/image2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22.png"/><Relationship Id="rId4" Type="http://schemas.openxmlformats.org/officeDocument/2006/relationships/hyperlink" Target="https://intercontinentalcry.org/ponca-nation-oklahoma-recognize-rights-nature-stop-fracking/" TargetMode="External"/><Relationship Id="rId5" Type="http://schemas.openxmlformats.org/officeDocument/2006/relationships/hyperlink" Target="https://intercontinentalcry.org/white-earth-band-enacts-first-of-its-kind-rights-of-nature-law/" TargetMode="External"/><Relationship Id="rId6"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42.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41.pn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22.pn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22.png"/><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22.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 Id="rId3" Type="http://schemas.openxmlformats.org/officeDocument/2006/relationships/image" Target="../media/image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hyperlink" Target="https://www.youtube.com/watch?v=V3xwN3nKDUg" TargetMode="External"/><Relationship Id="rId4" Type="http://schemas.openxmlformats.org/officeDocument/2006/relationships/hyperlink" Target="https://youtu.be/VmTjn27D6io" TargetMode="External"/><Relationship Id="rId5" Type="http://schemas.openxmlformats.org/officeDocument/2006/relationships/hyperlink" Target="https://youtu.be/VmTjn27D6io" TargetMode="External"/><Relationship Id="rId6" Type="http://schemas.openxmlformats.org/officeDocument/2006/relationships/image" Target="../media/image22.png"/></Relationships>
</file>

<file path=ppt/slides/_rels/slide66.xml.rels><?xml version="1.0" encoding="UTF-8" standalone="yes"?><Relationships xmlns="http://schemas.openxmlformats.org/package/2006/relationships"><Relationship Id="rId11" Type="http://schemas.openxmlformats.org/officeDocument/2006/relationships/hyperlink" Target="https://intercontinentalcry.org/indigenous-protected-areas-are-the-next-generation-of-conservation/" TargetMode="External"/><Relationship Id="rId10" Type="http://schemas.openxmlformats.org/officeDocument/2006/relationships/hyperlink" Target="https://www.theguardian.com/world/2017/mar/16/new-zealand-river-granted-same-legal-rights-as-human-being" TargetMode="External"/><Relationship Id="rId12" Type="http://schemas.openxmlformats.org/officeDocument/2006/relationships/hyperlink" Target="https://www.npr.org/2019/08/03/740604142/should-rivers-have-same-legal-rights-as-humans-a-growing-number-of-voices-say-ye" TargetMode="External"/><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22.png"/><Relationship Id="rId4" Type="http://schemas.openxmlformats.org/officeDocument/2006/relationships/hyperlink" Target="https://journalistsresource.org/politics-and-government/tribal-sovereignty-native-americans/" TargetMode="External"/><Relationship Id="rId9" Type="http://schemas.openxmlformats.org/officeDocument/2006/relationships/hyperlink" Target="https://www.hcn.org/issues/51.18/tribal-affairs-the-klamath-river-now-has-the-legal-rights-of-a-person" TargetMode="External"/><Relationship Id="rId5" Type="http://schemas.openxmlformats.org/officeDocument/2006/relationships/hyperlink" Target="https://www.ncai.org/tribalnations/introduction/Indian_Country_101_Updated_February_2019.pdf" TargetMode="External"/><Relationship Id="rId6" Type="http://schemas.openxmlformats.org/officeDocument/2006/relationships/hyperlink" Target="https://www.hcn.org/issues/50.10/tribal-affairs-how-the-yurok-tribe-is-reclaiming-the-klamath-river" TargetMode="External"/><Relationship Id="rId7" Type="http://schemas.openxmlformats.org/officeDocument/2006/relationships/hyperlink" Target="https://www.tandfonline.com/doi/abs/10.1080/02508060.2019.1631558?journalCode=rwin20" TargetMode="External"/><Relationship Id="rId8" Type="http://schemas.openxmlformats.org/officeDocument/2006/relationships/hyperlink" Target="https://www.tandfonline.com/doi/abs/10.1080/02508060.2019.1631558?journalCode=rwin20" TargetMode="External"/></Relationships>
</file>

<file path=ppt/slides/_rels/slide67.xml.rels><?xml version="1.0" encoding="UTF-8" standalone="yes"?><Relationships xmlns="http://schemas.openxmlformats.org/package/2006/relationships"><Relationship Id="rId10" Type="http://schemas.openxmlformats.org/officeDocument/2006/relationships/hyperlink" Target="http://www.treepeople.org" TargetMode="External"/><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2.png"/><Relationship Id="rId4" Type="http://schemas.openxmlformats.org/officeDocument/2006/relationships/hyperlink" Target="mailto:gabriella@sacredplacesinstitute.org" TargetMode="External"/><Relationship Id="rId9" Type="http://schemas.openxmlformats.org/officeDocument/2006/relationships/image" Target="../media/image43.png"/><Relationship Id="rId5" Type="http://schemas.openxmlformats.org/officeDocument/2006/relationships/hyperlink" Target="mailto:gabriella@sacredplacesinstitute.org" TargetMode="External"/><Relationship Id="rId6" Type="http://schemas.openxmlformats.org/officeDocument/2006/relationships/hyperlink" Target="mailto:gabriella@sacredplacesinstitute.org" TargetMode="External"/><Relationship Id="rId7" Type="http://schemas.openxmlformats.org/officeDocument/2006/relationships/hyperlink" Target="mailto:gabriella@sacredplacesinstitute.org" TargetMode="External"/><Relationship Id="rId8" Type="http://schemas.openxmlformats.org/officeDocument/2006/relationships/hyperlink" Target="http://www.sacredplacesinstitut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2"/>
          <p:cNvSpPr txBox="1"/>
          <p:nvPr>
            <p:ph type="ctrTitle"/>
          </p:nvPr>
        </p:nvSpPr>
        <p:spPr>
          <a:xfrm>
            <a:off x="1295550" y="981650"/>
            <a:ext cx="6552900" cy="318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6200">
                <a:solidFill>
                  <a:srgbClr val="2B2B2B"/>
                </a:solidFill>
                <a:latin typeface="Nanum Brush Script"/>
                <a:ea typeface="Nanum Brush Script"/>
                <a:cs typeface="Nanum Brush Script"/>
                <a:sym typeface="Nanum Brush Script"/>
              </a:rPr>
              <a:t>Upper Santa Clara River Region Agency Training Workshops </a:t>
            </a:r>
            <a:endParaRPr b="1" sz="6200">
              <a:solidFill>
                <a:srgbClr val="2B2B2B"/>
              </a:solidFill>
              <a:latin typeface="Nanum Brush Script"/>
              <a:ea typeface="Nanum Brush Script"/>
              <a:cs typeface="Nanum Brush Script"/>
              <a:sym typeface="Nanum Brush Script"/>
            </a:endParaRPr>
          </a:p>
        </p:txBody>
      </p:sp>
      <p:sp>
        <p:nvSpPr>
          <p:cNvPr id="94" name="Google Shape;94;p22"/>
          <p:cNvSpPr txBox="1"/>
          <p:nvPr/>
        </p:nvSpPr>
        <p:spPr>
          <a:xfrm>
            <a:off x="3483225" y="684750"/>
            <a:ext cx="579300" cy="8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500">
              <a:solidFill>
                <a:srgbClr val="FFFFFF"/>
              </a:solidFill>
              <a:latin typeface="Nanum Brush Script"/>
              <a:ea typeface="Nanum Brush Script"/>
              <a:cs typeface="Nanum Brush Script"/>
              <a:sym typeface="Nanum Brush Script"/>
            </a:endParaRPr>
          </a:p>
        </p:txBody>
      </p:sp>
      <p:pic>
        <p:nvPicPr>
          <p:cNvPr id="95" name="Google Shape;95;p22"/>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1"/>
          <p:cNvSpPr txBox="1"/>
          <p:nvPr>
            <p:ph type="title"/>
          </p:nvPr>
        </p:nvSpPr>
        <p:spPr>
          <a:xfrm>
            <a:off x="457200" y="-22622"/>
            <a:ext cx="8229600" cy="857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1400"/>
              <a:buNone/>
            </a:pPr>
            <a:r>
              <a:rPr b="1" lang="en">
                <a:solidFill>
                  <a:schemeClr val="dk1"/>
                </a:solidFill>
              </a:rPr>
              <a:t>Ariel Whitson</a:t>
            </a:r>
            <a:endParaRPr b="1">
              <a:solidFill>
                <a:schemeClr val="dk1"/>
              </a:solidFill>
            </a:endParaRPr>
          </a:p>
        </p:txBody>
      </p:sp>
      <p:sp>
        <p:nvSpPr>
          <p:cNvPr id="179" name="Google Shape;179;p31"/>
          <p:cNvSpPr txBox="1"/>
          <p:nvPr>
            <p:ph idx="1" type="body"/>
          </p:nvPr>
        </p:nvSpPr>
        <p:spPr>
          <a:xfrm>
            <a:off x="183350" y="1327725"/>
            <a:ext cx="5364600" cy="3208800"/>
          </a:xfrm>
          <a:prstGeom prst="rect">
            <a:avLst/>
          </a:prstGeom>
          <a:noFill/>
          <a:ln>
            <a:noFill/>
          </a:ln>
        </p:spPr>
        <p:txBody>
          <a:bodyPr anchorCtr="0" anchor="t" bIns="34275" lIns="68575" spcFirstLastPara="1" rIns="68575" wrap="square" tIns="34275">
            <a:noAutofit/>
          </a:bodyPr>
          <a:lstStyle/>
          <a:p>
            <a:pPr indent="0" lvl="0" marL="0" rtl="0" algn="just">
              <a:lnSpc>
                <a:spcPct val="100000"/>
              </a:lnSpc>
              <a:spcBef>
                <a:spcPts val="0"/>
              </a:spcBef>
              <a:spcAft>
                <a:spcPts val="0"/>
              </a:spcAft>
              <a:buNone/>
            </a:pPr>
            <a:r>
              <a:rPr b="1" lang="en" sz="1400">
                <a:latin typeface="Calibri"/>
                <a:ea typeface="Calibri"/>
                <a:cs typeface="Calibri"/>
                <a:sym typeface="Calibri"/>
              </a:rPr>
              <a:t>Ariel Lew Ai Le Whitson</a:t>
            </a:r>
            <a:r>
              <a:rPr lang="en" sz="1400">
                <a:latin typeface="Calibri"/>
                <a:ea typeface="Calibri"/>
                <a:cs typeface="Calibri"/>
                <a:sym typeface="Calibri"/>
              </a:rPr>
              <a:t>, Director of Education and Community at TreePeople, leads and manages TreePeople’s environmental education, water equity and urban greening community organizing departments. Her teams mobilize community-members across Southern California, with a focus on environmentally and economically stressed communities who have faced historical environmental injustice, in actively participating in initiatives focused on climate change solutions, reforestation, water security, fire resilience, urban soils and planting a healthy urban tree canopy. This includes supporting teachers and youth to take action in their communities through hands-on, science-based activities. She has extensive experience in managing programmatic and legislative initiatives, fundraising, and marketing campaigns. She also serves on the Board of Literacy for Environmental Justice.</a:t>
            </a:r>
            <a:endParaRPr sz="1400">
              <a:latin typeface="Calibri"/>
              <a:ea typeface="Calibri"/>
              <a:cs typeface="Calibri"/>
              <a:sym typeface="Calibri"/>
            </a:endParaRPr>
          </a:p>
          <a:p>
            <a:pPr indent="0" lvl="0" marL="0" rtl="0" algn="just">
              <a:lnSpc>
                <a:spcPct val="100000"/>
              </a:lnSpc>
              <a:spcBef>
                <a:spcPts val="0"/>
              </a:spcBef>
              <a:spcAft>
                <a:spcPts val="0"/>
              </a:spcAft>
              <a:buNone/>
            </a:pPr>
            <a:r>
              <a:t/>
            </a:r>
            <a:endParaRPr b="1" sz="1600">
              <a:latin typeface="Calibri"/>
              <a:ea typeface="Calibri"/>
              <a:cs typeface="Calibri"/>
              <a:sym typeface="Calibri"/>
            </a:endParaRPr>
          </a:p>
          <a:p>
            <a:pPr indent="0" lvl="0" marL="0" rtl="0" algn="just">
              <a:lnSpc>
                <a:spcPct val="100000"/>
              </a:lnSpc>
              <a:spcBef>
                <a:spcPts val="0"/>
              </a:spcBef>
              <a:spcAft>
                <a:spcPts val="0"/>
              </a:spcAft>
              <a:buClr>
                <a:schemeClr val="dk2"/>
              </a:buClr>
              <a:buSzPts val="800"/>
              <a:buFont typeface="Arial"/>
              <a:buNone/>
            </a:pPr>
            <a:r>
              <a:t/>
            </a:r>
            <a:endParaRPr b="1" sz="1400">
              <a:latin typeface="Calibri"/>
              <a:ea typeface="Calibri"/>
              <a:cs typeface="Calibri"/>
              <a:sym typeface="Calibri"/>
            </a:endParaRPr>
          </a:p>
        </p:txBody>
      </p:sp>
      <p:sp>
        <p:nvSpPr>
          <p:cNvPr id="180" name="Google Shape;180;p3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81" name="Google Shape;181;p31"/>
          <p:cNvPicPr preferRelativeResize="0"/>
          <p:nvPr/>
        </p:nvPicPr>
        <p:blipFill>
          <a:blip r:embed="rId3">
            <a:alphaModFix/>
          </a:blip>
          <a:stretch>
            <a:fillRect/>
          </a:stretch>
        </p:blipFill>
        <p:spPr>
          <a:xfrm>
            <a:off x="5747200" y="1311038"/>
            <a:ext cx="3155098" cy="3242173"/>
          </a:xfrm>
          <a:prstGeom prst="rect">
            <a:avLst/>
          </a:prstGeom>
          <a:noFill/>
          <a:ln>
            <a:noFill/>
          </a:ln>
        </p:spPr>
      </p:pic>
      <p:pic>
        <p:nvPicPr>
          <p:cNvPr id="182" name="Google Shape;182;p31"/>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2"/>
          <p:cNvSpPr txBox="1"/>
          <p:nvPr/>
        </p:nvSpPr>
        <p:spPr>
          <a:xfrm>
            <a:off x="2725000" y="1321350"/>
            <a:ext cx="6232500" cy="30576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None/>
            </a:pPr>
            <a:r>
              <a:rPr b="1" lang="en" sz="1500">
                <a:solidFill>
                  <a:srgbClr val="222222"/>
                </a:solidFill>
                <a:highlight>
                  <a:srgbClr val="FFFFFF"/>
                </a:highlight>
              </a:rPr>
              <a:t>Peter</a:t>
            </a:r>
            <a:r>
              <a:rPr lang="en" sz="1500">
                <a:solidFill>
                  <a:srgbClr val="222222"/>
                </a:solidFill>
                <a:highlight>
                  <a:srgbClr val="FFFFFF"/>
                </a:highlight>
              </a:rPr>
              <a:t> </a:t>
            </a:r>
            <a:r>
              <a:rPr b="1" lang="en" sz="1500">
                <a:solidFill>
                  <a:srgbClr val="222222"/>
                </a:solidFill>
                <a:highlight>
                  <a:srgbClr val="FFFFFF"/>
                </a:highlight>
              </a:rPr>
              <a:t>Massey</a:t>
            </a:r>
            <a:r>
              <a:rPr lang="en" sz="1500">
                <a:solidFill>
                  <a:srgbClr val="222222"/>
                </a:solidFill>
                <a:highlight>
                  <a:srgbClr val="FFFFFF"/>
                </a:highlight>
              </a:rPr>
              <a:t>, </a:t>
            </a:r>
            <a:r>
              <a:rPr lang="en" sz="1600">
                <a:solidFill>
                  <a:srgbClr val="222222"/>
                </a:solidFill>
                <a:highlight>
                  <a:srgbClr val="FFFFFF"/>
                </a:highlight>
                <a:latin typeface="Calibri"/>
                <a:ea typeface="Calibri"/>
                <a:cs typeface="Calibri"/>
                <a:sym typeface="Calibri"/>
              </a:rPr>
              <a:t>Project Manager, Water Equity Programs, has more than 20 years’ experience in non-profit administration, with a special focus on public fundraising, contract administration, project and program design, partnerships and strategic planning.  Peter currently lead’s TreePeople role as on-call consultant to LA County Dept. of Public Works for implementation of the WaterTalks Program, developing water projects and programs in both unceded and underrepresented areas of Los Angeles and Upper Santa Clara River regions.  Since May of 2021, Peter also serves as a Watershed Coordinator for LA County’s Safe, Clean Water Program for the Santa Clara River Watershed. </a:t>
            </a:r>
            <a:endParaRPr sz="1600">
              <a:solidFill>
                <a:srgbClr val="222222"/>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None/>
            </a:pPr>
            <a:r>
              <a:t/>
            </a:r>
            <a:endParaRPr sz="1100">
              <a:solidFill>
                <a:srgbClr val="222222"/>
              </a:solidFill>
              <a:highlight>
                <a:srgbClr val="FFFFFF"/>
              </a:highlight>
            </a:endParaRPr>
          </a:p>
          <a:p>
            <a:pPr indent="0" lvl="0" marL="0" marR="0" rtl="0" algn="l">
              <a:lnSpc>
                <a:spcPct val="115000"/>
              </a:lnSpc>
              <a:spcBef>
                <a:spcPts val="0"/>
              </a:spcBef>
              <a:spcAft>
                <a:spcPts val="0"/>
              </a:spcAft>
              <a:buNone/>
            </a:pPr>
            <a:r>
              <a:t/>
            </a:r>
            <a:endParaRPr sz="1100">
              <a:solidFill>
                <a:srgbClr val="222222"/>
              </a:solidFill>
              <a:highlight>
                <a:srgbClr val="FFFFFF"/>
              </a:highlight>
            </a:endParaRPr>
          </a:p>
          <a:p>
            <a:pPr indent="0" lvl="0" marL="0" marR="0" rtl="0" algn="l">
              <a:lnSpc>
                <a:spcPct val="115000"/>
              </a:lnSpc>
              <a:spcBef>
                <a:spcPts val="0"/>
              </a:spcBef>
              <a:spcAft>
                <a:spcPts val="0"/>
              </a:spcAft>
              <a:buClr>
                <a:srgbClr val="000000"/>
              </a:buClr>
              <a:buSzPts val="1400"/>
              <a:buFont typeface="Arial"/>
              <a:buNone/>
            </a:pPr>
            <a:r>
              <a:t/>
            </a:r>
            <a:endParaRPr b="1">
              <a:solidFill>
                <a:schemeClr val="dk1"/>
              </a:solidFill>
              <a:latin typeface="Calibri"/>
              <a:ea typeface="Calibri"/>
              <a:cs typeface="Calibri"/>
              <a:sym typeface="Calibri"/>
            </a:endParaRPr>
          </a:p>
        </p:txBody>
      </p:sp>
      <p:sp>
        <p:nvSpPr>
          <p:cNvPr id="189" name="Google Shape;189;p32"/>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Peter Massey</a:t>
            </a:r>
            <a:endParaRPr>
              <a:solidFill>
                <a:schemeClr val="dk1"/>
              </a:solidFill>
            </a:endParaRPr>
          </a:p>
        </p:txBody>
      </p:sp>
      <p:sp>
        <p:nvSpPr>
          <p:cNvPr id="190" name="Google Shape;190;p3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91" name="Google Shape;191;p32"/>
          <p:cNvPicPr preferRelativeResize="0"/>
          <p:nvPr/>
        </p:nvPicPr>
        <p:blipFill>
          <a:blip r:embed="rId3">
            <a:alphaModFix/>
          </a:blip>
          <a:stretch>
            <a:fillRect/>
          </a:stretch>
        </p:blipFill>
        <p:spPr>
          <a:xfrm>
            <a:off x="295763" y="1329025"/>
            <a:ext cx="2238375" cy="3057525"/>
          </a:xfrm>
          <a:prstGeom prst="rect">
            <a:avLst/>
          </a:prstGeom>
          <a:noFill/>
          <a:ln>
            <a:noFill/>
          </a:ln>
        </p:spPr>
      </p:pic>
      <p:pic>
        <p:nvPicPr>
          <p:cNvPr id="192" name="Google Shape;192;p32"/>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3"/>
          <p:cNvSpPr txBox="1"/>
          <p:nvPr>
            <p:ph type="title"/>
          </p:nvPr>
        </p:nvSpPr>
        <p:spPr>
          <a:xfrm>
            <a:off x="457200" y="-22622"/>
            <a:ext cx="8229600" cy="857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1400"/>
              <a:buNone/>
            </a:pPr>
            <a:r>
              <a:rPr b="1" lang="en">
                <a:solidFill>
                  <a:schemeClr val="dk1"/>
                </a:solidFill>
              </a:rPr>
              <a:t>Roland Pacheco</a:t>
            </a:r>
            <a:endParaRPr b="1">
              <a:solidFill>
                <a:schemeClr val="dk1"/>
              </a:solidFill>
            </a:endParaRPr>
          </a:p>
        </p:txBody>
      </p:sp>
      <p:sp>
        <p:nvSpPr>
          <p:cNvPr id="199" name="Google Shape;199;p33"/>
          <p:cNvSpPr txBox="1"/>
          <p:nvPr>
            <p:ph idx="1" type="body"/>
          </p:nvPr>
        </p:nvSpPr>
        <p:spPr>
          <a:xfrm>
            <a:off x="156075" y="1327725"/>
            <a:ext cx="5145600" cy="32811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1200"/>
              </a:spcBef>
              <a:spcAft>
                <a:spcPts val="0"/>
              </a:spcAft>
              <a:buNone/>
            </a:pPr>
            <a:r>
              <a:rPr b="1" lang="en" sz="1400">
                <a:solidFill>
                  <a:srgbClr val="000000"/>
                </a:solidFill>
                <a:latin typeface="Calibri"/>
                <a:ea typeface="Calibri"/>
                <a:cs typeface="Calibri"/>
                <a:sym typeface="Calibri"/>
              </a:rPr>
              <a:t>Roland</a:t>
            </a:r>
            <a:r>
              <a:rPr lang="en" sz="1400">
                <a:solidFill>
                  <a:srgbClr val="000000"/>
                </a:solidFill>
                <a:latin typeface="Calibri"/>
                <a:ea typeface="Calibri"/>
                <a:cs typeface="Calibri"/>
                <a:sym typeface="Calibri"/>
              </a:rPr>
              <a:t> is the Tribal Engagement Coordinator for TreePeople. Roland is of the Acjachemen Nation. Raised and lives on the traditional land of the Tongva Peoples in Whittier, California. Growing up in a family proactively involved in Indigenous community efforts in the East Los Angeles area, Roland has expanded on his involvement and understanding of Indigenous community efforts introduced to him as a child. Having worked in the water realm at the municipal and community levels, Roland is working on being able to further elevate the Indigenous voices in the community with his familiarity of water systems. His position in the organization has helped lead to reconnect with parts of his community.</a:t>
            </a:r>
            <a:endParaRPr sz="1400">
              <a:solidFill>
                <a:srgbClr val="000000"/>
              </a:solidFill>
              <a:latin typeface="Calibri"/>
              <a:ea typeface="Calibri"/>
              <a:cs typeface="Calibri"/>
              <a:sym typeface="Calibri"/>
            </a:endParaRPr>
          </a:p>
          <a:p>
            <a:pPr indent="0" lvl="0" marL="0" rtl="0" algn="just">
              <a:lnSpc>
                <a:spcPct val="100000"/>
              </a:lnSpc>
              <a:spcBef>
                <a:spcPts val="1200"/>
              </a:spcBef>
              <a:spcAft>
                <a:spcPts val="0"/>
              </a:spcAft>
              <a:buClr>
                <a:schemeClr val="dk2"/>
              </a:buClr>
              <a:buSzPts val="800"/>
              <a:buFont typeface="Arial"/>
              <a:buNone/>
            </a:pPr>
            <a:r>
              <a:t/>
            </a:r>
            <a:endParaRPr b="1" sz="1600">
              <a:latin typeface="Calibri"/>
              <a:ea typeface="Calibri"/>
              <a:cs typeface="Calibri"/>
              <a:sym typeface="Calibri"/>
            </a:endParaRPr>
          </a:p>
        </p:txBody>
      </p:sp>
      <p:sp>
        <p:nvSpPr>
          <p:cNvPr id="200" name="Google Shape;200;p3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01" name="Google Shape;201;p33"/>
          <p:cNvPicPr preferRelativeResize="0"/>
          <p:nvPr/>
        </p:nvPicPr>
        <p:blipFill>
          <a:blip r:embed="rId3">
            <a:alphaModFix/>
          </a:blip>
          <a:stretch>
            <a:fillRect/>
          </a:stretch>
        </p:blipFill>
        <p:spPr>
          <a:xfrm>
            <a:off x="5486000" y="1255528"/>
            <a:ext cx="3353200" cy="3353200"/>
          </a:xfrm>
          <a:prstGeom prst="rect">
            <a:avLst/>
          </a:prstGeom>
          <a:noFill/>
          <a:ln>
            <a:noFill/>
          </a:ln>
        </p:spPr>
      </p:pic>
      <p:pic>
        <p:nvPicPr>
          <p:cNvPr id="202" name="Google Shape;202;p33"/>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4"/>
          <p:cNvSpPr txBox="1"/>
          <p:nvPr>
            <p:ph type="ctrTitle"/>
          </p:nvPr>
        </p:nvSpPr>
        <p:spPr>
          <a:xfrm>
            <a:off x="1557300" y="1991844"/>
            <a:ext cx="6029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Nanum Brush Script"/>
                <a:ea typeface="Nanum Brush Script"/>
                <a:cs typeface="Nanum Brush Script"/>
                <a:sym typeface="Nanum Brush Script"/>
              </a:rPr>
              <a:t>Water, Culture,&amp; Origin</a:t>
            </a:r>
            <a:endParaRPr b="1">
              <a:latin typeface="Nanum Brush Script"/>
              <a:ea typeface="Nanum Brush Script"/>
              <a:cs typeface="Nanum Brush Script"/>
              <a:sym typeface="Nanum Brush Script"/>
            </a:endParaRPr>
          </a:p>
          <a:p>
            <a:pPr indent="0" lvl="0" marL="0" rtl="0" algn="ctr">
              <a:spcBef>
                <a:spcPts val="0"/>
              </a:spcBef>
              <a:spcAft>
                <a:spcPts val="0"/>
              </a:spcAft>
              <a:buNone/>
            </a:pPr>
            <a:r>
              <a:rPr b="1" lang="en">
                <a:latin typeface="Nanum Brush Script"/>
                <a:ea typeface="Nanum Brush Script"/>
                <a:cs typeface="Nanum Brush Script"/>
                <a:sym typeface="Nanum Brush Script"/>
              </a:rPr>
              <a:t>Providing Indigenous Context</a:t>
            </a:r>
            <a:endParaRPr b="1" sz="5000">
              <a:latin typeface="Nanum Brush Script"/>
              <a:ea typeface="Nanum Brush Script"/>
              <a:cs typeface="Nanum Brush Script"/>
              <a:sym typeface="Nanum Brush Script"/>
            </a:endParaRPr>
          </a:p>
        </p:txBody>
      </p:sp>
      <p:sp>
        <p:nvSpPr>
          <p:cNvPr id="208" name="Google Shape;208;p3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209" name="Google Shape;209;p34"/>
          <p:cNvSpPr txBox="1"/>
          <p:nvPr/>
        </p:nvSpPr>
        <p:spPr>
          <a:xfrm>
            <a:off x="242250" y="4440000"/>
            <a:ext cx="8659500" cy="37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i="1">
              <a:solidFill>
                <a:srgbClr val="859CB1"/>
              </a:solidFill>
              <a:latin typeface="Gill Sans"/>
              <a:ea typeface="Gill Sans"/>
              <a:cs typeface="Gill Sans"/>
              <a:sym typeface="Gill Sans"/>
            </a:endParaRPr>
          </a:p>
        </p:txBody>
      </p:sp>
      <p:pic>
        <p:nvPicPr>
          <p:cNvPr id="210" name="Google Shape;210;p34"/>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chemeClr val="dk1"/>
                </a:solidFill>
              </a:rPr>
              <a:t>Locating Ourselves</a:t>
            </a:r>
            <a:endParaRPr sz="4100">
              <a:solidFill>
                <a:schemeClr val="dk1"/>
              </a:solidFill>
            </a:endParaRPr>
          </a:p>
        </p:txBody>
      </p:sp>
      <p:sp>
        <p:nvSpPr>
          <p:cNvPr id="216" name="Google Shape;216;p35"/>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374650" lvl="0" marL="457200" rtl="0" algn="l">
              <a:lnSpc>
                <a:spcPct val="100000"/>
              </a:lnSpc>
              <a:spcBef>
                <a:spcPts val="600"/>
              </a:spcBef>
              <a:spcAft>
                <a:spcPts val="0"/>
              </a:spcAft>
              <a:buSzPts val="2300"/>
              <a:buFont typeface="Arial"/>
              <a:buChar char="●"/>
            </a:pPr>
            <a:r>
              <a:rPr lang="en" sz="2300">
                <a:latin typeface="Arial"/>
                <a:ea typeface="Arial"/>
                <a:cs typeface="Arial"/>
                <a:sym typeface="Arial"/>
              </a:rPr>
              <a:t>The Santa Clara River stems from the waters of the San Gabriel Mountains</a:t>
            </a:r>
            <a:endParaRPr sz="2300">
              <a:latin typeface="Arial"/>
              <a:ea typeface="Arial"/>
              <a:cs typeface="Arial"/>
              <a:sym typeface="Arial"/>
            </a:endParaRPr>
          </a:p>
          <a:p>
            <a:pPr indent="-374650" lvl="0" marL="457200" rtl="0" algn="l">
              <a:lnSpc>
                <a:spcPct val="100000"/>
              </a:lnSpc>
              <a:spcBef>
                <a:spcPts val="0"/>
              </a:spcBef>
              <a:spcAft>
                <a:spcPts val="0"/>
              </a:spcAft>
              <a:buSzPts val="2300"/>
              <a:buFont typeface="Arial"/>
              <a:buChar char="●"/>
            </a:pPr>
            <a:r>
              <a:rPr lang="en" sz="2300">
                <a:latin typeface="Arial"/>
                <a:ea typeface="Arial"/>
                <a:cs typeface="Arial"/>
                <a:sym typeface="Arial"/>
              </a:rPr>
              <a:t>The River was shared between the Chumash and the Tataviam Nations as they both had villages near the river</a:t>
            </a:r>
            <a:endParaRPr sz="2300">
              <a:latin typeface="Arial"/>
              <a:ea typeface="Arial"/>
              <a:cs typeface="Arial"/>
              <a:sym typeface="Arial"/>
            </a:endParaRPr>
          </a:p>
          <a:p>
            <a:pPr indent="-374650" lvl="0" marL="457200" rtl="0" algn="l">
              <a:lnSpc>
                <a:spcPct val="100000"/>
              </a:lnSpc>
              <a:spcBef>
                <a:spcPts val="0"/>
              </a:spcBef>
              <a:spcAft>
                <a:spcPts val="0"/>
              </a:spcAft>
              <a:buSzPts val="2300"/>
              <a:buFont typeface="Arial"/>
              <a:buChar char="●"/>
            </a:pPr>
            <a:r>
              <a:rPr lang="en" sz="2300">
                <a:latin typeface="Arial"/>
                <a:ea typeface="Arial"/>
                <a:cs typeface="Arial"/>
                <a:sym typeface="Arial"/>
              </a:rPr>
              <a:t>There were no borders involved, both Nations traveled up and down stream as needed</a:t>
            </a:r>
            <a:endParaRPr sz="2300">
              <a:latin typeface="Arial"/>
              <a:ea typeface="Arial"/>
              <a:cs typeface="Arial"/>
              <a:sym typeface="Arial"/>
            </a:endParaRPr>
          </a:p>
          <a:p>
            <a:pPr indent="-381000" lvl="0" marL="457200" rtl="0" algn="l">
              <a:lnSpc>
                <a:spcPct val="100000"/>
              </a:lnSpc>
              <a:spcBef>
                <a:spcPts val="0"/>
              </a:spcBef>
              <a:spcAft>
                <a:spcPts val="0"/>
              </a:spcAft>
              <a:buSzPts val="2400"/>
              <a:buFont typeface="Arial"/>
              <a:buChar char="●"/>
            </a:pPr>
            <a:r>
              <a:rPr lang="en" sz="2300">
                <a:latin typeface="Arial"/>
                <a:ea typeface="Arial"/>
                <a:cs typeface="Arial"/>
                <a:sym typeface="Arial"/>
              </a:rPr>
              <a:t>Both Nations relied on and contributed to a healthy ecosystem to sustain life</a:t>
            </a:r>
            <a:r>
              <a:rPr lang="en" sz="2200">
                <a:latin typeface="Arial"/>
                <a:ea typeface="Arial"/>
                <a:cs typeface="Arial"/>
                <a:sym typeface="Arial"/>
              </a:rPr>
              <a:t> </a:t>
            </a:r>
            <a:endParaRPr sz="2200">
              <a:latin typeface="Arial"/>
              <a:ea typeface="Arial"/>
              <a:cs typeface="Arial"/>
              <a:sym typeface="Arial"/>
            </a:endParaRPr>
          </a:p>
          <a:p>
            <a:pPr indent="-381000" lvl="0" marL="457200" rtl="0" algn="l">
              <a:lnSpc>
                <a:spcPct val="100000"/>
              </a:lnSpc>
              <a:spcBef>
                <a:spcPts val="0"/>
              </a:spcBef>
              <a:spcAft>
                <a:spcPts val="0"/>
              </a:spcAft>
              <a:buClr>
                <a:schemeClr val="accent1"/>
              </a:buClr>
              <a:buSzPts val="2400"/>
              <a:buFont typeface="Nanum Brush Script"/>
              <a:buChar char="●"/>
            </a:pPr>
            <a:r>
              <a:rPr lang="en" u="sng">
                <a:solidFill>
                  <a:schemeClr val="accent1"/>
                </a:solidFill>
                <a:latin typeface="Nanum Brush Script"/>
                <a:ea typeface="Nanum Brush Script"/>
                <a:cs typeface="Nanum Brush Script"/>
                <a:sym typeface="Nanum Brush Script"/>
                <a:hlinkClick r:id="rId3">
                  <a:extLst>
                    <a:ext uri="{A12FA001-AC4F-418D-AE19-62706E023703}">
                      <ahyp:hlinkClr val="tx"/>
                    </a:ext>
                  </a:extLst>
                </a:hlinkClick>
              </a:rPr>
              <a:t>https://www.tataviam-nsn.us/history/#Timeline</a:t>
            </a:r>
            <a:endParaRPr>
              <a:solidFill>
                <a:schemeClr val="accent1"/>
              </a:solidFill>
              <a:latin typeface="Nanum Brush Script"/>
              <a:ea typeface="Nanum Brush Script"/>
              <a:cs typeface="Nanum Brush Script"/>
              <a:sym typeface="Nanum Brush Script"/>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217" name="Google Shape;217;p3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18" name="Google Shape;218;p35"/>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6"/>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chemeClr val="dk1"/>
                </a:solidFill>
              </a:rPr>
              <a:t>Water as a Living Entity </a:t>
            </a:r>
            <a:endParaRPr sz="3300">
              <a:solidFill>
                <a:schemeClr val="dk1"/>
              </a:solidFill>
            </a:endParaRPr>
          </a:p>
        </p:txBody>
      </p:sp>
      <p:sp>
        <p:nvSpPr>
          <p:cNvPr id="224" name="Google Shape;224;p36"/>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457200" rtl="0" algn="l">
              <a:lnSpc>
                <a:spcPct val="100000"/>
              </a:lnSpc>
              <a:spcBef>
                <a:spcPts val="600"/>
              </a:spcBef>
              <a:spcAft>
                <a:spcPts val="0"/>
              </a:spcAft>
              <a:buNone/>
            </a:pPr>
            <a:r>
              <a:t/>
            </a:r>
            <a:endParaRPr>
              <a:latin typeface="Calibri"/>
              <a:ea typeface="Calibri"/>
              <a:cs typeface="Calibri"/>
              <a:sym typeface="Calibri"/>
            </a:endParaRPr>
          </a:p>
          <a:p>
            <a:pPr indent="-381000" lvl="0" marL="457200" rtl="0" algn="l">
              <a:lnSpc>
                <a:spcPct val="100000"/>
              </a:lnSpc>
              <a:spcBef>
                <a:spcPts val="1000"/>
              </a:spcBef>
              <a:spcAft>
                <a:spcPts val="0"/>
              </a:spcAft>
              <a:buSzPts val="2400"/>
              <a:buFont typeface="Calibri"/>
              <a:buChar char="●"/>
            </a:pPr>
            <a:r>
              <a:rPr lang="en">
                <a:latin typeface="Calibri"/>
                <a:ea typeface="Calibri"/>
                <a:cs typeface="Calibri"/>
                <a:sym typeface="Calibri"/>
              </a:rPr>
              <a:t>Water is an energy source</a:t>
            </a:r>
            <a:endParaRPr>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a:latin typeface="Calibri"/>
                <a:ea typeface="Calibri"/>
                <a:cs typeface="Calibri"/>
                <a:sym typeface="Calibri"/>
              </a:rPr>
              <a:t>Life in the River </a:t>
            </a:r>
            <a:endParaRPr>
              <a:latin typeface="Calibri"/>
              <a:ea typeface="Calibri"/>
              <a:cs typeface="Calibri"/>
              <a:sym typeface="Calibri"/>
            </a:endParaRPr>
          </a:p>
          <a:p>
            <a:pPr indent="-381000" lvl="1" marL="914400" rtl="0" algn="l">
              <a:lnSpc>
                <a:spcPct val="100000"/>
              </a:lnSpc>
              <a:spcBef>
                <a:spcPts val="0"/>
              </a:spcBef>
              <a:spcAft>
                <a:spcPts val="0"/>
              </a:spcAft>
              <a:buSzPts val="2400"/>
              <a:buFont typeface="Calibri"/>
              <a:buChar char="○"/>
            </a:pPr>
            <a:r>
              <a:rPr lang="en">
                <a:latin typeface="Calibri"/>
                <a:ea typeface="Calibri"/>
                <a:cs typeface="Calibri"/>
                <a:sym typeface="Calibri"/>
              </a:rPr>
              <a:t>salmon, trout, animals that we lived off of and within </a:t>
            </a:r>
            <a:endParaRPr>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a:latin typeface="Calibri"/>
                <a:ea typeface="Calibri"/>
                <a:cs typeface="Calibri"/>
                <a:sym typeface="Calibri"/>
              </a:rPr>
              <a:t>What are some of the ways that you practice respecting water? </a:t>
            </a:r>
            <a:endParaRPr>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a:latin typeface="Calibri"/>
                <a:ea typeface="Calibri"/>
                <a:cs typeface="Calibri"/>
                <a:sym typeface="Calibri"/>
              </a:rPr>
              <a:t>Can you describe what water as a living entity means to you?</a:t>
            </a:r>
            <a:endParaRPr>
              <a:latin typeface="Calibri"/>
              <a:ea typeface="Calibri"/>
              <a:cs typeface="Calibri"/>
              <a:sym typeface="Calibri"/>
            </a:endParaRPr>
          </a:p>
          <a:p>
            <a:pPr indent="-381000" lvl="0" marL="457200" rtl="0" algn="l">
              <a:spcBef>
                <a:spcPts val="0"/>
              </a:spcBef>
              <a:spcAft>
                <a:spcPts val="0"/>
              </a:spcAft>
              <a:buSzPts val="2400"/>
              <a:buFont typeface="Calibri"/>
              <a:buChar char="●"/>
            </a:pPr>
            <a:r>
              <a:rPr lang="en">
                <a:latin typeface="Calibri"/>
                <a:ea typeface="Calibri"/>
                <a:cs typeface="Calibri"/>
                <a:sym typeface="Calibri"/>
              </a:rPr>
              <a:t>Can you describe what water as an energy source means to you?</a:t>
            </a:r>
            <a:endParaRPr>
              <a:latin typeface="Calibri"/>
              <a:ea typeface="Calibri"/>
              <a:cs typeface="Calibri"/>
              <a:sym typeface="Calibri"/>
            </a:endParaRPr>
          </a:p>
          <a:p>
            <a:pPr indent="-381000" lvl="1" marL="914400" rtl="0" algn="l">
              <a:spcBef>
                <a:spcPts val="0"/>
              </a:spcBef>
              <a:spcAft>
                <a:spcPts val="0"/>
              </a:spcAft>
              <a:buSzPts val="2400"/>
              <a:buFont typeface="Calibri"/>
              <a:buChar char="○"/>
            </a:pPr>
            <a:r>
              <a:rPr lang="en">
                <a:latin typeface="Calibri"/>
                <a:ea typeface="Calibri"/>
                <a:cs typeface="Calibri"/>
                <a:sym typeface="Calibri"/>
              </a:rPr>
              <a:t>include in chat</a:t>
            </a:r>
            <a:endParaRPr>
              <a:latin typeface="Calibri"/>
              <a:ea typeface="Calibri"/>
              <a:cs typeface="Calibri"/>
              <a:sym typeface="Calibri"/>
            </a:endParaRPr>
          </a:p>
          <a:p>
            <a:pPr indent="0" lvl="0" marL="9144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225" name="Google Shape;225;p3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26" name="Google Shape;226;p36"/>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7"/>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rPr>
              <a:t>Relationships and Reciprocity </a:t>
            </a:r>
            <a:endParaRPr sz="2600">
              <a:solidFill>
                <a:schemeClr val="dk1"/>
              </a:solidFill>
            </a:endParaRPr>
          </a:p>
        </p:txBody>
      </p:sp>
      <p:sp>
        <p:nvSpPr>
          <p:cNvPr id="232" name="Google Shape;232;p37"/>
          <p:cNvSpPr txBox="1"/>
          <p:nvPr>
            <p:ph idx="1" type="body"/>
          </p:nvPr>
        </p:nvSpPr>
        <p:spPr>
          <a:xfrm>
            <a:off x="307500" y="980250"/>
            <a:ext cx="8529000" cy="3967500"/>
          </a:xfrm>
          <a:prstGeom prst="rect">
            <a:avLst/>
          </a:prstGeom>
        </p:spPr>
        <p:txBody>
          <a:bodyPr anchorCtr="0" anchor="t" bIns="91425" lIns="91425" spcFirstLastPara="1" rIns="91425" wrap="square" tIns="91425">
            <a:noAutofit/>
          </a:bodyPr>
          <a:lstStyle/>
          <a:p>
            <a:pPr indent="-361950" lvl="0" marL="457200" rtl="0" algn="l">
              <a:lnSpc>
                <a:spcPct val="100000"/>
              </a:lnSpc>
              <a:spcBef>
                <a:spcPts val="600"/>
              </a:spcBef>
              <a:spcAft>
                <a:spcPts val="0"/>
              </a:spcAft>
              <a:buSzPts val="2100"/>
              <a:buFont typeface="Calibri"/>
              <a:buChar char="●"/>
            </a:pPr>
            <a:r>
              <a:rPr lang="en" sz="2100">
                <a:latin typeface="Calibri"/>
                <a:ea typeface="Calibri"/>
                <a:cs typeface="Calibri"/>
                <a:sym typeface="Calibri"/>
              </a:rPr>
              <a:t>Relationship between plants, roots, rocks, pebbles to the dirt to the sand and how they all tie in to natural cleansing systems and work together</a:t>
            </a:r>
            <a:endParaRPr sz="2100">
              <a:latin typeface="Calibri"/>
              <a:ea typeface="Calibri"/>
              <a:cs typeface="Calibri"/>
              <a:sym typeface="Calibri"/>
            </a:endParaRPr>
          </a:p>
          <a:p>
            <a:pPr indent="0" lvl="0" marL="0" rtl="0" algn="l">
              <a:lnSpc>
                <a:spcPct val="100000"/>
              </a:lnSpc>
              <a:spcBef>
                <a:spcPts val="1000"/>
              </a:spcBef>
              <a:spcAft>
                <a:spcPts val="0"/>
              </a:spcAft>
              <a:buNone/>
            </a:pPr>
            <a:r>
              <a:t/>
            </a:r>
            <a:endParaRPr sz="100">
              <a:latin typeface="Calibri"/>
              <a:ea typeface="Calibri"/>
              <a:cs typeface="Calibri"/>
              <a:sym typeface="Calibri"/>
            </a:endParaRPr>
          </a:p>
          <a:p>
            <a:pPr indent="-361950" lvl="0" marL="457200" rtl="0" algn="l">
              <a:lnSpc>
                <a:spcPct val="100000"/>
              </a:lnSpc>
              <a:spcBef>
                <a:spcPts val="1000"/>
              </a:spcBef>
              <a:spcAft>
                <a:spcPts val="0"/>
              </a:spcAft>
              <a:buSzPts val="2100"/>
              <a:buFont typeface="Calibri"/>
              <a:buChar char="●"/>
            </a:pPr>
            <a:r>
              <a:rPr lang="en" sz="2100">
                <a:latin typeface="Calibri"/>
                <a:ea typeface="Calibri"/>
                <a:cs typeface="Calibri"/>
                <a:sym typeface="Calibri"/>
              </a:rPr>
              <a:t>Responsibility as human beings–our responsibility to care for plants and river</a:t>
            </a:r>
            <a:endParaRPr sz="2100">
              <a:latin typeface="Calibri"/>
              <a:ea typeface="Calibri"/>
              <a:cs typeface="Calibri"/>
              <a:sym typeface="Calibri"/>
            </a:endParaRPr>
          </a:p>
          <a:p>
            <a:pPr indent="0" lvl="0" marL="0" rtl="0" algn="l">
              <a:lnSpc>
                <a:spcPct val="100000"/>
              </a:lnSpc>
              <a:spcBef>
                <a:spcPts val="1000"/>
              </a:spcBef>
              <a:spcAft>
                <a:spcPts val="0"/>
              </a:spcAft>
              <a:buNone/>
            </a:pPr>
            <a:r>
              <a:t/>
            </a:r>
            <a:endParaRPr sz="100">
              <a:latin typeface="Calibri"/>
              <a:ea typeface="Calibri"/>
              <a:cs typeface="Calibri"/>
              <a:sym typeface="Calibri"/>
            </a:endParaRPr>
          </a:p>
          <a:p>
            <a:pPr indent="-361950" lvl="0" marL="457200" rtl="0" algn="l">
              <a:lnSpc>
                <a:spcPct val="100000"/>
              </a:lnSpc>
              <a:spcBef>
                <a:spcPts val="1000"/>
              </a:spcBef>
              <a:spcAft>
                <a:spcPts val="0"/>
              </a:spcAft>
              <a:buSzPts val="2100"/>
              <a:buFont typeface="Calibri"/>
              <a:buChar char="●"/>
            </a:pPr>
            <a:r>
              <a:rPr lang="en" sz="2100">
                <a:latin typeface="Calibri"/>
                <a:ea typeface="Calibri"/>
                <a:cs typeface="Calibri"/>
                <a:sym typeface="Calibri"/>
              </a:rPr>
              <a:t>Maintaining healthy relationships </a:t>
            </a:r>
            <a:endParaRPr sz="2100">
              <a:latin typeface="Calibri"/>
              <a:ea typeface="Calibri"/>
              <a:cs typeface="Calibri"/>
              <a:sym typeface="Calibri"/>
            </a:endParaRPr>
          </a:p>
          <a:p>
            <a:pPr indent="0" lvl="0" marL="457200" rtl="0" algn="l">
              <a:lnSpc>
                <a:spcPct val="100000"/>
              </a:lnSpc>
              <a:spcBef>
                <a:spcPts val="1000"/>
              </a:spcBef>
              <a:spcAft>
                <a:spcPts val="0"/>
              </a:spcAft>
              <a:buNone/>
            </a:pPr>
            <a:r>
              <a:t/>
            </a:r>
            <a:endParaRPr sz="100">
              <a:latin typeface="Calibri"/>
              <a:ea typeface="Calibri"/>
              <a:cs typeface="Calibri"/>
              <a:sym typeface="Calibri"/>
            </a:endParaRPr>
          </a:p>
          <a:p>
            <a:pPr indent="-361950" lvl="0" marL="457200" rtl="0" algn="l">
              <a:lnSpc>
                <a:spcPct val="100000"/>
              </a:lnSpc>
              <a:spcBef>
                <a:spcPts val="1000"/>
              </a:spcBef>
              <a:spcAft>
                <a:spcPts val="0"/>
              </a:spcAft>
              <a:buSzPts val="2100"/>
              <a:buFont typeface="Calibri"/>
              <a:buChar char="●"/>
            </a:pPr>
            <a:r>
              <a:rPr lang="en" sz="2100">
                <a:latin typeface="Calibri"/>
                <a:ea typeface="Calibri"/>
                <a:cs typeface="Calibri"/>
                <a:sym typeface="Calibri"/>
              </a:rPr>
              <a:t>Understanding the power and importance of vibration and intention</a:t>
            </a:r>
            <a:endParaRPr sz="2100">
              <a:latin typeface="Calibri"/>
              <a:ea typeface="Calibri"/>
              <a:cs typeface="Calibri"/>
              <a:sym typeface="Calibri"/>
            </a:endParaRPr>
          </a:p>
          <a:p>
            <a:pPr indent="0" lvl="0" marL="457200" rtl="0" algn="l">
              <a:lnSpc>
                <a:spcPct val="100000"/>
              </a:lnSpc>
              <a:spcBef>
                <a:spcPts val="1000"/>
              </a:spcBef>
              <a:spcAft>
                <a:spcPts val="0"/>
              </a:spcAft>
              <a:buNone/>
            </a:pPr>
            <a:r>
              <a:t/>
            </a:r>
            <a:endParaRPr sz="100">
              <a:latin typeface="Calibri"/>
              <a:ea typeface="Calibri"/>
              <a:cs typeface="Calibri"/>
              <a:sym typeface="Calibri"/>
            </a:endParaRPr>
          </a:p>
          <a:p>
            <a:pPr indent="-361950" lvl="0" marL="457200" rtl="0" algn="l">
              <a:lnSpc>
                <a:spcPct val="100000"/>
              </a:lnSpc>
              <a:spcBef>
                <a:spcPts val="1000"/>
              </a:spcBef>
              <a:spcAft>
                <a:spcPts val="0"/>
              </a:spcAft>
              <a:buSzPts val="2100"/>
              <a:buFont typeface="Calibri"/>
              <a:buChar char="●"/>
            </a:pPr>
            <a:r>
              <a:rPr lang="en" sz="2100">
                <a:latin typeface="Calibri"/>
                <a:ea typeface="Calibri"/>
                <a:cs typeface="Calibri"/>
                <a:sym typeface="Calibri"/>
              </a:rPr>
              <a:t>Taking only what is needed</a:t>
            </a:r>
            <a:endParaRPr sz="2100">
              <a:latin typeface="Calibri"/>
              <a:ea typeface="Calibri"/>
              <a:cs typeface="Calibri"/>
              <a:sym typeface="Calibri"/>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233" name="Google Shape;233;p3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34" name="Google Shape;234;p37"/>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8"/>
          <p:cNvSpPr txBox="1"/>
          <p:nvPr>
            <p:ph idx="1" type="body"/>
          </p:nvPr>
        </p:nvSpPr>
        <p:spPr>
          <a:xfrm>
            <a:off x="911700" y="1042950"/>
            <a:ext cx="73206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ctr">
              <a:spcBef>
                <a:spcPts val="600"/>
              </a:spcBef>
              <a:spcAft>
                <a:spcPts val="0"/>
              </a:spcAft>
              <a:buNone/>
            </a:pPr>
            <a:r>
              <a:rPr lang="en" sz="6000">
                <a:latin typeface="Nanum Brush Script"/>
                <a:ea typeface="Nanum Brush Script"/>
                <a:cs typeface="Nanum Brush Script"/>
                <a:sym typeface="Nanum Brush Script"/>
              </a:rPr>
              <a:t>Questions?</a:t>
            </a:r>
            <a:endParaRPr sz="6400">
              <a:latin typeface="Nanum Brush Script"/>
              <a:ea typeface="Nanum Brush Script"/>
              <a:cs typeface="Nanum Brush Script"/>
              <a:sym typeface="Nanum Brush Script"/>
            </a:endParaRPr>
          </a:p>
        </p:txBody>
      </p:sp>
      <p:sp>
        <p:nvSpPr>
          <p:cNvPr id="240" name="Google Shape;240;p3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41" name="Google Shape;241;p38"/>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ctrTitle"/>
          </p:nvPr>
        </p:nvSpPr>
        <p:spPr>
          <a:xfrm>
            <a:off x="1557300" y="1991844"/>
            <a:ext cx="6029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Nanum Brush Script"/>
                <a:ea typeface="Nanum Brush Script"/>
                <a:cs typeface="Nanum Brush Script"/>
                <a:sym typeface="Nanum Brush Script"/>
              </a:rPr>
              <a:t>Capitalism, Settler Colonialism, Commodification, and Contamination</a:t>
            </a:r>
            <a:endParaRPr b="1" sz="5000">
              <a:latin typeface="Nanum Brush Script"/>
              <a:ea typeface="Nanum Brush Script"/>
              <a:cs typeface="Nanum Brush Script"/>
              <a:sym typeface="Nanum Brush Script"/>
            </a:endParaRPr>
          </a:p>
        </p:txBody>
      </p:sp>
      <p:sp>
        <p:nvSpPr>
          <p:cNvPr id="247" name="Google Shape;247;p3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248" name="Google Shape;248;p39"/>
          <p:cNvSpPr txBox="1"/>
          <p:nvPr/>
        </p:nvSpPr>
        <p:spPr>
          <a:xfrm>
            <a:off x="242250" y="4440000"/>
            <a:ext cx="8659500" cy="37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i="1">
              <a:solidFill>
                <a:srgbClr val="859CB1"/>
              </a:solidFill>
              <a:latin typeface="Gill Sans"/>
              <a:ea typeface="Gill Sans"/>
              <a:cs typeface="Gill Sans"/>
              <a:sym typeface="Gill Sans"/>
            </a:endParaRPr>
          </a:p>
        </p:txBody>
      </p:sp>
      <p:pic>
        <p:nvPicPr>
          <p:cNvPr id="249" name="Google Shape;249;p39"/>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0"/>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rPr>
              <a:t>Indigenous Voices on Sacred Waters</a:t>
            </a:r>
            <a:endParaRPr sz="2500">
              <a:solidFill>
                <a:schemeClr val="dk1"/>
              </a:solidFill>
            </a:endParaRPr>
          </a:p>
        </p:txBody>
      </p:sp>
      <p:sp>
        <p:nvSpPr>
          <p:cNvPr id="255" name="Google Shape;255;p40"/>
          <p:cNvSpPr txBox="1"/>
          <p:nvPr>
            <p:ph idx="1" type="body"/>
          </p:nvPr>
        </p:nvSpPr>
        <p:spPr>
          <a:xfrm>
            <a:off x="5285100" y="892300"/>
            <a:ext cx="3536100" cy="39675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600"/>
              </a:spcBef>
              <a:spcAft>
                <a:spcPts val="0"/>
              </a:spcAft>
              <a:buSzPts val="1300"/>
              <a:buFont typeface="Calibri"/>
              <a:buChar char="●"/>
            </a:pPr>
            <a:r>
              <a:rPr lang="en" sz="1300">
                <a:latin typeface="Calibri"/>
                <a:ea typeface="Calibri"/>
                <a:cs typeface="Calibri"/>
                <a:sym typeface="Calibri"/>
              </a:rPr>
              <a:t>State agencies play an important role in the connection between water and people. </a:t>
            </a:r>
            <a:endParaRPr sz="1300">
              <a:latin typeface="Calibri"/>
              <a:ea typeface="Calibri"/>
              <a:cs typeface="Calibri"/>
              <a:sym typeface="Calibri"/>
            </a:endParaRPr>
          </a:p>
          <a:p>
            <a:pPr indent="0" lvl="0" marL="0" rtl="0" algn="l">
              <a:lnSpc>
                <a:spcPct val="100000"/>
              </a:lnSpc>
              <a:spcBef>
                <a:spcPts val="1000"/>
              </a:spcBef>
              <a:spcAft>
                <a:spcPts val="0"/>
              </a:spcAft>
              <a:buNone/>
            </a:pPr>
            <a:r>
              <a:t/>
            </a:r>
            <a:endParaRPr sz="1300">
              <a:latin typeface="Calibri"/>
              <a:ea typeface="Calibri"/>
              <a:cs typeface="Calibri"/>
              <a:sym typeface="Calibri"/>
            </a:endParaRPr>
          </a:p>
          <a:p>
            <a:pPr indent="-311150" lvl="0" marL="457200" rtl="0" algn="l">
              <a:lnSpc>
                <a:spcPct val="100000"/>
              </a:lnSpc>
              <a:spcBef>
                <a:spcPts val="1000"/>
              </a:spcBef>
              <a:spcAft>
                <a:spcPts val="0"/>
              </a:spcAft>
              <a:buSzPts val="1300"/>
              <a:buFont typeface="Calibri"/>
              <a:buChar char="●"/>
            </a:pPr>
            <a:r>
              <a:rPr lang="en" sz="1300">
                <a:latin typeface="Calibri"/>
                <a:ea typeface="Calibri"/>
                <a:cs typeface="Calibri"/>
                <a:sym typeface="Calibri"/>
              </a:rPr>
              <a:t>Allowing indigenous people, especially those from local tribes, to have co-management opportunities allows the public to see that Indigenous people are not a thing of the past </a:t>
            </a:r>
            <a:endParaRPr sz="1300">
              <a:latin typeface="Calibri"/>
              <a:ea typeface="Calibri"/>
              <a:cs typeface="Calibri"/>
              <a:sym typeface="Calibri"/>
            </a:endParaRPr>
          </a:p>
          <a:p>
            <a:pPr indent="0" lvl="0" marL="457200" rtl="0" algn="l">
              <a:lnSpc>
                <a:spcPct val="100000"/>
              </a:lnSpc>
              <a:spcBef>
                <a:spcPts val="1000"/>
              </a:spcBef>
              <a:spcAft>
                <a:spcPts val="0"/>
              </a:spcAft>
              <a:buNone/>
            </a:pPr>
            <a:r>
              <a:t/>
            </a:r>
            <a:endParaRPr sz="1300">
              <a:latin typeface="Calibri"/>
              <a:ea typeface="Calibri"/>
              <a:cs typeface="Calibri"/>
              <a:sym typeface="Calibri"/>
            </a:endParaRPr>
          </a:p>
          <a:p>
            <a:pPr indent="-311150" lvl="0" marL="457200" rtl="0" algn="l">
              <a:lnSpc>
                <a:spcPct val="100000"/>
              </a:lnSpc>
              <a:spcBef>
                <a:spcPts val="1000"/>
              </a:spcBef>
              <a:spcAft>
                <a:spcPts val="0"/>
              </a:spcAft>
              <a:buSzPts val="1300"/>
              <a:buFont typeface="Calibri"/>
              <a:buChar char="●"/>
            </a:pPr>
            <a:r>
              <a:rPr lang="en" sz="1300">
                <a:latin typeface="Calibri"/>
                <a:ea typeface="Calibri"/>
                <a:cs typeface="Calibri"/>
                <a:sym typeface="Calibri"/>
              </a:rPr>
              <a:t>Meaningful consultation and co-management is so much more important than the performative kind that a lot of agencies currently engage in </a:t>
            </a:r>
            <a:endParaRPr sz="1300">
              <a:latin typeface="Calibri"/>
              <a:ea typeface="Calibri"/>
              <a:cs typeface="Calibri"/>
              <a:sym typeface="Calibri"/>
            </a:endParaRPr>
          </a:p>
          <a:p>
            <a:pPr indent="-311150" lvl="1" marL="914400" rtl="0" algn="l">
              <a:lnSpc>
                <a:spcPct val="100000"/>
              </a:lnSpc>
              <a:spcBef>
                <a:spcPts val="0"/>
              </a:spcBef>
              <a:spcAft>
                <a:spcPts val="0"/>
              </a:spcAft>
              <a:buSzPts val="1300"/>
              <a:buFont typeface="Calibri"/>
              <a:buChar char="○"/>
            </a:pPr>
            <a:r>
              <a:rPr lang="en" sz="1300">
                <a:latin typeface="Calibri"/>
                <a:ea typeface="Calibri"/>
                <a:cs typeface="Calibri"/>
                <a:sym typeface="Calibri"/>
              </a:rPr>
              <a:t>It allows for trust between tribes and agencies to be built </a:t>
            </a:r>
            <a:endParaRPr sz="1300">
              <a:latin typeface="Calibri"/>
              <a:ea typeface="Calibri"/>
              <a:cs typeface="Calibri"/>
              <a:sym typeface="Calibri"/>
            </a:endParaRPr>
          </a:p>
          <a:p>
            <a:pPr indent="0" lvl="0" marL="457200" rtl="0" algn="l">
              <a:lnSpc>
                <a:spcPct val="100000"/>
              </a:lnSpc>
              <a:spcBef>
                <a:spcPts val="1000"/>
              </a:spcBef>
              <a:spcAft>
                <a:spcPts val="1000"/>
              </a:spcAft>
              <a:buNone/>
            </a:pPr>
            <a:r>
              <a:t/>
            </a:r>
            <a:endParaRPr sz="1200">
              <a:latin typeface="Calibri"/>
              <a:ea typeface="Calibri"/>
              <a:cs typeface="Calibri"/>
              <a:sym typeface="Calibri"/>
            </a:endParaRPr>
          </a:p>
        </p:txBody>
      </p:sp>
      <p:sp>
        <p:nvSpPr>
          <p:cNvPr id="256" name="Google Shape;256;p4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57" name="Google Shape;257;p40"/>
          <p:cNvPicPr preferRelativeResize="0"/>
          <p:nvPr/>
        </p:nvPicPr>
        <p:blipFill>
          <a:blip r:embed="rId3">
            <a:alphaModFix/>
          </a:blip>
          <a:stretch>
            <a:fillRect/>
          </a:stretch>
        </p:blipFill>
        <p:spPr>
          <a:xfrm>
            <a:off x="580300" y="397825"/>
            <a:ext cx="857400" cy="857400"/>
          </a:xfrm>
          <a:prstGeom prst="rect">
            <a:avLst/>
          </a:prstGeom>
          <a:noFill/>
          <a:ln>
            <a:noFill/>
          </a:ln>
        </p:spPr>
      </p:pic>
      <p:pic>
        <p:nvPicPr>
          <p:cNvPr descr="The Indigenous Perspectives on Sacred Water video contains the voices of local tribal folx  emphasizing the need for water entities to implement best practices by actively engaging tribal folx in all decision making processes related to waterways." id="258" name="Google Shape;258;p40" title="The Indigenous Perspectives on Sacred Water">
            <a:hlinkClick r:id="rId4"/>
          </p:cNvPr>
          <p:cNvPicPr preferRelativeResize="0"/>
          <p:nvPr/>
        </p:nvPicPr>
        <p:blipFill>
          <a:blip r:embed="rId5">
            <a:alphaModFix/>
          </a:blip>
          <a:stretch>
            <a:fillRect/>
          </a:stretch>
        </p:blipFill>
        <p:spPr>
          <a:xfrm>
            <a:off x="211350" y="11615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3"/>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i="0" lang="en" sz="3400">
                <a:latin typeface="Nanum Brush Script"/>
                <a:ea typeface="Nanum Brush Script"/>
                <a:cs typeface="Nanum Brush Script"/>
                <a:sym typeface="Nanum Brush Script"/>
              </a:rPr>
              <a:t>Grounding and Land Acknowledgment</a:t>
            </a:r>
            <a:endParaRPr>
              <a:latin typeface="Nanum Brush Script"/>
              <a:ea typeface="Nanum Brush Script"/>
              <a:cs typeface="Nanum Brush Script"/>
              <a:sym typeface="Nanum Brush Script"/>
            </a:endParaRPr>
          </a:p>
        </p:txBody>
      </p:sp>
      <p:sp>
        <p:nvSpPr>
          <p:cNvPr id="101" name="Google Shape;101;p2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02" name="Google Shape;102;p23"/>
          <p:cNvSpPr txBox="1"/>
          <p:nvPr/>
        </p:nvSpPr>
        <p:spPr>
          <a:xfrm>
            <a:off x="3080050" y="2969700"/>
            <a:ext cx="3405000" cy="1056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600"/>
              </a:spcBef>
              <a:spcAft>
                <a:spcPts val="0"/>
              </a:spcAft>
              <a:buClr>
                <a:schemeClr val="dk1"/>
              </a:buClr>
              <a:buSzPts val="2400"/>
              <a:buFont typeface="Arial"/>
              <a:buNone/>
            </a:pPr>
            <a:r>
              <a:t/>
            </a:r>
            <a:endParaRPr sz="2400">
              <a:solidFill>
                <a:srgbClr val="164B4F"/>
              </a:solidFill>
              <a:latin typeface="Calibri"/>
              <a:ea typeface="Calibri"/>
              <a:cs typeface="Calibri"/>
              <a:sym typeface="Calibri"/>
            </a:endParaRPr>
          </a:p>
          <a:p>
            <a:pPr indent="0" lvl="0" marL="0" rtl="0" algn="ctr">
              <a:lnSpc>
                <a:spcPct val="150000"/>
              </a:lnSpc>
              <a:spcBef>
                <a:spcPts val="0"/>
              </a:spcBef>
              <a:spcAft>
                <a:spcPts val="0"/>
              </a:spcAft>
              <a:buClr>
                <a:schemeClr val="dk1"/>
              </a:buClr>
              <a:buSzPts val="1100"/>
              <a:buFont typeface="Arial"/>
              <a:buNone/>
            </a:pPr>
            <a:r>
              <a:rPr lang="en" u="sng">
                <a:solidFill>
                  <a:schemeClr val="hlink"/>
                </a:solidFill>
                <a:hlinkClick r:id="rId3"/>
              </a:rPr>
              <a:t>Map of Native Land in California</a:t>
            </a:r>
            <a:endParaRPr/>
          </a:p>
          <a:p>
            <a:pPr indent="0" lvl="0" marL="0" rtl="0" algn="ctr">
              <a:lnSpc>
                <a:spcPct val="150000"/>
              </a:lnSpc>
              <a:spcBef>
                <a:spcPts val="0"/>
              </a:spcBef>
              <a:spcAft>
                <a:spcPts val="0"/>
              </a:spcAft>
              <a:buClr>
                <a:schemeClr val="dk1"/>
              </a:buClr>
              <a:buSzPts val="1100"/>
              <a:buFont typeface="Arial"/>
              <a:buNone/>
            </a:pPr>
            <a:r>
              <a:t/>
            </a:r>
            <a:endParaRPr/>
          </a:p>
        </p:txBody>
      </p:sp>
      <p:pic>
        <p:nvPicPr>
          <p:cNvPr id="103" name="Google Shape;103;p23"/>
          <p:cNvPicPr preferRelativeResize="0"/>
          <p:nvPr/>
        </p:nvPicPr>
        <p:blipFill>
          <a:blip r:embed="rId4">
            <a:alphaModFix/>
          </a:blip>
          <a:stretch>
            <a:fillRect/>
          </a:stretch>
        </p:blipFill>
        <p:spPr>
          <a:xfrm>
            <a:off x="3985300" y="931675"/>
            <a:ext cx="1594527" cy="15945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1"/>
                </a:solidFill>
              </a:rPr>
              <a:t>Modification </a:t>
            </a:r>
            <a:r>
              <a:rPr lang="en" sz="3000">
                <a:solidFill>
                  <a:schemeClr val="dk1"/>
                </a:solidFill>
              </a:rPr>
              <a:t>of the River</a:t>
            </a:r>
            <a:endParaRPr sz="3000">
              <a:solidFill>
                <a:schemeClr val="dk1"/>
              </a:solidFill>
            </a:endParaRPr>
          </a:p>
        </p:txBody>
      </p:sp>
      <p:sp>
        <p:nvSpPr>
          <p:cNvPr id="264" name="Google Shape;264;p41"/>
          <p:cNvSpPr txBox="1"/>
          <p:nvPr>
            <p:ph idx="1" type="body"/>
          </p:nvPr>
        </p:nvSpPr>
        <p:spPr>
          <a:xfrm>
            <a:off x="296375" y="1292200"/>
            <a:ext cx="3621600" cy="39675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600"/>
              </a:spcBef>
              <a:spcAft>
                <a:spcPts val="0"/>
              </a:spcAft>
              <a:buSzPts val="1500"/>
              <a:buFont typeface="Calibri"/>
              <a:buChar char="●"/>
            </a:pPr>
            <a:r>
              <a:rPr lang="en" sz="1500">
                <a:latin typeface="Calibri"/>
                <a:ea typeface="Calibri"/>
                <a:cs typeface="Calibri"/>
                <a:sym typeface="Calibri"/>
              </a:rPr>
              <a:t>The river has been denaturalized for the benefit of settlers. </a:t>
            </a:r>
            <a:endParaRPr sz="1500">
              <a:latin typeface="Calibri"/>
              <a:ea typeface="Calibri"/>
              <a:cs typeface="Calibri"/>
              <a:sym typeface="Calibri"/>
            </a:endParaRPr>
          </a:p>
          <a:p>
            <a:pPr indent="-323850" lvl="0" marL="457200" rtl="0" algn="l">
              <a:lnSpc>
                <a:spcPct val="100000"/>
              </a:lnSpc>
              <a:spcBef>
                <a:spcPts val="0"/>
              </a:spcBef>
              <a:spcAft>
                <a:spcPts val="0"/>
              </a:spcAft>
              <a:buSzPts val="1500"/>
              <a:buFont typeface="Calibri"/>
              <a:buChar char="●"/>
            </a:pPr>
            <a:r>
              <a:rPr lang="en" sz="1500">
                <a:latin typeface="Calibri"/>
                <a:ea typeface="Calibri"/>
                <a:cs typeface="Calibri"/>
                <a:sym typeface="Calibri"/>
              </a:rPr>
              <a:t>Bridges, housing complexes and silt mining in the upper portion of the river have a direct impact to all of the river </a:t>
            </a:r>
            <a:endParaRPr sz="1500">
              <a:latin typeface="Calibri"/>
              <a:ea typeface="Calibri"/>
              <a:cs typeface="Calibri"/>
              <a:sym typeface="Calibri"/>
            </a:endParaRPr>
          </a:p>
          <a:p>
            <a:pPr indent="-323850" lvl="0" marL="457200" rtl="0" algn="l">
              <a:lnSpc>
                <a:spcPct val="100000"/>
              </a:lnSpc>
              <a:spcBef>
                <a:spcPts val="0"/>
              </a:spcBef>
              <a:spcAft>
                <a:spcPts val="0"/>
              </a:spcAft>
              <a:buSzPts val="1500"/>
              <a:buFont typeface="Calibri"/>
              <a:buChar char="●"/>
            </a:pPr>
            <a:r>
              <a:rPr lang="en" sz="1500">
                <a:latin typeface="Calibri"/>
                <a:ea typeface="Calibri"/>
                <a:cs typeface="Calibri"/>
                <a:sym typeface="Calibri"/>
              </a:rPr>
              <a:t>Construction</a:t>
            </a:r>
            <a:r>
              <a:rPr lang="en" sz="1500">
                <a:latin typeface="Calibri"/>
                <a:ea typeface="Calibri"/>
                <a:cs typeface="Calibri"/>
                <a:sym typeface="Calibri"/>
              </a:rPr>
              <a:t> along the river in the Santa Clarita Valley has been highly contested by Indigenous Peoples and environmentalists due to the negative impact it has on the river, flora and fauna of the area </a:t>
            </a:r>
            <a:endParaRPr sz="1500">
              <a:latin typeface="Calibri"/>
              <a:ea typeface="Calibri"/>
              <a:cs typeface="Calibri"/>
              <a:sym typeface="Calibri"/>
            </a:endParaRPr>
          </a:p>
        </p:txBody>
      </p:sp>
      <p:sp>
        <p:nvSpPr>
          <p:cNvPr id="265" name="Google Shape;265;p4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66" name="Google Shape;266;p41"/>
          <p:cNvPicPr preferRelativeResize="0"/>
          <p:nvPr/>
        </p:nvPicPr>
        <p:blipFill>
          <a:blip r:embed="rId3">
            <a:alphaModFix/>
          </a:blip>
          <a:stretch>
            <a:fillRect/>
          </a:stretch>
        </p:blipFill>
        <p:spPr>
          <a:xfrm>
            <a:off x="580300" y="397825"/>
            <a:ext cx="857400" cy="857400"/>
          </a:xfrm>
          <a:prstGeom prst="rect">
            <a:avLst/>
          </a:prstGeom>
          <a:noFill/>
          <a:ln>
            <a:noFill/>
          </a:ln>
        </p:spPr>
      </p:pic>
      <p:pic>
        <p:nvPicPr>
          <p:cNvPr descr="The Indigenous Perspectives on Sacred Water video contains the voices of local tribal folx  emphasizing the need for water entities to implement best practices by actively engaging tribal folx in all decision making processes related to waterways." id="267" name="Google Shape;267;p41" title="The Indigenous Perspectives on Sacred Water">
            <a:hlinkClick r:id="rId4"/>
          </p:cNvPr>
          <p:cNvPicPr preferRelativeResize="0"/>
          <p:nvPr/>
        </p:nvPicPr>
        <p:blipFill>
          <a:blip r:embed="rId5">
            <a:alphaModFix/>
          </a:blip>
          <a:stretch>
            <a:fillRect/>
          </a:stretch>
        </p:blipFill>
        <p:spPr>
          <a:xfrm>
            <a:off x="4029750" y="961050"/>
            <a:ext cx="2477725" cy="1858300"/>
          </a:xfrm>
          <a:prstGeom prst="rect">
            <a:avLst/>
          </a:prstGeom>
          <a:noFill/>
          <a:ln>
            <a:noFill/>
          </a:ln>
        </p:spPr>
      </p:pic>
      <p:pic>
        <p:nvPicPr>
          <p:cNvPr descr="The Indigenous Perspectives on Sacred Water video contains the voices of local tribal folx  emphasizing the need for water entities to implement best practices by actively engaging tribal folx in all decision making processes related to waterways." id="268" name="Google Shape;268;p41" title="The Indigenous Perspectives on Sacred Water">
            <a:hlinkClick r:id="rId6"/>
          </p:cNvPr>
          <p:cNvPicPr preferRelativeResize="0"/>
          <p:nvPr/>
        </p:nvPicPr>
        <p:blipFill>
          <a:blip r:embed="rId5">
            <a:alphaModFix/>
          </a:blip>
          <a:stretch>
            <a:fillRect/>
          </a:stretch>
        </p:blipFill>
        <p:spPr>
          <a:xfrm>
            <a:off x="6592525" y="2887550"/>
            <a:ext cx="2477725" cy="1858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2"/>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rPr>
              <a:t>Where Does your Water Come From?  </a:t>
            </a:r>
            <a:endParaRPr sz="2600">
              <a:solidFill>
                <a:schemeClr val="dk1"/>
              </a:solidFill>
            </a:endParaRPr>
          </a:p>
        </p:txBody>
      </p:sp>
      <p:sp>
        <p:nvSpPr>
          <p:cNvPr id="274" name="Google Shape;274;p42"/>
          <p:cNvSpPr txBox="1"/>
          <p:nvPr>
            <p:ph idx="1" type="body"/>
          </p:nvPr>
        </p:nvSpPr>
        <p:spPr>
          <a:xfrm>
            <a:off x="255100" y="942625"/>
            <a:ext cx="3718200" cy="37416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600"/>
              </a:spcBef>
              <a:spcAft>
                <a:spcPts val="0"/>
              </a:spcAft>
              <a:buSzPts val="1700"/>
              <a:buFont typeface="Calibri"/>
              <a:buChar char="●"/>
            </a:pPr>
            <a:r>
              <a:rPr lang="en" sz="1700">
                <a:latin typeface="Calibri"/>
                <a:ea typeface="Calibri"/>
                <a:cs typeface="Calibri"/>
                <a:sym typeface="Calibri"/>
              </a:rPr>
              <a:t>It’s important to know where your water comes from so that you can properly show respect to the water itself </a:t>
            </a:r>
            <a:endParaRPr sz="1700">
              <a:latin typeface="Calibri"/>
              <a:ea typeface="Calibri"/>
              <a:cs typeface="Calibri"/>
              <a:sym typeface="Calibri"/>
            </a:endParaRPr>
          </a:p>
          <a:p>
            <a:pPr indent="0" lvl="0" marL="457200" rtl="0" algn="l">
              <a:lnSpc>
                <a:spcPct val="100000"/>
              </a:lnSpc>
              <a:spcBef>
                <a:spcPts val="1000"/>
              </a:spcBef>
              <a:spcAft>
                <a:spcPts val="0"/>
              </a:spcAft>
              <a:buNone/>
            </a:pPr>
            <a:r>
              <a:t/>
            </a:r>
            <a:endParaRPr sz="100">
              <a:latin typeface="Calibri"/>
              <a:ea typeface="Calibri"/>
              <a:cs typeface="Calibri"/>
              <a:sym typeface="Calibri"/>
            </a:endParaRPr>
          </a:p>
          <a:p>
            <a:pPr indent="-336550" lvl="0" marL="457200" rtl="0" algn="l">
              <a:lnSpc>
                <a:spcPct val="100000"/>
              </a:lnSpc>
              <a:spcBef>
                <a:spcPts val="1000"/>
              </a:spcBef>
              <a:spcAft>
                <a:spcPts val="0"/>
              </a:spcAft>
              <a:buSzPts val="1700"/>
              <a:buFont typeface="Calibri"/>
              <a:buChar char="●"/>
            </a:pPr>
            <a:r>
              <a:rPr lang="en" sz="1700">
                <a:latin typeface="Calibri"/>
                <a:ea typeface="Calibri"/>
                <a:cs typeface="Calibri"/>
                <a:sym typeface="Calibri"/>
              </a:rPr>
              <a:t>Keep in mind that the water is not willingly flowing into your home, it is being forced to do so because of the infrastructure that is in place</a:t>
            </a:r>
            <a:endParaRPr sz="1700">
              <a:latin typeface="Calibri"/>
              <a:ea typeface="Calibri"/>
              <a:cs typeface="Calibri"/>
              <a:sym typeface="Calibri"/>
            </a:endParaRPr>
          </a:p>
          <a:p>
            <a:pPr indent="0" lvl="0" marL="0" rtl="0" algn="l">
              <a:lnSpc>
                <a:spcPct val="100000"/>
              </a:lnSpc>
              <a:spcBef>
                <a:spcPts val="1000"/>
              </a:spcBef>
              <a:spcAft>
                <a:spcPts val="0"/>
              </a:spcAft>
              <a:buNone/>
            </a:pPr>
            <a:r>
              <a:t/>
            </a:r>
            <a:endParaRPr sz="100">
              <a:latin typeface="Calibri"/>
              <a:ea typeface="Calibri"/>
              <a:cs typeface="Calibri"/>
              <a:sym typeface="Calibri"/>
            </a:endParaRPr>
          </a:p>
          <a:p>
            <a:pPr indent="-336550" lvl="0" marL="457200" rtl="0" algn="l">
              <a:lnSpc>
                <a:spcPct val="100000"/>
              </a:lnSpc>
              <a:spcBef>
                <a:spcPts val="1000"/>
              </a:spcBef>
              <a:spcAft>
                <a:spcPts val="0"/>
              </a:spcAft>
              <a:buSzPts val="1700"/>
              <a:buFont typeface="Calibri"/>
              <a:buChar char="●"/>
            </a:pPr>
            <a:r>
              <a:rPr lang="en" sz="1700">
                <a:latin typeface="Calibri"/>
                <a:ea typeface="Calibri"/>
                <a:cs typeface="Calibri"/>
                <a:sym typeface="Calibri"/>
              </a:rPr>
              <a:t>Reconnection with water will help you understand why its is sacred and not something we should be wasting </a:t>
            </a:r>
            <a:endParaRPr sz="1700">
              <a:latin typeface="Calibri"/>
              <a:ea typeface="Calibri"/>
              <a:cs typeface="Calibri"/>
              <a:sym typeface="Calibri"/>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275" name="Google Shape;275;p4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76" name="Google Shape;276;p42"/>
          <p:cNvPicPr preferRelativeResize="0"/>
          <p:nvPr/>
        </p:nvPicPr>
        <p:blipFill>
          <a:blip r:embed="rId3">
            <a:alphaModFix/>
          </a:blip>
          <a:stretch>
            <a:fillRect/>
          </a:stretch>
        </p:blipFill>
        <p:spPr>
          <a:xfrm>
            <a:off x="580300" y="397825"/>
            <a:ext cx="857400" cy="857400"/>
          </a:xfrm>
          <a:prstGeom prst="rect">
            <a:avLst/>
          </a:prstGeom>
          <a:noFill/>
          <a:ln>
            <a:noFill/>
          </a:ln>
        </p:spPr>
      </p:pic>
      <p:pic>
        <p:nvPicPr>
          <p:cNvPr descr="The Indigenous Perspectives on Sacred Water video contains the voices of local tribal folx  emphasizing the need for water entities to implement best practices by actively engaging tribal folx in all decision making processes related to waterways." id="277" name="Google Shape;277;p42" title="The Indigenous Perspectives on Sacred Water">
            <a:hlinkClick r:id="rId4"/>
          </p:cNvPr>
          <p:cNvPicPr preferRelativeResize="0"/>
          <p:nvPr/>
        </p:nvPicPr>
        <p:blipFill>
          <a:blip r:embed="rId5">
            <a:alphaModFix/>
          </a:blip>
          <a:stretch>
            <a:fillRect/>
          </a:stretch>
        </p:blipFill>
        <p:spPr>
          <a:xfrm>
            <a:off x="4114800" y="12552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3"/>
          <p:cNvSpPr txBox="1"/>
          <p:nvPr>
            <p:ph idx="1" type="body"/>
          </p:nvPr>
        </p:nvSpPr>
        <p:spPr>
          <a:xfrm>
            <a:off x="911700" y="1042950"/>
            <a:ext cx="73206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ctr">
              <a:spcBef>
                <a:spcPts val="600"/>
              </a:spcBef>
              <a:spcAft>
                <a:spcPts val="0"/>
              </a:spcAft>
              <a:buNone/>
            </a:pPr>
            <a:r>
              <a:rPr lang="en" sz="6000">
                <a:latin typeface="Nanum Brush Script"/>
                <a:ea typeface="Nanum Brush Script"/>
                <a:cs typeface="Nanum Brush Script"/>
                <a:sym typeface="Nanum Brush Script"/>
              </a:rPr>
              <a:t>Questions?</a:t>
            </a:r>
            <a:endParaRPr sz="6400">
              <a:latin typeface="Nanum Brush Script"/>
              <a:ea typeface="Nanum Brush Script"/>
              <a:cs typeface="Nanum Brush Script"/>
              <a:sym typeface="Nanum Brush Script"/>
            </a:endParaRPr>
          </a:p>
        </p:txBody>
      </p:sp>
      <p:sp>
        <p:nvSpPr>
          <p:cNvPr id="283" name="Google Shape;283;p4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84" name="Google Shape;284;p43"/>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4"/>
          <p:cNvSpPr txBox="1"/>
          <p:nvPr>
            <p:ph idx="1" type="body"/>
          </p:nvPr>
        </p:nvSpPr>
        <p:spPr>
          <a:xfrm>
            <a:off x="580300" y="1798300"/>
            <a:ext cx="3321600" cy="18870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6000">
                <a:latin typeface="Nanum Brush Script"/>
                <a:ea typeface="Nanum Brush Script"/>
                <a:cs typeface="Nanum Brush Script"/>
                <a:sym typeface="Nanum Brush Script"/>
              </a:rPr>
              <a:t>BreakOut Rooms</a:t>
            </a:r>
            <a:endParaRPr sz="6400">
              <a:latin typeface="Nanum Brush Script"/>
              <a:ea typeface="Nanum Brush Script"/>
              <a:cs typeface="Nanum Brush Script"/>
              <a:sym typeface="Nanum Brush Script"/>
            </a:endParaRPr>
          </a:p>
        </p:txBody>
      </p:sp>
      <p:sp>
        <p:nvSpPr>
          <p:cNvPr id="290" name="Google Shape;290;p4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91" name="Google Shape;291;p44"/>
          <p:cNvPicPr preferRelativeResize="0"/>
          <p:nvPr/>
        </p:nvPicPr>
        <p:blipFill>
          <a:blip r:embed="rId3">
            <a:alphaModFix/>
          </a:blip>
          <a:stretch>
            <a:fillRect/>
          </a:stretch>
        </p:blipFill>
        <p:spPr>
          <a:xfrm>
            <a:off x="580300" y="397825"/>
            <a:ext cx="857400" cy="857400"/>
          </a:xfrm>
          <a:prstGeom prst="rect">
            <a:avLst/>
          </a:prstGeom>
          <a:noFill/>
          <a:ln>
            <a:noFill/>
          </a:ln>
        </p:spPr>
      </p:pic>
      <p:sp>
        <p:nvSpPr>
          <p:cNvPr id="292" name="Google Shape;292;p44"/>
          <p:cNvSpPr txBox="1"/>
          <p:nvPr>
            <p:ph idx="1" type="body"/>
          </p:nvPr>
        </p:nvSpPr>
        <p:spPr>
          <a:xfrm>
            <a:off x="4444200" y="1255225"/>
            <a:ext cx="4147800" cy="3159900"/>
          </a:xfrm>
          <a:prstGeom prst="rect">
            <a:avLst/>
          </a:prstGeom>
        </p:spPr>
        <p:txBody>
          <a:bodyPr anchorCtr="0" anchor="t" bIns="91425" lIns="91425" spcFirstLastPara="1" rIns="91425" wrap="square" tIns="91425">
            <a:noAutofit/>
          </a:bodyPr>
          <a:lstStyle/>
          <a:p>
            <a:pPr indent="-361950" lvl="0" marL="457200" rtl="0" algn="l">
              <a:lnSpc>
                <a:spcPct val="100000"/>
              </a:lnSpc>
              <a:spcBef>
                <a:spcPts val="600"/>
              </a:spcBef>
              <a:spcAft>
                <a:spcPts val="0"/>
              </a:spcAft>
              <a:buSzPts val="2100"/>
              <a:buFont typeface="Calibri"/>
              <a:buAutoNum type="arabicPeriod"/>
            </a:pPr>
            <a:r>
              <a:rPr lang="en" sz="2100">
                <a:latin typeface="Calibri"/>
                <a:ea typeface="Calibri"/>
                <a:cs typeface="Calibri"/>
                <a:sym typeface="Calibri"/>
              </a:rPr>
              <a:t>What is one thing that rises to the top for you based on what you’ve heard so far? </a:t>
            </a:r>
            <a:endParaRPr sz="500">
              <a:latin typeface="Calibri"/>
              <a:ea typeface="Calibri"/>
              <a:cs typeface="Calibri"/>
              <a:sym typeface="Calibri"/>
            </a:endParaRPr>
          </a:p>
          <a:p>
            <a:pPr indent="-361950" lvl="0" marL="457200" rtl="0" algn="l">
              <a:lnSpc>
                <a:spcPct val="100000"/>
              </a:lnSpc>
              <a:spcBef>
                <a:spcPts val="0"/>
              </a:spcBef>
              <a:spcAft>
                <a:spcPts val="0"/>
              </a:spcAft>
              <a:buSzPts val="2100"/>
              <a:buFont typeface="Calibri"/>
              <a:buAutoNum type="arabicPeriod"/>
            </a:pPr>
            <a:r>
              <a:rPr lang="en" sz="2100">
                <a:latin typeface="Calibri"/>
                <a:ea typeface="Calibri"/>
                <a:cs typeface="Calibri"/>
                <a:sym typeface="Calibri"/>
              </a:rPr>
              <a:t>What reflections do you have on water based on our current drought situation in California? </a:t>
            </a:r>
            <a:endParaRPr sz="2100">
              <a:latin typeface="Calibri"/>
              <a:ea typeface="Calibri"/>
              <a:cs typeface="Calibri"/>
              <a:sym typeface="Calibri"/>
            </a:endParaRPr>
          </a:p>
          <a:p>
            <a:pPr indent="-361950" lvl="0" marL="457200" rtl="0" algn="l">
              <a:lnSpc>
                <a:spcPct val="100000"/>
              </a:lnSpc>
              <a:spcBef>
                <a:spcPts val="0"/>
              </a:spcBef>
              <a:spcAft>
                <a:spcPts val="0"/>
              </a:spcAft>
              <a:buSzPts val="2100"/>
              <a:buFont typeface="Calibri"/>
              <a:buAutoNum type="arabicPeriod"/>
            </a:pPr>
            <a:r>
              <a:rPr lang="en" sz="2100">
                <a:latin typeface="Calibri"/>
                <a:ea typeface="Calibri"/>
                <a:cs typeface="Calibri"/>
                <a:sym typeface="Calibri"/>
              </a:rPr>
              <a:t>How do you, or how would you like to reconnect with water? </a:t>
            </a:r>
            <a:endParaRPr sz="2200">
              <a:latin typeface="Calibri"/>
              <a:ea typeface="Calibri"/>
              <a:cs typeface="Calibri"/>
              <a:sym typeface="Calibri"/>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5"/>
          <p:cNvSpPr txBox="1"/>
          <p:nvPr>
            <p:ph type="ctrTitle"/>
          </p:nvPr>
        </p:nvSpPr>
        <p:spPr>
          <a:xfrm>
            <a:off x="1557300" y="1991844"/>
            <a:ext cx="6029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Nanum Brush Script"/>
                <a:ea typeface="Nanum Brush Script"/>
                <a:cs typeface="Nanum Brush Script"/>
                <a:sym typeface="Nanum Brush Script"/>
              </a:rPr>
              <a:t>Working with Native Nations and Indigenous Peoples Today</a:t>
            </a:r>
            <a:endParaRPr b="1">
              <a:latin typeface="Nanum Brush Script"/>
              <a:ea typeface="Nanum Brush Script"/>
              <a:cs typeface="Nanum Brush Script"/>
              <a:sym typeface="Nanum Brush Script"/>
            </a:endParaRPr>
          </a:p>
        </p:txBody>
      </p:sp>
      <p:sp>
        <p:nvSpPr>
          <p:cNvPr id="298" name="Google Shape;298;p4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299" name="Google Shape;299;p45"/>
          <p:cNvSpPr txBox="1"/>
          <p:nvPr/>
        </p:nvSpPr>
        <p:spPr>
          <a:xfrm>
            <a:off x="242250" y="4440000"/>
            <a:ext cx="8659500" cy="37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i="1">
              <a:solidFill>
                <a:srgbClr val="859CB1"/>
              </a:solidFill>
              <a:latin typeface="Gill Sans"/>
              <a:ea typeface="Gill Sans"/>
              <a:cs typeface="Gill Sans"/>
              <a:sym typeface="Gill Sans"/>
            </a:endParaRPr>
          </a:p>
        </p:txBody>
      </p:sp>
      <p:pic>
        <p:nvPicPr>
          <p:cNvPr id="300" name="Google Shape;300;p45"/>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B8D6">
            <a:alpha val="49020"/>
          </a:srgbClr>
        </a:solidFill>
      </p:bgPr>
    </p:bg>
    <p:spTree>
      <p:nvGrpSpPr>
        <p:cNvPr id="304" name="Shape 304"/>
        <p:cNvGrpSpPr/>
        <p:nvPr/>
      </p:nvGrpSpPr>
      <p:grpSpPr>
        <a:xfrm>
          <a:off x="0" y="0"/>
          <a:ext cx="0" cy="0"/>
          <a:chOff x="0" y="0"/>
          <a:chExt cx="0" cy="0"/>
        </a:xfrm>
      </p:grpSpPr>
      <p:pic>
        <p:nvPicPr>
          <p:cNvPr id="305" name="Google Shape;305;p46"/>
          <p:cNvPicPr preferRelativeResize="0"/>
          <p:nvPr/>
        </p:nvPicPr>
        <p:blipFill rotWithShape="1">
          <a:blip r:embed="rId3">
            <a:alphaModFix/>
          </a:blip>
          <a:srcRect b="0" l="0" r="0" t="0"/>
          <a:stretch/>
        </p:blipFill>
        <p:spPr>
          <a:xfrm>
            <a:off x="764562" y="516938"/>
            <a:ext cx="8070490" cy="4539637"/>
          </a:xfrm>
          <a:prstGeom prst="rect">
            <a:avLst/>
          </a:prstGeom>
          <a:noFill/>
          <a:ln>
            <a:noFill/>
          </a:ln>
        </p:spPr>
      </p:pic>
      <p:sp>
        <p:nvSpPr>
          <p:cNvPr id="306" name="Google Shape;306;p46"/>
          <p:cNvSpPr txBox="1"/>
          <p:nvPr/>
        </p:nvSpPr>
        <p:spPr>
          <a:xfrm>
            <a:off x="1386550" y="2957775"/>
            <a:ext cx="2854500" cy="20988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3C4043"/>
                </a:solidFill>
                <a:highlight>
                  <a:srgbClr val="FFFFFF"/>
                </a:highlight>
                <a:latin typeface="Roboto"/>
                <a:ea typeface="Roboto"/>
                <a:cs typeface="Roboto"/>
                <a:sym typeface="Roboto"/>
              </a:rPr>
              <a:t>Honoring Our Ancestors &amp; Building Relationships for the Future </a:t>
            </a:r>
            <a:endParaRPr b="0" i="0" sz="1400" u="none" cap="none" strike="noStrike">
              <a:solidFill>
                <a:srgbClr val="000000"/>
              </a:solidFill>
              <a:latin typeface="Arial"/>
              <a:ea typeface="Arial"/>
              <a:cs typeface="Arial"/>
              <a:sym typeface="Arial"/>
            </a:endParaRPr>
          </a:p>
        </p:txBody>
      </p:sp>
      <p:pic>
        <p:nvPicPr>
          <p:cNvPr id="307" name="Google Shape;307;p46"/>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7"/>
          <p:cNvSpPr txBox="1"/>
          <p:nvPr>
            <p:ph type="title"/>
          </p:nvPr>
        </p:nvSpPr>
        <p:spPr>
          <a:xfrm>
            <a:off x="457200" y="-22622"/>
            <a:ext cx="8229600" cy="8574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2100"/>
              <a:buFont typeface="Arial"/>
              <a:buNone/>
            </a:pPr>
            <a:r>
              <a:rPr b="1" lang="en" sz="2000">
                <a:solidFill>
                  <a:schemeClr val="dk1"/>
                </a:solidFill>
              </a:rPr>
              <a:t>Working with Tribal Communities–Historical Context</a:t>
            </a:r>
            <a:endParaRPr b="1" sz="2000">
              <a:solidFill>
                <a:schemeClr val="dk1"/>
              </a:solidFill>
            </a:endParaRPr>
          </a:p>
          <a:p>
            <a:pPr indent="0" lvl="0" marL="0" rtl="0" algn="ctr">
              <a:lnSpc>
                <a:spcPct val="90000"/>
              </a:lnSpc>
              <a:spcBef>
                <a:spcPts val="0"/>
              </a:spcBef>
              <a:spcAft>
                <a:spcPts val="0"/>
              </a:spcAft>
              <a:buClr>
                <a:schemeClr val="dk1"/>
              </a:buClr>
              <a:buSzPts val="2100"/>
              <a:buFont typeface="Arial"/>
              <a:buNone/>
            </a:pPr>
            <a:r>
              <a:rPr b="1" lang="en" sz="2000">
                <a:solidFill>
                  <a:schemeClr val="dk1"/>
                </a:solidFill>
              </a:rPr>
              <a:t>Origin Stories: Before there was California-Indigenous Peoples Here Since the Beginning of Time</a:t>
            </a:r>
            <a:endParaRPr b="1" i="1" sz="2000">
              <a:solidFill>
                <a:schemeClr val="dk1"/>
              </a:solidFill>
            </a:endParaRPr>
          </a:p>
        </p:txBody>
      </p:sp>
      <p:pic>
        <p:nvPicPr>
          <p:cNvPr id="313" name="Google Shape;313;p47"/>
          <p:cNvPicPr preferRelativeResize="0"/>
          <p:nvPr>
            <p:ph idx="1" type="body"/>
          </p:nvPr>
        </p:nvPicPr>
        <p:blipFill rotWithShape="1">
          <a:blip r:embed="rId3">
            <a:alphaModFix/>
          </a:blip>
          <a:srcRect b="0" l="0" r="0" t="0"/>
          <a:stretch/>
        </p:blipFill>
        <p:spPr>
          <a:xfrm>
            <a:off x="520575" y="1141475"/>
            <a:ext cx="4293000" cy="3511800"/>
          </a:xfrm>
          <a:prstGeom prst="rect">
            <a:avLst/>
          </a:prstGeom>
          <a:noFill/>
          <a:ln>
            <a:noFill/>
          </a:ln>
        </p:spPr>
      </p:pic>
      <p:sp>
        <p:nvSpPr>
          <p:cNvPr id="314" name="Google Shape;314;p47"/>
          <p:cNvSpPr/>
          <p:nvPr/>
        </p:nvSpPr>
        <p:spPr>
          <a:xfrm>
            <a:off x="5057159" y="1290975"/>
            <a:ext cx="3715800" cy="4201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1" lang="en" sz="1500" u="none" cap="none" strike="noStrike">
                <a:solidFill>
                  <a:schemeClr val="dk1"/>
                </a:solidFill>
                <a:latin typeface="Calibri"/>
                <a:ea typeface="Calibri"/>
                <a:cs typeface="Calibri"/>
                <a:sym typeface="Calibri"/>
              </a:rPr>
              <a:t>The Native peoples of California | Map by Timara Lotah Link, who adds:  “Although many Native people in California lost their lives and cultures during the Mission and Gold Rush eras, they are reviving their languages, continuing their cultural traditions, and teaching us about this place we call home.”  Tending the Wild, What John Muir Missed: the Uniqueness of California Indians, available at </a:t>
            </a:r>
            <a:r>
              <a:rPr b="0" i="1" lang="en" sz="15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https://www.kcet.org/shows/tending-the-wild/what-john-muir-missed-the-uniqueness-of-california-indians</a:t>
            </a:r>
            <a:endParaRPr b="0" i="1"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1" sz="1500" u="none" cap="none" strike="noStrike">
              <a:solidFill>
                <a:srgbClr val="000000"/>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500"/>
              <a:buFont typeface="Arial"/>
              <a:buNone/>
            </a:pPr>
            <a:r>
              <a:t/>
            </a:r>
            <a:endParaRPr b="1" i="1" sz="1500" u="none" cap="none" strike="noStrike">
              <a:solidFill>
                <a:srgbClr val="000000"/>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500"/>
              <a:buFont typeface="Arial"/>
              <a:buNone/>
            </a:pPr>
            <a:r>
              <a:t/>
            </a:r>
            <a:endParaRPr b="1" i="1" sz="1500" u="none" cap="none" strike="noStrike">
              <a:solidFill>
                <a:srgbClr val="000000"/>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500"/>
              <a:buFont typeface="Arial"/>
              <a:buNone/>
            </a:pPr>
            <a:r>
              <a:t/>
            </a:r>
            <a:endParaRPr b="1" i="1" sz="1500" u="none" cap="none" strike="noStrike">
              <a:solidFill>
                <a:srgbClr val="000000"/>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500"/>
              <a:buFont typeface="Arial"/>
              <a:buNone/>
            </a:pPr>
            <a:r>
              <a:t/>
            </a:r>
            <a:endParaRPr b="1" i="1" sz="1500" u="none" cap="none" strike="noStrike">
              <a:solidFill>
                <a:srgbClr val="000000"/>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15" name="Google Shape;315;p47"/>
          <p:cNvPicPr preferRelativeResize="0"/>
          <p:nvPr/>
        </p:nvPicPr>
        <p:blipFill>
          <a:blip r:embed="rId5">
            <a:alphaModFix/>
          </a:blip>
          <a:stretch>
            <a:fillRect/>
          </a:stretch>
        </p:blipFill>
        <p:spPr>
          <a:xfrm>
            <a:off x="152350" y="433575"/>
            <a:ext cx="857400" cy="857400"/>
          </a:xfrm>
          <a:prstGeom prst="rect">
            <a:avLst/>
          </a:prstGeom>
          <a:noFill/>
          <a:ln>
            <a:noFill/>
          </a:ln>
        </p:spPr>
      </p:pic>
      <p:sp>
        <p:nvSpPr>
          <p:cNvPr id="316" name="Google Shape;316;p4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txBox="1"/>
          <p:nvPr>
            <p:ph type="title"/>
          </p:nvPr>
        </p:nvSpPr>
        <p:spPr>
          <a:xfrm>
            <a:off x="457200" y="-22622"/>
            <a:ext cx="8229600" cy="857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2700"/>
              <a:buFont typeface="Arial"/>
              <a:buNone/>
            </a:pPr>
            <a:r>
              <a:rPr b="1" lang="en">
                <a:solidFill>
                  <a:schemeClr val="dk1"/>
                </a:solidFill>
              </a:rPr>
              <a:t>Doctrine of Discovery and Violence to Place and People in California</a:t>
            </a:r>
            <a:endParaRPr>
              <a:solidFill>
                <a:schemeClr val="dk1"/>
              </a:solidFill>
            </a:endParaRPr>
          </a:p>
        </p:txBody>
      </p:sp>
      <p:sp>
        <p:nvSpPr>
          <p:cNvPr id="322" name="Google Shape;322;p48"/>
          <p:cNvSpPr txBox="1"/>
          <p:nvPr>
            <p:ph idx="1" type="body"/>
          </p:nvPr>
        </p:nvSpPr>
        <p:spPr>
          <a:xfrm>
            <a:off x="911700" y="1200150"/>
            <a:ext cx="7320600" cy="3725700"/>
          </a:xfrm>
          <a:prstGeom prst="rect">
            <a:avLst/>
          </a:prstGeom>
          <a:noFill/>
          <a:ln>
            <a:noFill/>
          </a:ln>
        </p:spPr>
        <p:txBody>
          <a:bodyPr anchorCtr="0" anchor="t" bIns="34275" lIns="68575" spcFirstLastPara="1" rIns="68575" wrap="square" tIns="34275">
            <a:normAutofit/>
          </a:bodyPr>
          <a:lstStyle/>
          <a:p>
            <a:pPr indent="-50800" lvl="0" marL="165100" rtl="0" algn="l">
              <a:lnSpc>
                <a:spcPct val="90000"/>
              </a:lnSpc>
              <a:spcBef>
                <a:spcPts val="0"/>
              </a:spcBef>
              <a:spcAft>
                <a:spcPts val="0"/>
              </a:spcAft>
              <a:buClr>
                <a:schemeClr val="dk1"/>
              </a:buClr>
              <a:buSzPts val="1800"/>
              <a:buNone/>
            </a:pPr>
            <a:r>
              <a:t/>
            </a:r>
            <a:endParaRPr/>
          </a:p>
          <a:p>
            <a:pPr indent="-50800" lvl="0" marL="165100" rtl="0" algn="l">
              <a:lnSpc>
                <a:spcPct val="90000"/>
              </a:lnSpc>
              <a:spcBef>
                <a:spcPts val="1200"/>
              </a:spcBef>
              <a:spcAft>
                <a:spcPts val="0"/>
              </a:spcAft>
              <a:buClr>
                <a:schemeClr val="dk1"/>
              </a:buClr>
              <a:buSzPts val="1800"/>
              <a:buNone/>
            </a:pPr>
            <a:r>
              <a:t/>
            </a:r>
            <a:endParaRPr/>
          </a:p>
          <a:p>
            <a:pPr indent="0" lvl="0" marL="0" rtl="0" algn="ctr">
              <a:lnSpc>
                <a:spcPct val="90000"/>
              </a:lnSpc>
              <a:spcBef>
                <a:spcPts val="1200"/>
              </a:spcBef>
              <a:spcAft>
                <a:spcPts val="0"/>
              </a:spcAft>
              <a:buClr>
                <a:schemeClr val="dk1"/>
              </a:buClr>
              <a:buSzPts val="1800"/>
              <a:buNone/>
            </a:pPr>
            <a:r>
              <a:t/>
            </a:r>
            <a:endParaRPr/>
          </a:p>
        </p:txBody>
      </p:sp>
      <p:pic>
        <p:nvPicPr>
          <p:cNvPr id="323" name="Google Shape;323;p48"/>
          <p:cNvPicPr preferRelativeResize="0"/>
          <p:nvPr/>
        </p:nvPicPr>
        <p:blipFill rotWithShape="1">
          <a:blip r:embed="rId3">
            <a:alphaModFix/>
          </a:blip>
          <a:srcRect b="0" l="0" r="0" t="0"/>
          <a:stretch/>
        </p:blipFill>
        <p:spPr>
          <a:xfrm>
            <a:off x="1828799" y="1103666"/>
            <a:ext cx="5486400" cy="3487293"/>
          </a:xfrm>
          <a:prstGeom prst="rect">
            <a:avLst/>
          </a:prstGeom>
          <a:noFill/>
          <a:ln>
            <a:noFill/>
          </a:ln>
        </p:spPr>
      </p:pic>
      <p:pic>
        <p:nvPicPr>
          <p:cNvPr id="324" name="Google Shape;324;p48"/>
          <p:cNvPicPr preferRelativeResize="0"/>
          <p:nvPr/>
        </p:nvPicPr>
        <p:blipFill>
          <a:blip r:embed="rId4">
            <a:alphaModFix/>
          </a:blip>
          <a:stretch>
            <a:fillRect/>
          </a:stretch>
        </p:blipFill>
        <p:spPr>
          <a:xfrm>
            <a:off x="323125" y="380350"/>
            <a:ext cx="857400" cy="857400"/>
          </a:xfrm>
          <a:prstGeom prst="rect">
            <a:avLst/>
          </a:prstGeom>
          <a:noFill/>
          <a:ln>
            <a:noFill/>
          </a:ln>
        </p:spPr>
      </p:pic>
      <p:sp>
        <p:nvSpPr>
          <p:cNvPr id="325" name="Google Shape;325;p4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9"/>
          <p:cNvSpPr txBox="1"/>
          <p:nvPr>
            <p:ph type="title"/>
          </p:nvPr>
        </p:nvSpPr>
        <p:spPr>
          <a:xfrm>
            <a:off x="457200" y="-22622"/>
            <a:ext cx="8229600" cy="8574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2700"/>
              <a:buFont typeface="Arial"/>
              <a:buNone/>
            </a:pPr>
            <a:r>
              <a:rPr b="1" lang="en" sz="1900">
                <a:solidFill>
                  <a:schemeClr val="dk1"/>
                </a:solidFill>
              </a:rPr>
              <a:t>From the Global to the Local: International Roots of Settler Colonialism--Doctrine of Discovery &amp; Manifest Destiny</a:t>
            </a:r>
            <a:endParaRPr sz="1900">
              <a:solidFill>
                <a:schemeClr val="dk1"/>
              </a:solidFill>
            </a:endParaRPr>
          </a:p>
        </p:txBody>
      </p:sp>
      <p:sp>
        <p:nvSpPr>
          <p:cNvPr id="331" name="Google Shape;331;p49"/>
          <p:cNvSpPr txBox="1"/>
          <p:nvPr>
            <p:ph idx="1" type="body"/>
          </p:nvPr>
        </p:nvSpPr>
        <p:spPr>
          <a:xfrm>
            <a:off x="457200" y="1190375"/>
            <a:ext cx="3131700" cy="3725700"/>
          </a:xfrm>
          <a:prstGeom prst="rect">
            <a:avLst/>
          </a:prstGeom>
          <a:noFill/>
          <a:ln>
            <a:noFill/>
          </a:ln>
        </p:spPr>
        <p:txBody>
          <a:bodyPr anchorCtr="0" anchor="t" bIns="34275" lIns="68575" spcFirstLastPara="1" rIns="68575" wrap="square" tIns="34275">
            <a:noAutofit/>
          </a:bodyPr>
          <a:lstStyle/>
          <a:p>
            <a:pPr indent="-127000" lvl="0" marL="165100" rtl="0" algn="l">
              <a:lnSpc>
                <a:spcPct val="90000"/>
              </a:lnSpc>
              <a:spcBef>
                <a:spcPts val="0"/>
              </a:spcBef>
              <a:spcAft>
                <a:spcPts val="0"/>
              </a:spcAft>
              <a:buClr>
                <a:schemeClr val="dk1"/>
              </a:buClr>
              <a:buSzPts val="1200"/>
              <a:buFont typeface="Calibri"/>
              <a:buChar char="•"/>
            </a:pPr>
            <a:r>
              <a:rPr b="1" lang="en" sz="1800">
                <a:latin typeface="Calibri"/>
                <a:ea typeface="Calibri"/>
                <a:cs typeface="Calibri"/>
                <a:sym typeface="Calibri"/>
              </a:rPr>
              <a:t>Doctrine of Discovery</a:t>
            </a:r>
            <a:endParaRPr sz="1800">
              <a:latin typeface="Calibri"/>
              <a:ea typeface="Calibri"/>
              <a:cs typeface="Calibri"/>
              <a:sym typeface="Calibri"/>
            </a:endParaRPr>
          </a:p>
          <a:p>
            <a:pPr indent="0" lvl="0" marL="0" rtl="0" algn="just">
              <a:lnSpc>
                <a:spcPct val="90000"/>
              </a:lnSpc>
              <a:spcBef>
                <a:spcPts val="1200"/>
              </a:spcBef>
              <a:spcAft>
                <a:spcPts val="0"/>
              </a:spcAft>
              <a:buClr>
                <a:schemeClr val="dk1"/>
              </a:buClr>
              <a:buSzPts val="1800"/>
              <a:buNone/>
            </a:pPr>
            <a:r>
              <a:rPr lang="en" sz="1800">
                <a:latin typeface="Calibri"/>
                <a:ea typeface="Calibri"/>
                <a:cs typeface="Calibri"/>
                <a:sym typeface="Calibri"/>
              </a:rPr>
              <a:t>In the bull of 1452, Pope Nicholas directed King Alfonso to "capture, vanquish, and subdue the saracens, pagans, and other enemies of Christ," to "put them into perpetual slavery," and "to take all their possessions and property." </a:t>
            </a:r>
            <a:endParaRPr sz="1800">
              <a:latin typeface="Calibri"/>
              <a:ea typeface="Calibri"/>
              <a:cs typeface="Calibri"/>
              <a:sym typeface="Calibri"/>
            </a:endParaRPr>
          </a:p>
          <a:p>
            <a:pPr indent="0" lvl="0" marL="0" rtl="0" algn="l">
              <a:lnSpc>
                <a:spcPct val="90000"/>
              </a:lnSpc>
              <a:spcBef>
                <a:spcPts val="1200"/>
              </a:spcBef>
              <a:spcAft>
                <a:spcPts val="0"/>
              </a:spcAft>
              <a:buClr>
                <a:schemeClr val="dk1"/>
              </a:buClr>
              <a:buSzPts val="1800"/>
              <a:buNone/>
            </a:pPr>
            <a:r>
              <a:t/>
            </a:r>
            <a:endParaRPr sz="1800">
              <a:solidFill>
                <a:schemeClr val="dk2"/>
              </a:solidFill>
            </a:endParaRPr>
          </a:p>
          <a:p>
            <a:pPr indent="-50800" lvl="0" marL="165100" rtl="0" algn="l">
              <a:lnSpc>
                <a:spcPct val="90000"/>
              </a:lnSpc>
              <a:spcBef>
                <a:spcPts val="1200"/>
              </a:spcBef>
              <a:spcAft>
                <a:spcPts val="0"/>
              </a:spcAft>
              <a:buClr>
                <a:schemeClr val="dk1"/>
              </a:buClr>
              <a:buSzPts val="1800"/>
              <a:buNone/>
            </a:pPr>
            <a:r>
              <a:t/>
            </a:r>
            <a:endParaRPr sz="1800">
              <a:solidFill>
                <a:schemeClr val="dk2"/>
              </a:solidFill>
            </a:endParaRPr>
          </a:p>
        </p:txBody>
      </p:sp>
      <p:sp>
        <p:nvSpPr>
          <p:cNvPr id="332" name="Google Shape;332;p49"/>
          <p:cNvSpPr txBox="1"/>
          <p:nvPr>
            <p:ph idx="4294967295" type="body"/>
          </p:nvPr>
        </p:nvSpPr>
        <p:spPr>
          <a:xfrm>
            <a:off x="5755175" y="1176750"/>
            <a:ext cx="3131700" cy="2790000"/>
          </a:xfrm>
          <a:prstGeom prst="rect">
            <a:avLst/>
          </a:prstGeom>
          <a:noFill/>
          <a:ln>
            <a:noFill/>
          </a:ln>
        </p:spPr>
        <p:txBody>
          <a:bodyPr anchorCtr="0" anchor="t" bIns="34275" lIns="68575" spcFirstLastPara="1" rIns="68575" wrap="square" tIns="34275">
            <a:noAutofit/>
          </a:bodyPr>
          <a:lstStyle/>
          <a:p>
            <a:pPr indent="-127000" lvl="0" marL="165100" rtl="0" algn="l">
              <a:lnSpc>
                <a:spcPct val="90000"/>
              </a:lnSpc>
              <a:spcBef>
                <a:spcPts val="0"/>
              </a:spcBef>
              <a:spcAft>
                <a:spcPts val="0"/>
              </a:spcAft>
              <a:buClr>
                <a:schemeClr val="dk1"/>
              </a:buClr>
              <a:buSzPts val="1200"/>
              <a:buFont typeface="Calibri"/>
              <a:buChar char="•"/>
            </a:pPr>
            <a:r>
              <a:rPr b="1" lang="en" sz="1800">
                <a:latin typeface="Calibri"/>
                <a:ea typeface="Calibri"/>
                <a:cs typeface="Calibri"/>
                <a:sym typeface="Calibri"/>
              </a:rPr>
              <a:t>Manifest Destiny</a:t>
            </a:r>
            <a:endParaRPr sz="1800">
              <a:latin typeface="Calibri"/>
              <a:ea typeface="Calibri"/>
              <a:cs typeface="Calibri"/>
              <a:sym typeface="Calibri"/>
            </a:endParaRPr>
          </a:p>
          <a:p>
            <a:pPr indent="0" lvl="0" marL="0" rtl="0" algn="just">
              <a:lnSpc>
                <a:spcPct val="90000"/>
              </a:lnSpc>
              <a:spcBef>
                <a:spcPts val="1200"/>
              </a:spcBef>
              <a:spcAft>
                <a:spcPts val="0"/>
              </a:spcAft>
              <a:buClr>
                <a:schemeClr val="dk1"/>
              </a:buClr>
              <a:buSzPts val="1800"/>
              <a:buNone/>
            </a:pPr>
            <a:r>
              <a:rPr lang="en" sz="1800">
                <a:latin typeface="Calibri"/>
                <a:ea typeface="Calibri"/>
                <a:cs typeface="Calibri"/>
                <a:sym typeface="Calibri"/>
              </a:rPr>
              <a:t>The belief that the United States has some unique moral virtues that other countries do not possess; the idea that the United States has a mission to redeem the world by spreading democracy, and a divinely ordained destiny to accomplish these tasks. </a:t>
            </a:r>
            <a:endParaRPr sz="1800">
              <a:latin typeface="Calibri"/>
              <a:ea typeface="Calibri"/>
              <a:cs typeface="Calibri"/>
              <a:sym typeface="Calibri"/>
            </a:endParaRPr>
          </a:p>
          <a:p>
            <a:pPr indent="0" lvl="1" marL="203200" rtl="0" algn="l">
              <a:lnSpc>
                <a:spcPct val="90000"/>
              </a:lnSpc>
              <a:spcBef>
                <a:spcPts val="500"/>
              </a:spcBef>
              <a:spcAft>
                <a:spcPts val="0"/>
              </a:spcAft>
              <a:buClr>
                <a:schemeClr val="dk1"/>
              </a:buClr>
              <a:buSzPts val="1500"/>
              <a:buNone/>
            </a:pPr>
            <a:r>
              <a:t/>
            </a:r>
            <a:endParaRPr sz="1800">
              <a:solidFill>
                <a:schemeClr val="dk2"/>
              </a:solidFill>
            </a:endParaRPr>
          </a:p>
        </p:txBody>
      </p:sp>
      <p:pic>
        <p:nvPicPr>
          <p:cNvPr id="333" name="Google Shape;333;p49"/>
          <p:cNvPicPr preferRelativeResize="0"/>
          <p:nvPr/>
        </p:nvPicPr>
        <p:blipFill rotWithShape="1">
          <a:blip r:embed="rId3">
            <a:alphaModFix/>
          </a:blip>
          <a:srcRect b="0" l="0" r="0" t="0"/>
          <a:stretch/>
        </p:blipFill>
        <p:spPr>
          <a:xfrm>
            <a:off x="3828290" y="1445794"/>
            <a:ext cx="1759669" cy="2346244"/>
          </a:xfrm>
          <a:prstGeom prst="rect">
            <a:avLst/>
          </a:prstGeom>
          <a:noFill/>
          <a:ln>
            <a:noFill/>
          </a:ln>
        </p:spPr>
      </p:pic>
      <p:pic>
        <p:nvPicPr>
          <p:cNvPr id="334" name="Google Shape;334;p49"/>
          <p:cNvPicPr preferRelativeResize="0"/>
          <p:nvPr/>
        </p:nvPicPr>
        <p:blipFill>
          <a:blip r:embed="rId4">
            <a:alphaModFix/>
          </a:blip>
          <a:stretch>
            <a:fillRect/>
          </a:stretch>
        </p:blipFill>
        <p:spPr>
          <a:xfrm>
            <a:off x="220750" y="400925"/>
            <a:ext cx="857400" cy="857400"/>
          </a:xfrm>
          <a:prstGeom prst="rect">
            <a:avLst/>
          </a:prstGeom>
          <a:noFill/>
          <a:ln>
            <a:noFill/>
          </a:ln>
        </p:spPr>
      </p:pic>
      <p:sp>
        <p:nvSpPr>
          <p:cNvPr id="335" name="Google Shape;335;p4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0"/>
          <p:cNvSpPr txBox="1"/>
          <p:nvPr>
            <p:ph type="title"/>
          </p:nvPr>
        </p:nvSpPr>
        <p:spPr>
          <a:xfrm>
            <a:off x="457200" y="-22622"/>
            <a:ext cx="8229600" cy="857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2700"/>
              <a:buFont typeface="Arial"/>
              <a:buNone/>
            </a:pPr>
            <a:r>
              <a:rPr b="1" lang="en" sz="2700">
                <a:solidFill>
                  <a:schemeClr val="dk1"/>
                </a:solidFill>
              </a:rPr>
              <a:t>California Financed Attempted Genocide</a:t>
            </a:r>
            <a:endParaRPr sz="2700">
              <a:solidFill>
                <a:schemeClr val="dk1"/>
              </a:solidFill>
            </a:endParaRPr>
          </a:p>
        </p:txBody>
      </p:sp>
      <p:pic>
        <p:nvPicPr>
          <p:cNvPr id="341" name="Google Shape;341;p50"/>
          <p:cNvPicPr preferRelativeResize="0"/>
          <p:nvPr/>
        </p:nvPicPr>
        <p:blipFill rotWithShape="1">
          <a:blip r:embed="rId3">
            <a:alphaModFix/>
          </a:blip>
          <a:srcRect b="0" l="0" r="0" t="0"/>
          <a:stretch/>
        </p:blipFill>
        <p:spPr>
          <a:xfrm>
            <a:off x="5252256" y="1585919"/>
            <a:ext cx="3480413" cy="2320275"/>
          </a:xfrm>
          <a:prstGeom prst="rect">
            <a:avLst/>
          </a:prstGeom>
          <a:noFill/>
          <a:ln>
            <a:noFill/>
          </a:ln>
        </p:spPr>
      </p:pic>
      <p:pic>
        <p:nvPicPr>
          <p:cNvPr id="342" name="Google Shape;342;p50"/>
          <p:cNvPicPr preferRelativeResize="0"/>
          <p:nvPr/>
        </p:nvPicPr>
        <p:blipFill rotWithShape="1">
          <a:blip r:embed="rId4">
            <a:alphaModFix/>
          </a:blip>
          <a:srcRect b="0" l="0" r="0" t="0"/>
          <a:stretch/>
        </p:blipFill>
        <p:spPr>
          <a:xfrm>
            <a:off x="457197" y="1445608"/>
            <a:ext cx="4576539" cy="2878662"/>
          </a:xfrm>
          <a:prstGeom prst="rect">
            <a:avLst/>
          </a:prstGeom>
          <a:noFill/>
          <a:ln>
            <a:noFill/>
          </a:ln>
        </p:spPr>
      </p:pic>
      <p:pic>
        <p:nvPicPr>
          <p:cNvPr id="343" name="Google Shape;343;p50"/>
          <p:cNvPicPr preferRelativeResize="0"/>
          <p:nvPr/>
        </p:nvPicPr>
        <p:blipFill>
          <a:blip r:embed="rId5">
            <a:alphaModFix/>
          </a:blip>
          <a:stretch>
            <a:fillRect/>
          </a:stretch>
        </p:blipFill>
        <p:spPr>
          <a:xfrm>
            <a:off x="580300" y="397825"/>
            <a:ext cx="857400" cy="857400"/>
          </a:xfrm>
          <a:prstGeom prst="rect">
            <a:avLst/>
          </a:prstGeom>
          <a:noFill/>
          <a:ln>
            <a:noFill/>
          </a:ln>
        </p:spPr>
      </p:pic>
      <p:sp>
        <p:nvSpPr>
          <p:cNvPr id="344" name="Google Shape;344;p5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4"/>
          <p:cNvSpPr txBox="1"/>
          <p:nvPr>
            <p:ph idx="1" type="body"/>
          </p:nvPr>
        </p:nvSpPr>
        <p:spPr>
          <a:xfrm>
            <a:off x="911700" y="1200150"/>
            <a:ext cx="7320600" cy="3725700"/>
          </a:xfrm>
          <a:prstGeom prst="rect">
            <a:avLst/>
          </a:prstGeom>
        </p:spPr>
        <p:txBody>
          <a:bodyPr anchorCtr="0" anchor="t" bIns="91425" lIns="91425" spcFirstLastPara="1" rIns="91425" wrap="square" tIns="91425">
            <a:noAutofit/>
          </a:bodyPr>
          <a:lstStyle/>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Keep an open mind and heart</a:t>
            </a:r>
            <a:endParaRPr sz="2100">
              <a:latin typeface="Nanum Brush Script"/>
              <a:ea typeface="Nanum Brush Script"/>
              <a:cs typeface="Nanum Brush Script"/>
              <a:sym typeface="Nanum Brush Script"/>
            </a:endParaRPr>
          </a:p>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One mic, be respectful and allow others to finish their thoughts</a:t>
            </a:r>
            <a:endParaRPr sz="2100">
              <a:latin typeface="Nanum Brush Script"/>
              <a:ea typeface="Nanum Brush Script"/>
              <a:cs typeface="Nanum Brush Script"/>
              <a:sym typeface="Nanum Brush Script"/>
            </a:endParaRPr>
          </a:p>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Be mindful of the space your are taking </a:t>
            </a:r>
            <a:endParaRPr sz="2100">
              <a:latin typeface="Nanum Brush Script"/>
              <a:ea typeface="Nanum Brush Script"/>
              <a:cs typeface="Nanum Brush Script"/>
              <a:sym typeface="Nanum Brush Script"/>
            </a:endParaRPr>
          </a:p>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Use Raise Hand button if you wish to speak</a:t>
            </a:r>
            <a:endParaRPr sz="2100">
              <a:latin typeface="Nanum Brush Script"/>
              <a:ea typeface="Nanum Brush Script"/>
              <a:cs typeface="Nanum Brush Script"/>
              <a:sym typeface="Nanum Brush Script"/>
            </a:endParaRPr>
          </a:p>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Be conscious of Intent vs Impact</a:t>
            </a:r>
            <a:endParaRPr sz="2100">
              <a:latin typeface="Nanum Brush Script"/>
              <a:ea typeface="Nanum Brush Script"/>
              <a:cs typeface="Nanum Brush Script"/>
              <a:sym typeface="Nanum Brush Script"/>
            </a:endParaRPr>
          </a:p>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Dismantling systems of oppression benefits everyone</a:t>
            </a:r>
            <a:endParaRPr sz="2100">
              <a:latin typeface="Nanum Brush Script"/>
              <a:ea typeface="Nanum Brush Script"/>
              <a:cs typeface="Nanum Brush Script"/>
              <a:sym typeface="Nanum Brush Script"/>
            </a:endParaRPr>
          </a:p>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Liberation is possible</a:t>
            </a:r>
            <a:endParaRPr sz="2100">
              <a:latin typeface="Nanum Brush Script"/>
              <a:ea typeface="Nanum Brush Script"/>
              <a:cs typeface="Nanum Brush Script"/>
              <a:sym typeface="Nanum Brush Script"/>
            </a:endParaRPr>
          </a:p>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Give credit where it is due </a:t>
            </a:r>
            <a:endParaRPr sz="2100">
              <a:latin typeface="Nanum Brush Script"/>
              <a:ea typeface="Nanum Brush Script"/>
              <a:cs typeface="Nanum Brush Script"/>
              <a:sym typeface="Nanum Brush Script"/>
            </a:endParaRPr>
          </a:p>
          <a:p>
            <a:pPr indent="-298450" lvl="0" marL="342900" rtl="0" algn="l">
              <a:lnSpc>
                <a:spcPct val="115000"/>
              </a:lnSpc>
              <a:spcBef>
                <a:spcPts val="0"/>
              </a:spcBef>
              <a:spcAft>
                <a:spcPts val="0"/>
              </a:spcAft>
              <a:buSzPts val="2100"/>
              <a:buFont typeface="Nanum Brush Script"/>
              <a:buChar char="●"/>
            </a:pPr>
            <a:r>
              <a:rPr lang="en" sz="2100">
                <a:latin typeface="Nanum Brush Script"/>
                <a:ea typeface="Nanum Brush Script"/>
                <a:cs typeface="Nanum Brush Script"/>
                <a:sym typeface="Nanum Brush Script"/>
              </a:rPr>
              <a:t>Be your own Boo</a:t>
            </a:r>
            <a:endParaRPr sz="2100">
              <a:latin typeface="Nanum Brush Script"/>
              <a:ea typeface="Nanum Brush Script"/>
              <a:cs typeface="Nanum Brush Script"/>
              <a:sym typeface="Nanum Brush Script"/>
            </a:endParaRPr>
          </a:p>
        </p:txBody>
      </p:sp>
      <p:sp>
        <p:nvSpPr>
          <p:cNvPr id="109" name="Google Shape;109;p2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10" name="Google Shape;110;p24"/>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accent6"/>
                </a:solidFill>
              </a:rPr>
              <a:t>Community Agreements</a:t>
            </a:r>
            <a:endParaRPr sz="3500">
              <a:solidFill>
                <a:schemeClr val="accent6"/>
              </a:solidFill>
            </a:endParaRPr>
          </a:p>
        </p:txBody>
      </p:sp>
      <p:pic>
        <p:nvPicPr>
          <p:cNvPr id="111" name="Google Shape;111;p24"/>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1"/>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2511"/>
          </a:p>
          <a:p>
            <a:pPr indent="0" lvl="0" marL="0" rtl="0" algn="ctr">
              <a:spcBef>
                <a:spcPts val="0"/>
              </a:spcBef>
              <a:spcAft>
                <a:spcPts val="0"/>
              </a:spcAft>
              <a:buNone/>
            </a:pPr>
            <a:r>
              <a:rPr lang="en" sz="2411">
                <a:solidFill>
                  <a:schemeClr val="dk1"/>
                </a:solidFill>
              </a:rPr>
              <a:t>Early </a:t>
            </a:r>
            <a:r>
              <a:rPr lang="en" sz="2411">
                <a:solidFill>
                  <a:schemeClr val="dk1"/>
                </a:solidFill>
              </a:rPr>
              <a:t>California Anti-Indian Law, Policy and History</a:t>
            </a:r>
            <a:endParaRPr sz="2411">
              <a:solidFill>
                <a:schemeClr val="dk1"/>
              </a:solidFill>
            </a:endParaRPr>
          </a:p>
          <a:p>
            <a:pPr indent="0" lvl="0" marL="0" rtl="0" algn="ctr">
              <a:spcBef>
                <a:spcPts val="0"/>
              </a:spcBef>
              <a:spcAft>
                <a:spcPts val="0"/>
              </a:spcAft>
              <a:buNone/>
            </a:pPr>
            <a:r>
              <a:t/>
            </a:r>
            <a:endParaRPr/>
          </a:p>
        </p:txBody>
      </p:sp>
      <p:sp>
        <p:nvSpPr>
          <p:cNvPr id="350" name="Google Shape;350;p51"/>
          <p:cNvSpPr txBox="1"/>
          <p:nvPr>
            <p:ph idx="1" type="body"/>
          </p:nvPr>
        </p:nvSpPr>
        <p:spPr>
          <a:xfrm>
            <a:off x="571450" y="1200150"/>
            <a:ext cx="38121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700"/>
              <a:t>1850:  AN ACT FOR THE GOVERNMENT AND PROTECTION OF INDIANS</a:t>
            </a:r>
            <a:endParaRPr sz="1700"/>
          </a:p>
          <a:p>
            <a:pPr indent="0" lvl="0" marL="0" rtl="0" algn="l">
              <a:spcBef>
                <a:spcPts val="600"/>
              </a:spcBef>
              <a:spcAft>
                <a:spcPts val="0"/>
              </a:spcAft>
              <a:buNone/>
            </a:pPr>
            <a:r>
              <a:t/>
            </a:r>
            <a:endParaRPr sz="1700"/>
          </a:p>
          <a:p>
            <a:pPr indent="0" lvl="0" marL="0" rtl="0" algn="l">
              <a:spcBef>
                <a:spcPts val="600"/>
              </a:spcBef>
              <a:spcAft>
                <a:spcPts val="0"/>
              </a:spcAft>
              <a:buNone/>
            </a:pPr>
            <a:r>
              <a:rPr lang="en" sz="1700"/>
              <a:t>1858 - AN ACT TO PROVIDE FOR BINDING MINORS AS APPRENTICES, CLERKS AND SERVANTS</a:t>
            </a:r>
            <a:endParaRPr sz="1700"/>
          </a:p>
          <a:p>
            <a:pPr indent="0" lvl="0" marL="0" rtl="0" algn="l">
              <a:spcBef>
                <a:spcPts val="600"/>
              </a:spcBef>
              <a:spcAft>
                <a:spcPts val="0"/>
              </a:spcAft>
              <a:buNone/>
            </a:pPr>
            <a:r>
              <a:t/>
            </a:r>
            <a:endParaRPr sz="1700"/>
          </a:p>
          <a:p>
            <a:pPr indent="0" lvl="0" marL="0" rtl="0" algn="l">
              <a:spcBef>
                <a:spcPts val="600"/>
              </a:spcBef>
              <a:spcAft>
                <a:spcPts val="0"/>
              </a:spcAft>
              <a:buNone/>
            </a:pPr>
            <a:r>
              <a:rPr lang="en" sz="1700"/>
              <a:t>1855 – AN ACT TO PUNISH VAGRANTS, VAGABONDS, AND DANGEROUS AND SUSPICIOUS PERSON</a:t>
            </a:r>
            <a:endParaRPr sz="1700"/>
          </a:p>
          <a:p>
            <a:pPr indent="0" lvl="0" marL="0" rtl="0" algn="l">
              <a:spcBef>
                <a:spcPts val="600"/>
              </a:spcBef>
              <a:spcAft>
                <a:spcPts val="0"/>
              </a:spcAft>
              <a:buNone/>
            </a:pPr>
            <a:r>
              <a:t/>
            </a:r>
            <a:endParaRPr sz="1700"/>
          </a:p>
        </p:txBody>
      </p:sp>
      <p:sp>
        <p:nvSpPr>
          <p:cNvPr id="351" name="Google Shape;351;p51"/>
          <p:cNvSpPr txBox="1"/>
          <p:nvPr>
            <p:ph idx="4294967295" type="body"/>
          </p:nvPr>
        </p:nvSpPr>
        <p:spPr>
          <a:xfrm>
            <a:off x="4976176" y="1200150"/>
            <a:ext cx="3812100" cy="3372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t>1850 - 1859:  CALIFORNIA MILITIA AND “EXPEDITIONS AGAINST THE INDIANS”</a:t>
            </a:r>
            <a:endParaRPr sz="2000"/>
          </a:p>
          <a:p>
            <a:pPr indent="0" lvl="0" marL="0" rtl="0" algn="l">
              <a:spcBef>
                <a:spcPts val="600"/>
              </a:spcBef>
              <a:spcAft>
                <a:spcPts val="0"/>
              </a:spcAft>
              <a:buNone/>
            </a:pPr>
            <a:r>
              <a:t/>
            </a:r>
            <a:endParaRPr sz="2000"/>
          </a:p>
          <a:p>
            <a:pPr indent="0" lvl="0" marL="0" rtl="0" algn="l">
              <a:spcBef>
                <a:spcPts val="600"/>
              </a:spcBef>
              <a:spcAft>
                <a:spcPts val="0"/>
              </a:spcAft>
              <a:buNone/>
            </a:pPr>
            <a:r>
              <a:rPr lang="en" sz="2000"/>
              <a:t>California Land Claims Act of 1851</a:t>
            </a:r>
            <a:endParaRPr sz="2000"/>
          </a:p>
          <a:p>
            <a:pPr indent="0" lvl="0" marL="0" rtl="0" algn="l">
              <a:spcBef>
                <a:spcPts val="600"/>
              </a:spcBef>
              <a:spcAft>
                <a:spcPts val="0"/>
              </a:spcAft>
              <a:buNone/>
            </a:pPr>
            <a:r>
              <a:t/>
            </a:r>
            <a:endParaRPr sz="2000"/>
          </a:p>
          <a:p>
            <a:pPr indent="0" lvl="0" marL="0" rtl="0" algn="l">
              <a:spcBef>
                <a:spcPts val="600"/>
              </a:spcBef>
              <a:spcAft>
                <a:spcPts val="0"/>
              </a:spcAft>
              <a:buNone/>
            </a:pPr>
            <a:r>
              <a:rPr lang="en" sz="2000"/>
              <a:t>18 Unratified Treaties</a:t>
            </a:r>
            <a:endParaRPr sz="2000"/>
          </a:p>
          <a:p>
            <a:pPr indent="0" lvl="0" marL="0" rtl="0" algn="l">
              <a:spcBef>
                <a:spcPts val="600"/>
              </a:spcBef>
              <a:spcAft>
                <a:spcPts val="0"/>
              </a:spcAft>
              <a:buNone/>
            </a:pPr>
            <a:r>
              <a:t/>
            </a:r>
            <a:endParaRPr sz="2000"/>
          </a:p>
        </p:txBody>
      </p:sp>
      <p:sp>
        <p:nvSpPr>
          <p:cNvPr id="352" name="Google Shape;352;p5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sz="1200">
                <a:solidFill>
                  <a:schemeClr val="lt1"/>
                </a:solidFill>
                <a:latin typeface="Permanent Marker"/>
                <a:ea typeface="Permanent Marker"/>
                <a:cs typeface="Permanent Marker"/>
                <a:sym typeface="Permanent Marker"/>
              </a:rPr>
              <a:t>‹#›</a:t>
            </a:fld>
            <a:endParaRPr sz="1200">
              <a:solidFill>
                <a:schemeClr val="lt1"/>
              </a:solidFill>
              <a:latin typeface="Permanent Marker"/>
              <a:ea typeface="Permanent Marker"/>
              <a:cs typeface="Permanent Marker"/>
              <a:sym typeface="Permanent Marker"/>
            </a:endParaRPr>
          </a:p>
        </p:txBody>
      </p:sp>
      <p:pic>
        <p:nvPicPr>
          <p:cNvPr id="353" name="Google Shape;353;p51"/>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2"/>
          <p:cNvSpPr txBox="1"/>
          <p:nvPr>
            <p:ph type="title"/>
          </p:nvPr>
        </p:nvSpPr>
        <p:spPr>
          <a:xfrm>
            <a:off x="457200" y="-22622"/>
            <a:ext cx="8229600" cy="8574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1400"/>
              <a:buNone/>
            </a:pPr>
            <a:r>
              <a:rPr b="1" lang="en">
                <a:solidFill>
                  <a:schemeClr val="dk1"/>
                </a:solidFill>
              </a:rPr>
              <a:t>Indigenous Perspectives on Settler State Climate Violence in California</a:t>
            </a:r>
            <a:endParaRPr b="1">
              <a:solidFill>
                <a:schemeClr val="dk1"/>
              </a:solidFill>
            </a:endParaRPr>
          </a:p>
        </p:txBody>
      </p:sp>
      <p:sp>
        <p:nvSpPr>
          <p:cNvPr id="360" name="Google Shape;360;p52"/>
          <p:cNvSpPr txBox="1"/>
          <p:nvPr>
            <p:ph idx="1" type="body"/>
          </p:nvPr>
        </p:nvSpPr>
        <p:spPr>
          <a:xfrm>
            <a:off x="911700" y="1200150"/>
            <a:ext cx="7320600" cy="3725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1200"/>
              </a:spcBef>
              <a:spcAft>
                <a:spcPts val="0"/>
              </a:spcAft>
              <a:buSzPts val="1400"/>
              <a:buNone/>
            </a:pPr>
            <a:r>
              <a:rPr lang="en" sz="1900">
                <a:latin typeface="Calibri"/>
                <a:ea typeface="Calibri"/>
                <a:cs typeface="Calibri"/>
                <a:sym typeface="Calibri"/>
              </a:rPr>
              <a:t>“It is difficult to be Indian under any circumstances; think what it must be like to see a phenomenon like Los Angeles spreading over your meadows and valleys, diverting your rivers, building parking structures on your holy sites, transforming the land that nurtured your ancestors into something unrecognizable.”</a:t>
            </a:r>
            <a:endParaRPr sz="1900">
              <a:latin typeface="Calibri"/>
              <a:ea typeface="Calibri"/>
              <a:cs typeface="Calibri"/>
              <a:sym typeface="Calibri"/>
            </a:endParaRPr>
          </a:p>
          <a:p>
            <a:pPr indent="0" lvl="0" marL="0" rtl="0" algn="l">
              <a:lnSpc>
                <a:spcPct val="90000"/>
              </a:lnSpc>
              <a:spcBef>
                <a:spcPts val="1200"/>
              </a:spcBef>
              <a:spcAft>
                <a:spcPts val="0"/>
              </a:spcAft>
              <a:buSzPts val="1400"/>
              <a:buNone/>
            </a:pPr>
            <a:r>
              <a:rPr lang="en" sz="1900">
                <a:latin typeface="Calibri"/>
                <a:ea typeface="Calibri"/>
                <a:cs typeface="Calibri"/>
                <a:sym typeface="Calibri"/>
              </a:rPr>
              <a:t>--L Frank Manriquez, Tongva &amp; </a:t>
            </a:r>
            <a:br>
              <a:rPr lang="en" sz="1900">
                <a:latin typeface="Calibri"/>
                <a:ea typeface="Calibri"/>
                <a:cs typeface="Calibri"/>
                <a:sym typeface="Calibri"/>
              </a:rPr>
            </a:br>
            <a:r>
              <a:rPr lang="en" sz="2100">
                <a:latin typeface="Calibri"/>
                <a:ea typeface="Calibri"/>
                <a:cs typeface="Calibri"/>
                <a:sym typeface="Calibri"/>
              </a:rPr>
              <a:t>Ajachemem Artist, Writer, Activist</a:t>
            </a:r>
            <a:endParaRPr sz="2100">
              <a:latin typeface="Calibri"/>
              <a:ea typeface="Calibri"/>
              <a:cs typeface="Calibri"/>
              <a:sym typeface="Calibri"/>
            </a:endParaRPr>
          </a:p>
          <a:p>
            <a:pPr indent="0" lvl="0" marL="0" rtl="0" algn="l">
              <a:lnSpc>
                <a:spcPct val="90000"/>
              </a:lnSpc>
              <a:spcBef>
                <a:spcPts val="1200"/>
              </a:spcBef>
              <a:spcAft>
                <a:spcPts val="0"/>
              </a:spcAft>
              <a:buSzPts val="1400"/>
              <a:buNone/>
            </a:pPr>
            <a:r>
              <a:t/>
            </a:r>
            <a:endParaRPr sz="2100">
              <a:latin typeface="Calibri"/>
              <a:ea typeface="Calibri"/>
              <a:cs typeface="Calibri"/>
              <a:sym typeface="Calibri"/>
            </a:endParaRPr>
          </a:p>
          <a:p>
            <a:pPr indent="0" lvl="0" marL="0" rtl="0" algn="l">
              <a:lnSpc>
                <a:spcPct val="90000"/>
              </a:lnSpc>
              <a:spcBef>
                <a:spcPts val="1200"/>
              </a:spcBef>
              <a:spcAft>
                <a:spcPts val="0"/>
              </a:spcAft>
              <a:buSzPts val="1400"/>
              <a:buNone/>
            </a:pPr>
            <a:br>
              <a:rPr lang="en" sz="2100">
                <a:latin typeface="Calibri"/>
                <a:ea typeface="Calibri"/>
                <a:cs typeface="Calibri"/>
                <a:sym typeface="Calibri"/>
              </a:rPr>
            </a:br>
            <a:r>
              <a:rPr lang="en" sz="1100">
                <a:latin typeface="Calibri"/>
                <a:ea typeface="Calibri"/>
                <a:cs typeface="Calibri"/>
                <a:sym typeface="Calibri"/>
              </a:rPr>
              <a:t>L. Frank Manriquez and Kim Hogeland, First Families-A photographic History of California Indians (Berkeley: Heyday Books, 2007), 93, as quoted in AnMarie Mendoza, The Aqueduct Between Us: Inserting and Asserting an Indigenous California Indian Perspective about Los Angeles Water (2019).</a:t>
            </a:r>
            <a:endParaRPr sz="1100">
              <a:latin typeface="Calibri"/>
              <a:ea typeface="Calibri"/>
              <a:cs typeface="Calibri"/>
              <a:sym typeface="Calibri"/>
            </a:endParaRPr>
          </a:p>
        </p:txBody>
      </p:sp>
      <p:pic>
        <p:nvPicPr>
          <p:cNvPr id="361" name="Google Shape;361;p52"/>
          <p:cNvPicPr preferRelativeResize="0"/>
          <p:nvPr/>
        </p:nvPicPr>
        <p:blipFill rotWithShape="1">
          <a:blip r:embed="rId3">
            <a:alphaModFix/>
          </a:blip>
          <a:srcRect b="0" l="0" r="0" t="0"/>
          <a:stretch/>
        </p:blipFill>
        <p:spPr>
          <a:xfrm>
            <a:off x="5202642" y="2294719"/>
            <a:ext cx="2416781" cy="1611169"/>
          </a:xfrm>
          <a:prstGeom prst="rect">
            <a:avLst/>
          </a:prstGeom>
          <a:noFill/>
          <a:ln>
            <a:noFill/>
          </a:ln>
        </p:spPr>
      </p:pic>
      <p:sp>
        <p:nvSpPr>
          <p:cNvPr id="362" name="Google Shape;362;p5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rPr>
              <a:t>Self Determination, Sovereignty and Government-to-Government Consultation</a:t>
            </a:r>
            <a:endParaRPr sz="2500">
              <a:solidFill>
                <a:schemeClr val="dk1"/>
              </a:solidFill>
            </a:endParaRPr>
          </a:p>
        </p:txBody>
      </p:sp>
      <p:sp>
        <p:nvSpPr>
          <p:cNvPr id="368" name="Google Shape;368;p53"/>
          <p:cNvSpPr txBox="1"/>
          <p:nvPr>
            <p:ph idx="1" type="body"/>
          </p:nvPr>
        </p:nvSpPr>
        <p:spPr>
          <a:xfrm>
            <a:off x="307500" y="1013450"/>
            <a:ext cx="8529000" cy="39477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sz="2300">
                <a:latin typeface="Calibri"/>
                <a:ea typeface="Calibri"/>
                <a:cs typeface="Calibri"/>
                <a:sym typeface="Calibri"/>
              </a:rPr>
              <a:t>Indigenous Self Determination</a:t>
            </a:r>
            <a:r>
              <a:rPr lang="en" sz="2200">
                <a:latin typeface="Calibri"/>
                <a:ea typeface="Calibri"/>
                <a:cs typeface="Calibri"/>
                <a:sym typeface="Calibri"/>
              </a:rPr>
              <a:t>–Article 3 UNDRIP</a:t>
            </a:r>
            <a:br>
              <a:rPr lang="en" sz="2200">
                <a:latin typeface="Calibri"/>
                <a:ea typeface="Calibri"/>
                <a:cs typeface="Calibri"/>
                <a:sym typeface="Calibri"/>
              </a:rPr>
            </a:br>
            <a:r>
              <a:rPr lang="en" sz="1900">
                <a:latin typeface="Calibri"/>
                <a:ea typeface="Calibri"/>
                <a:cs typeface="Calibri"/>
                <a:sym typeface="Calibri"/>
              </a:rPr>
              <a:t>Indigenous peoples have the right to self-determination. By virtue of that right they freely determine their political status and freely pursue their economic, social and cultural development.</a:t>
            </a:r>
            <a:endParaRPr sz="1900">
              <a:latin typeface="Calibri"/>
              <a:ea typeface="Calibri"/>
              <a:cs typeface="Calibri"/>
              <a:sym typeface="Calibri"/>
            </a:endParaRPr>
          </a:p>
          <a:p>
            <a:pPr indent="0" lvl="0" marL="0" rtl="0" algn="l">
              <a:lnSpc>
                <a:spcPct val="100000"/>
              </a:lnSpc>
              <a:spcBef>
                <a:spcPts val="1000"/>
              </a:spcBef>
              <a:spcAft>
                <a:spcPts val="0"/>
              </a:spcAft>
              <a:buNone/>
            </a:pPr>
            <a:r>
              <a:rPr b="1" lang="en" sz="2000">
                <a:latin typeface="Calibri"/>
                <a:ea typeface="Calibri"/>
                <a:cs typeface="Calibri"/>
                <a:sym typeface="Calibri"/>
              </a:rPr>
              <a:t>Tribal Sovereignty</a:t>
            </a:r>
            <a:r>
              <a:rPr lang="en" sz="1900">
                <a:latin typeface="Calibri"/>
                <a:ea typeface="Calibri"/>
                <a:cs typeface="Calibri"/>
                <a:sym typeface="Calibri"/>
              </a:rPr>
              <a:t>– “refers to the legal recognition in the United States of America law of the inherent sovereignty of American Indian Nations. The law applied to American Indians by the US government is called Federal Indian Law.  Although undermined by various Acts, legal decisions, and policies, it still stands to this day.  Indian reservations are recognized as what can be termed “nations within.”  Each has its own government and sovereign powers to make laws, tax, etc. and most also have their own tribal justice system, also based upon their inherent powers.” </a:t>
            </a:r>
            <a:r>
              <a:rPr lang="en" sz="1900" u="sng">
                <a:solidFill>
                  <a:schemeClr val="hlink"/>
                </a:solidFill>
                <a:latin typeface="Calibri"/>
                <a:ea typeface="Calibri"/>
                <a:cs typeface="Calibri"/>
                <a:sym typeface="Calibri"/>
                <a:hlinkClick r:id="rId3"/>
              </a:rPr>
              <a:t>Indigenous Environmental Network</a:t>
            </a:r>
            <a:endParaRPr sz="1900">
              <a:latin typeface="Calibri"/>
              <a:ea typeface="Calibri"/>
              <a:cs typeface="Calibri"/>
              <a:sym typeface="Calibri"/>
            </a:endParaRPr>
          </a:p>
          <a:p>
            <a:pPr indent="0" lvl="0" marL="457200" rtl="0" algn="l">
              <a:lnSpc>
                <a:spcPct val="100000"/>
              </a:lnSpc>
              <a:spcBef>
                <a:spcPts val="1000"/>
              </a:spcBef>
              <a:spcAft>
                <a:spcPts val="0"/>
              </a:spcAft>
              <a:buNone/>
            </a:pPr>
            <a:r>
              <a:t/>
            </a:r>
            <a:endParaRPr sz="2100">
              <a:latin typeface="Nanum Brush Script"/>
              <a:ea typeface="Nanum Brush Script"/>
              <a:cs typeface="Nanum Brush Script"/>
              <a:sym typeface="Nanum Brush Script"/>
            </a:endParaRPr>
          </a:p>
          <a:p>
            <a:pPr indent="0" lvl="0" marL="457200" rtl="0" algn="l">
              <a:lnSpc>
                <a:spcPct val="100000"/>
              </a:lnSpc>
              <a:spcBef>
                <a:spcPts val="1000"/>
              </a:spcBef>
              <a:spcAft>
                <a:spcPts val="1000"/>
              </a:spcAft>
              <a:buNone/>
            </a:pPr>
            <a:r>
              <a:rPr lang="en" sz="2100">
                <a:latin typeface="Nanum Brush Script"/>
                <a:ea typeface="Nanum Brush Script"/>
                <a:cs typeface="Nanum Brush Script"/>
                <a:sym typeface="Nanum Brush Script"/>
              </a:rPr>
              <a:t>Indigenous Sovereignty</a:t>
            </a:r>
            <a:endParaRPr sz="2100">
              <a:latin typeface="Nanum Brush Script"/>
              <a:ea typeface="Nanum Brush Script"/>
              <a:cs typeface="Nanum Brush Script"/>
              <a:sym typeface="Nanum Brush Script"/>
            </a:endParaRPr>
          </a:p>
        </p:txBody>
      </p:sp>
      <p:sp>
        <p:nvSpPr>
          <p:cNvPr id="369" name="Google Shape;369;p5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70" name="Google Shape;370;p53"/>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4"/>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Self Determination, Sovereignty and Government-to-Government Consultation</a:t>
            </a:r>
            <a:endParaRPr>
              <a:solidFill>
                <a:schemeClr val="dk1"/>
              </a:solidFill>
            </a:endParaRPr>
          </a:p>
        </p:txBody>
      </p:sp>
      <p:sp>
        <p:nvSpPr>
          <p:cNvPr id="376" name="Google Shape;376;p54"/>
          <p:cNvSpPr txBox="1"/>
          <p:nvPr>
            <p:ph idx="1" type="body"/>
          </p:nvPr>
        </p:nvSpPr>
        <p:spPr>
          <a:xfrm>
            <a:off x="307500" y="1013450"/>
            <a:ext cx="8529000" cy="38463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1000"/>
              </a:spcAft>
              <a:buNone/>
            </a:pPr>
            <a:r>
              <a:rPr b="1" lang="en" sz="2200">
                <a:latin typeface="Calibri"/>
                <a:ea typeface="Calibri"/>
                <a:cs typeface="Calibri"/>
                <a:sym typeface="Calibri"/>
              </a:rPr>
              <a:t>Indigenous Sovereignty</a:t>
            </a:r>
            <a:r>
              <a:rPr lang="en" sz="2100">
                <a:latin typeface="Calibri"/>
                <a:ea typeface="Calibri"/>
                <a:cs typeface="Calibri"/>
                <a:sym typeface="Calibri"/>
              </a:rPr>
              <a:t>– “is distinguishable from Tribal Sovereignty in that it is not a nation-state recognition of inherent sovereignty under nation-state dominion.  Rather, it arises from Indigenous Traditional Knowledge, belonging to each Indigenous nation, tribe, first nation, community, etc.  It consists of spiritual ways, culture, language, social and legal systems, political structures, and inherent relationships with lands, waters and all upon them.  Indigenous sovereignty exists regardless of what the nation-state does or does not do.  It continues as long as the People that are a part of it continue.” Indigenous Environmental Network</a:t>
            </a:r>
            <a:endParaRPr sz="2100">
              <a:latin typeface="Calibri"/>
              <a:ea typeface="Calibri"/>
              <a:cs typeface="Calibri"/>
              <a:sym typeface="Calibri"/>
            </a:endParaRPr>
          </a:p>
        </p:txBody>
      </p:sp>
      <p:sp>
        <p:nvSpPr>
          <p:cNvPr id="377" name="Google Shape;377;p5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78" name="Google Shape;378;p54"/>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5"/>
          <p:cNvSpPr txBox="1"/>
          <p:nvPr>
            <p:ph type="title"/>
          </p:nvPr>
        </p:nvSpPr>
        <p:spPr>
          <a:xfrm>
            <a:off x="457200" y="-22622"/>
            <a:ext cx="8229600" cy="857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SzPts val="1400"/>
              <a:buNone/>
            </a:pPr>
            <a:r>
              <a:rPr b="1" lang="en">
                <a:solidFill>
                  <a:schemeClr val="dk1"/>
                </a:solidFill>
              </a:rPr>
              <a:t>United Nations Declaration on the Rights of Indigenous Peoples</a:t>
            </a:r>
            <a:endParaRPr b="1">
              <a:solidFill>
                <a:schemeClr val="dk1"/>
              </a:solidFill>
            </a:endParaRPr>
          </a:p>
        </p:txBody>
      </p:sp>
      <p:sp>
        <p:nvSpPr>
          <p:cNvPr id="385" name="Google Shape;385;p55"/>
          <p:cNvSpPr txBox="1"/>
          <p:nvPr>
            <p:ph idx="1" type="body"/>
          </p:nvPr>
        </p:nvSpPr>
        <p:spPr>
          <a:xfrm>
            <a:off x="911700" y="1200150"/>
            <a:ext cx="7320600" cy="37257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1200"/>
              </a:spcBef>
              <a:spcAft>
                <a:spcPts val="0"/>
              </a:spcAft>
              <a:buSzPts val="1400"/>
              <a:buNone/>
            </a:pPr>
            <a:r>
              <a:t/>
            </a:r>
            <a:endParaRPr/>
          </a:p>
        </p:txBody>
      </p:sp>
      <p:pic>
        <p:nvPicPr>
          <p:cNvPr id="386" name="Google Shape;386;p55"/>
          <p:cNvPicPr preferRelativeResize="0"/>
          <p:nvPr/>
        </p:nvPicPr>
        <p:blipFill rotWithShape="1">
          <a:blip r:embed="rId3">
            <a:alphaModFix/>
          </a:blip>
          <a:srcRect b="0" l="0" r="0" t="0"/>
          <a:stretch/>
        </p:blipFill>
        <p:spPr>
          <a:xfrm>
            <a:off x="445725" y="1009475"/>
            <a:ext cx="7729600" cy="3623250"/>
          </a:xfrm>
          <a:prstGeom prst="rect">
            <a:avLst/>
          </a:prstGeom>
          <a:noFill/>
          <a:ln>
            <a:noFill/>
          </a:ln>
        </p:spPr>
      </p:pic>
      <p:sp>
        <p:nvSpPr>
          <p:cNvPr id="387" name="Google Shape;387;p5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6"/>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chemeClr val="dk1"/>
                </a:solidFill>
              </a:rPr>
              <a:t>UNDRIP</a:t>
            </a:r>
            <a:endParaRPr sz="4300">
              <a:solidFill>
                <a:schemeClr val="dk1"/>
              </a:solidFill>
            </a:endParaRPr>
          </a:p>
        </p:txBody>
      </p:sp>
      <p:sp>
        <p:nvSpPr>
          <p:cNvPr id="393" name="Google Shape;393;p56"/>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sz="1900">
                <a:latin typeface="Calibri"/>
                <a:ea typeface="Calibri"/>
                <a:cs typeface="Calibri"/>
                <a:sym typeface="Calibri"/>
              </a:rPr>
              <a:t>Article 10</a:t>
            </a:r>
            <a:endParaRPr b="1" sz="1900">
              <a:latin typeface="Calibri"/>
              <a:ea typeface="Calibri"/>
              <a:cs typeface="Calibri"/>
              <a:sym typeface="Calibri"/>
            </a:endParaRPr>
          </a:p>
          <a:p>
            <a:pPr indent="0" lvl="0" marL="457200" rtl="0" algn="l">
              <a:lnSpc>
                <a:spcPct val="100000"/>
              </a:lnSpc>
              <a:spcBef>
                <a:spcPts val="1000"/>
              </a:spcBef>
              <a:spcAft>
                <a:spcPts val="0"/>
              </a:spcAft>
              <a:buNone/>
            </a:pPr>
            <a:r>
              <a:rPr lang="en" sz="1900">
                <a:latin typeface="Calibri"/>
                <a:ea typeface="Calibri"/>
                <a:cs typeface="Calibri"/>
                <a:sym typeface="Calibri"/>
              </a:rPr>
              <a:t>Indigenous peoples shall not be forcibly removed from their lands or territories. No relocation shall take place without the free, prior and informed consent of the indigenous peoples concerned and after agreement on just and fair compensation and, where possible, with the option of return.</a:t>
            </a:r>
            <a:endParaRPr sz="1900">
              <a:latin typeface="Calibri"/>
              <a:ea typeface="Calibri"/>
              <a:cs typeface="Calibri"/>
              <a:sym typeface="Calibri"/>
            </a:endParaRPr>
          </a:p>
          <a:p>
            <a:pPr indent="0" lvl="0" marL="0" rtl="0" algn="l">
              <a:lnSpc>
                <a:spcPct val="100000"/>
              </a:lnSpc>
              <a:spcBef>
                <a:spcPts val="1000"/>
              </a:spcBef>
              <a:spcAft>
                <a:spcPts val="0"/>
              </a:spcAft>
              <a:buNone/>
            </a:pPr>
            <a:r>
              <a:rPr b="1" lang="en" sz="1900">
                <a:latin typeface="Calibri"/>
                <a:ea typeface="Calibri"/>
                <a:cs typeface="Calibri"/>
                <a:sym typeface="Calibri"/>
              </a:rPr>
              <a:t>Article 11, Section 2</a:t>
            </a:r>
            <a:endParaRPr b="1" sz="1900">
              <a:latin typeface="Calibri"/>
              <a:ea typeface="Calibri"/>
              <a:cs typeface="Calibri"/>
              <a:sym typeface="Calibri"/>
            </a:endParaRPr>
          </a:p>
          <a:p>
            <a:pPr indent="0" lvl="0" marL="457200" rtl="0" algn="l">
              <a:lnSpc>
                <a:spcPct val="100000"/>
              </a:lnSpc>
              <a:spcBef>
                <a:spcPts val="1000"/>
              </a:spcBef>
              <a:spcAft>
                <a:spcPts val="0"/>
              </a:spcAft>
              <a:buNone/>
            </a:pPr>
            <a:r>
              <a:rPr lang="en" sz="1900">
                <a:latin typeface="Calibri"/>
                <a:ea typeface="Calibri"/>
                <a:cs typeface="Calibri"/>
                <a:sym typeface="Calibri"/>
              </a:rPr>
              <a:t>States shall provide redress through effective mechanisms, which may include restitution, developed in conjunction with indigenous peoples, with respect to their cultural, intellectual, religious and spiritual property taken without their free, prior and informed consent or in violation of their laws, traditions and customs.</a:t>
            </a:r>
            <a:endParaRPr sz="1900">
              <a:latin typeface="Calibri"/>
              <a:ea typeface="Calibri"/>
              <a:cs typeface="Calibri"/>
              <a:sym typeface="Calibri"/>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394" name="Google Shape;394;p5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95" name="Google Shape;395;p56"/>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7"/>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chemeClr val="dk1"/>
                </a:solidFill>
              </a:rPr>
              <a:t>UNDRIP</a:t>
            </a:r>
            <a:endParaRPr sz="4300">
              <a:solidFill>
                <a:schemeClr val="dk1"/>
              </a:solidFill>
            </a:endParaRPr>
          </a:p>
        </p:txBody>
      </p:sp>
      <p:sp>
        <p:nvSpPr>
          <p:cNvPr id="401" name="Google Shape;401;p57"/>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sz="2200">
                <a:latin typeface="Calibri"/>
                <a:ea typeface="Calibri"/>
                <a:cs typeface="Calibri"/>
                <a:sym typeface="Calibri"/>
              </a:rPr>
              <a:t>Article 25</a:t>
            </a:r>
            <a:endParaRPr b="1" sz="2200">
              <a:latin typeface="Calibri"/>
              <a:ea typeface="Calibri"/>
              <a:cs typeface="Calibri"/>
              <a:sym typeface="Calibri"/>
            </a:endParaRPr>
          </a:p>
          <a:p>
            <a:pPr indent="0" lvl="0" marL="457200" rtl="0" algn="l">
              <a:lnSpc>
                <a:spcPct val="100000"/>
              </a:lnSpc>
              <a:spcBef>
                <a:spcPts val="1000"/>
              </a:spcBef>
              <a:spcAft>
                <a:spcPts val="0"/>
              </a:spcAft>
              <a:buNone/>
            </a:pPr>
            <a:r>
              <a:rPr lang="en" sz="2200">
                <a:latin typeface="Calibri"/>
                <a:ea typeface="Calibri"/>
                <a:cs typeface="Calibri"/>
                <a:sym typeface="Calibri"/>
              </a:rPr>
              <a:t>Indigenous peoples have the right to maintain and strengthen their distinctive spiritual relationship with their traditionally owned or otherwise occupied and used lands, territories, waters and coastal seas and other resources and to uphold their responsibilities to future generations in this regard.</a:t>
            </a:r>
            <a:endParaRPr sz="2200">
              <a:latin typeface="Calibri"/>
              <a:ea typeface="Calibri"/>
              <a:cs typeface="Calibri"/>
              <a:sym typeface="Calibri"/>
            </a:endParaRPr>
          </a:p>
          <a:p>
            <a:pPr indent="0" lvl="0" marL="0" rtl="0" algn="l">
              <a:lnSpc>
                <a:spcPct val="100000"/>
              </a:lnSpc>
              <a:spcBef>
                <a:spcPts val="1000"/>
              </a:spcBef>
              <a:spcAft>
                <a:spcPts val="1000"/>
              </a:spcAft>
              <a:buNone/>
            </a:pPr>
            <a:r>
              <a:t/>
            </a:r>
            <a:endParaRPr sz="2200">
              <a:latin typeface="Nanum Brush Script"/>
              <a:ea typeface="Nanum Brush Script"/>
              <a:cs typeface="Nanum Brush Script"/>
              <a:sym typeface="Nanum Brush Script"/>
            </a:endParaRPr>
          </a:p>
        </p:txBody>
      </p:sp>
      <p:sp>
        <p:nvSpPr>
          <p:cNvPr id="402" name="Google Shape;402;p5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03" name="Google Shape;403;p57"/>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8"/>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chemeClr val="dk1"/>
                </a:solidFill>
              </a:rPr>
              <a:t>Federal Laws</a:t>
            </a:r>
            <a:endParaRPr sz="4300">
              <a:solidFill>
                <a:schemeClr val="dk1"/>
              </a:solidFill>
            </a:endParaRPr>
          </a:p>
        </p:txBody>
      </p:sp>
      <p:sp>
        <p:nvSpPr>
          <p:cNvPr id="409" name="Google Shape;409;p58"/>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457200" rtl="0" algn="l">
              <a:lnSpc>
                <a:spcPct val="100000"/>
              </a:lnSpc>
              <a:spcBef>
                <a:spcPts val="600"/>
              </a:spcBef>
              <a:spcAft>
                <a:spcPts val="0"/>
              </a:spcAft>
              <a:buNone/>
            </a:pPr>
            <a:r>
              <a:rPr lang="en">
                <a:latin typeface="Calibri"/>
                <a:ea typeface="Calibri"/>
                <a:cs typeface="Calibri"/>
                <a:sym typeface="Calibri"/>
              </a:rPr>
              <a:t>National Historic Preservation Act</a:t>
            </a:r>
            <a:endParaRPr>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Calibri"/>
              <a:ea typeface="Calibri"/>
              <a:cs typeface="Calibri"/>
              <a:sym typeface="Calibri"/>
            </a:endParaRPr>
          </a:p>
          <a:p>
            <a:pPr indent="0" lvl="0" marL="457200" rtl="0" algn="l">
              <a:lnSpc>
                <a:spcPct val="100000"/>
              </a:lnSpc>
              <a:spcBef>
                <a:spcPts val="1000"/>
              </a:spcBef>
              <a:spcAft>
                <a:spcPts val="0"/>
              </a:spcAft>
              <a:buNone/>
            </a:pPr>
            <a:r>
              <a:rPr lang="en">
                <a:latin typeface="Calibri"/>
                <a:ea typeface="Calibri"/>
                <a:cs typeface="Calibri"/>
                <a:sym typeface="Calibri"/>
              </a:rPr>
              <a:t>American Indian Religious Freedom Act</a:t>
            </a:r>
            <a:endParaRPr>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Calibri"/>
              <a:ea typeface="Calibri"/>
              <a:cs typeface="Calibri"/>
              <a:sym typeface="Calibri"/>
            </a:endParaRPr>
          </a:p>
          <a:p>
            <a:pPr indent="0" lvl="0" marL="457200" rtl="0" algn="l">
              <a:lnSpc>
                <a:spcPct val="100000"/>
              </a:lnSpc>
              <a:spcBef>
                <a:spcPts val="1000"/>
              </a:spcBef>
              <a:spcAft>
                <a:spcPts val="0"/>
              </a:spcAft>
              <a:buNone/>
            </a:pPr>
            <a:r>
              <a:rPr lang="en">
                <a:latin typeface="Calibri"/>
                <a:ea typeface="Calibri"/>
                <a:cs typeface="Calibri"/>
                <a:sym typeface="Calibri"/>
              </a:rPr>
              <a:t>National Environmental Policy Act</a:t>
            </a:r>
            <a:endParaRPr>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Calibri"/>
              <a:ea typeface="Calibri"/>
              <a:cs typeface="Calibri"/>
              <a:sym typeface="Calibri"/>
            </a:endParaRPr>
          </a:p>
          <a:p>
            <a:pPr indent="0" lvl="0" marL="457200" rtl="0" algn="l">
              <a:lnSpc>
                <a:spcPct val="100000"/>
              </a:lnSpc>
              <a:spcBef>
                <a:spcPts val="1000"/>
              </a:spcBef>
              <a:spcAft>
                <a:spcPts val="0"/>
              </a:spcAft>
              <a:buNone/>
            </a:pPr>
            <a:r>
              <a:rPr lang="en">
                <a:latin typeface="Calibri"/>
                <a:ea typeface="Calibri"/>
                <a:cs typeface="Calibri"/>
                <a:sym typeface="Calibri"/>
              </a:rPr>
              <a:t>Native American Graves Protection and Repatriation Act</a:t>
            </a:r>
            <a:endParaRPr>
              <a:latin typeface="Calibri"/>
              <a:ea typeface="Calibri"/>
              <a:cs typeface="Calibri"/>
              <a:sym typeface="Calibri"/>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410" name="Google Shape;410;p5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11" name="Google Shape;411;p58"/>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9"/>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rPr>
              <a:t>State Laws-Native American Heritage Commission</a:t>
            </a:r>
            <a:endParaRPr sz="2500">
              <a:solidFill>
                <a:schemeClr val="dk1"/>
              </a:solidFill>
            </a:endParaRPr>
          </a:p>
        </p:txBody>
      </p:sp>
      <p:sp>
        <p:nvSpPr>
          <p:cNvPr id="417" name="Google Shape;417;p59"/>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sz="2300">
                <a:latin typeface="Calibri"/>
                <a:ea typeface="Calibri"/>
                <a:cs typeface="Calibri"/>
                <a:sym typeface="Calibri"/>
              </a:rPr>
              <a:t>California Native American Heritage Commission </a:t>
            </a:r>
            <a:endParaRPr b="1" sz="2300">
              <a:latin typeface="Calibri"/>
              <a:ea typeface="Calibri"/>
              <a:cs typeface="Calibri"/>
              <a:sym typeface="Calibri"/>
            </a:endParaRPr>
          </a:p>
          <a:p>
            <a:pPr indent="0" lvl="0" marL="457200" rtl="0" algn="l">
              <a:lnSpc>
                <a:spcPct val="100000"/>
              </a:lnSpc>
              <a:spcBef>
                <a:spcPts val="1000"/>
              </a:spcBef>
              <a:spcAft>
                <a:spcPts val="0"/>
              </a:spcAft>
              <a:buNone/>
            </a:pPr>
            <a:r>
              <a:rPr b="1" lang="en" sz="1700">
                <a:latin typeface="Calibri"/>
                <a:ea typeface="Calibri"/>
                <a:cs typeface="Calibri"/>
                <a:sym typeface="Calibri"/>
              </a:rPr>
              <a:t>Sacred Lands Inventory</a:t>
            </a:r>
            <a:endParaRPr b="1" sz="1700">
              <a:latin typeface="Calibri"/>
              <a:ea typeface="Calibri"/>
              <a:cs typeface="Calibri"/>
              <a:sym typeface="Calibri"/>
            </a:endParaRPr>
          </a:p>
          <a:p>
            <a:pPr indent="0" lvl="0" marL="457200" rtl="0" algn="l">
              <a:lnSpc>
                <a:spcPct val="100000"/>
              </a:lnSpc>
              <a:spcBef>
                <a:spcPts val="1000"/>
              </a:spcBef>
              <a:spcAft>
                <a:spcPts val="0"/>
              </a:spcAft>
              <a:buNone/>
            </a:pPr>
            <a:r>
              <a:rPr b="1" lang="en" sz="1700">
                <a:latin typeface="Calibri"/>
                <a:ea typeface="Calibri"/>
                <a:cs typeface="Calibri"/>
                <a:sym typeface="Calibri"/>
              </a:rPr>
              <a:t>Section 5097.9 Public Resources Code</a:t>
            </a:r>
            <a:endParaRPr b="1" sz="1700">
              <a:latin typeface="Calibri"/>
              <a:ea typeface="Calibri"/>
              <a:cs typeface="Calibri"/>
              <a:sym typeface="Calibri"/>
            </a:endParaRPr>
          </a:p>
          <a:p>
            <a:pPr indent="0" lvl="0" marL="457200" rtl="0" algn="l">
              <a:lnSpc>
                <a:spcPct val="100000"/>
              </a:lnSpc>
              <a:spcBef>
                <a:spcPts val="1000"/>
              </a:spcBef>
              <a:spcAft>
                <a:spcPts val="0"/>
              </a:spcAft>
              <a:buNone/>
            </a:pPr>
            <a:r>
              <a:rPr lang="en" sz="1700">
                <a:latin typeface="Calibri"/>
                <a:ea typeface="Calibri"/>
                <a:cs typeface="Calibri"/>
                <a:sym typeface="Calibri"/>
              </a:rPr>
              <a:t>No public agency, and no private party using or occupying public property, or operating on public property, under a public license, permit, grant, lease, or contract made on or after July 1, 1977, shall in any manner whatsoever interfere with the free expression or exercise of Native American religion as provided in the United States Constitution and the California Constitution; nor shall any such agency or party cause severe or irreparable damage to any Native American sanctified cemetery, place of worship, religious or ceremonial site, or sacred shrine located on public property, except on a clear and convincing showing that the public interest and necessity so require. The provisions of this chapter shall be enforced by the commission, pursuant to Sections 5097.94 and 5097.97</a:t>
            </a:r>
            <a:endParaRPr sz="1700">
              <a:latin typeface="Calibri"/>
              <a:ea typeface="Calibri"/>
              <a:cs typeface="Calibri"/>
              <a:sym typeface="Calibri"/>
            </a:endParaRPr>
          </a:p>
          <a:p>
            <a:pPr indent="0" lvl="0" marL="457200" rtl="0" algn="l">
              <a:lnSpc>
                <a:spcPct val="100000"/>
              </a:lnSpc>
              <a:spcBef>
                <a:spcPts val="1000"/>
              </a:spcBef>
              <a:spcAft>
                <a:spcPts val="1000"/>
              </a:spcAft>
              <a:buNone/>
            </a:pPr>
            <a:r>
              <a:t/>
            </a:r>
            <a:endParaRPr sz="1800">
              <a:latin typeface="Nanum Brush Script"/>
              <a:ea typeface="Nanum Brush Script"/>
              <a:cs typeface="Nanum Brush Script"/>
              <a:sym typeface="Nanum Brush Script"/>
            </a:endParaRPr>
          </a:p>
        </p:txBody>
      </p:sp>
      <p:sp>
        <p:nvSpPr>
          <p:cNvPr id="418" name="Google Shape;418;p5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19" name="Google Shape;419;p59"/>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0"/>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dk1"/>
                </a:solidFill>
              </a:rPr>
              <a:t>State Laws–EO B-10-11 and EO-N-15-19</a:t>
            </a:r>
            <a:endParaRPr sz="2900">
              <a:solidFill>
                <a:schemeClr val="dk1"/>
              </a:solidFill>
            </a:endParaRPr>
          </a:p>
        </p:txBody>
      </p:sp>
      <p:sp>
        <p:nvSpPr>
          <p:cNvPr id="425" name="Google Shape;425;p60"/>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sz="2200">
                <a:latin typeface="Calibri"/>
                <a:ea typeface="Calibri"/>
                <a:cs typeface="Calibri"/>
                <a:sym typeface="Calibri"/>
              </a:rPr>
              <a:t>California Law EO B-10-11 &amp; EO N-15-19</a:t>
            </a:r>
            <a:endParaRPr b="1" sz="2200">
              <a:latin typeface="Calibri"/>
              <a:ea typeface="Calibri"/>
              <a:cs typeface="Calibri"/>
              <a:sym typeface="Calibri"/>
            </a:endParaRPr>
          </a:p>
          <a:p>
            <a:pPr indent="0" lvl="0" marL="457200" rtl="0" algn="l">
              <a:lnSpc>
                <a:spcPct val="100000"/>
              </a:lnSpc>
              <a:spcBef>
                <a:spcPts val="1000"/>
              </a:spcBef>
              <a:spcAft>
                <a:spcPts val="0"/>
              </a:spcAft>
              <a:buNone/>
            </a:pPr>
            <a:r>
              <a:rPr b="1" lang="en" sz="1700">
                <a:latin typeface="Calibri"/>
                <a:ea typeface="Calibri"/>
                <a:cs typeface="Calibri"/>
                <a:sym typeface="Calibri"/>
              </a:rPr>
              <a:t>Executive Order B-10-11</a:t>
            </a:r>
            <a:r>
              <a:rPr lang="en" sz="1700">
                <a:latin typeface="Calibri"/>
                <a:ea typeface="Calibri"/>
                <a:cs typeface="Calibri"/>
                <a:sym typeface="Calibri"/>
              </a:rPr>
              <a:t>--IT IS FURTHER ORDERED that it is the policy of this Administration that every state agency and department subject to my executive control shall encourage communication and consultation with California Indian Tribes. Agencies and departments shall permit elected officials and other representatives of tribal governments to provide meaningful input into the development of legislation, regulations, rules, and policies on matters that may affect tribal communities. For purposes of this Order, the terms “Tribe,” “California Indian Tribe”, and “tribal” include all Federally Recognized Tribes and other California Native Americans.</a:t>
            </a:r>
            <a:endParaRPr sz="1700">
              <a:latin typeface="Calibri"/>
              <a:ea typeface="Calibri"/>
              <a:cs typeface="Calibri"/>
              <a:sym typeface="Calibri"/>
            </a:endParaRPr>
          </a:p>
          <a:p>
            <a:pPr indent="0" lvl="0" marL="457200" rtl="0" algn="l">
              <a:lnSpc>
                <a:spcPct val="100000"/>
              </a:lnSpc>
              <a:spcBef>
                <a:spcPts val="1000"/>
              </a:spcBef>
              <a:spcAft>
                <a:spcPts val="0"/>
              </a:spcAft>
              <a:buNone/>
            </a:pPr>
            <a:r>
              <a:rPr b="1" lang="en" sz="1700">
                <a:latin typeface="Calibri"/>
                <a:ea typeface="Calibri"/>
                <a:cs typeface="Calibri"/>
                <a:sym typeface="Calibri"/>
              </a:rPr>
              <a:t>Executive Order N-15-19</a:t>
            </a:r>
            <a:r>
              <a:rPr lang="en" sz="1700">
                <a:latin typeface="Calibri"/>
                <a:ea typeface="Calibri"/>
                <a:cs typeface="Calibri"/>
                <a:sym typeface="Calibri"/>
              </a:rPr>
              <a:t>-- “apologizes on behalf of the citizens of the State of California to all California Native Americans for the many instances of  violence, maltreatment, and neglect California inflicted on tribes…”</a:t>
            </a:r>
            <a:endParaRPr sz="1700">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0"/>
              </a:spcAft>
              <a:buNone/>
            </a:pPr>
            <a:r>
              <a:t/>
            </a:r>
            <a:endParaRPr sz="1800">
              <a:latin typeface="Nanum Brush Script"/>
              <a:ea typeface="Nanum Brush Script"/>
              <a:cs typeface="Nanum Brush Script"/>
              <a:sym typeface="Nanum Brush Script"/>
            </a:endParaRPr>
          </a:p>
          <a:p>
            <a:pPr indent="0" lvl="0" marL="457200" rtl="0" algn="l">
              <a:lnSpc>
                <a:spcPct val="100000"/>
              </a:lnSpc>
              <a:spcBef>
                <a:spcPts val="1000"/>
              </a:spcBef>
              <a:spcAft>
                <a:spcPts val="1000"/>
              </a:spcAft>
              <a:buNone/>
            </a:pPr>
            <a:r>
              <a:t/>
            </a:r>
            <a:endParaRPr sz="1800">
              <a:latin typeface="Nanum Brush Script"/>
              <a:ea typeface="Nanum Brush Script"/>
              <a:cs typeface="Nanum Brush Script"/>
              <a:sym typeface="Nanum Brush Script"/>
            </a:endParaRPr>
          </a:p>
        </p:txBody>
      </p:sp>
      <p:sp>
        <p:nvSpPr>
          <p:cNvPr id="426" name="Google Shape;426;p6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27" name="Google Shape;427;p60"/>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5"/>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Agenda</a:t>
            </a:r>
            <a:endParaRPr>
              <a:solidFill>
                <a:schemeClr val="dk1"/>
              </a:solidFill>
            </a:endParaRPr>
          </a:p>
        </p:txBody>
      </p:sp>
      <p:sp>
        <p:nvSpPr>
          <p:cNvPr id="117" name="Google Shape;117;p25"/>
          <p:cNvSpPr txBox="1"/>
          <p:nvPr>
            <p:ph idx="1" type="body"/>
          </p:nvPr>
        </p:nvSpPr>
        <p:spPr>
          <a:xfrm>
            <a:off x="911700" y="1200150"/>
            <a:ext cx="7485900" cy="3725700"/>
          </a:xfrm>
          <a:prstGeom prst="rect">
            <a:avLst/>
          </a:prstGeom>
        </p:spPr>
        <p:txBody>
          <a:bodyPr anchorCtr="0" anchor="t" bIns="91425" lIns="91425" spcFirstLastPara="1" rIns="91425" wrap="square" tIns="91425">
            <a:noAutofit/>
          </a:bodyPr>
          <a:lstStyle/>
          <a:p>
            <a:pPr indent="-349250" lvl="0" marL="457200" rtl="0" algn="l">
              <a:lnSpc>
                <a:spcPct val="150000"/>
              </a:lnSpc>
              <a:spcBef>
                <a:spcPts val="600"/>
              </a:spcBef>
              <a:spcAft>
                <a:spcPts val="0"/>
              </a:spcAft>
              <a:buSzPts val="1900"/>
              <a:buFont typeface="Calibri"/>
              <a:buChar char="▸"/>
            </a:pPr>
            <a:r>
              <a:rPr lang="en" sz="1900">
                <a:latin typeface="Calibri"/>
                <a:ea typeface="Calibri"/>
                <a:cs typeface="Calibri"/>
                <a:sym typeface="Calibri"/>
              </a:rPr>
              <a:t>Introductions </a:t>
            </a:r>
            <a:endParaRPr sz="1900">
              <a:latin typeface="Calibri"/>
              <a:ea typeface="Calibri"/>
              <a:cs typeface="Calibri"/>
              <a:sym typeface="Calibri"/>
            </a:endParaRPr>
          </a:p>
          <a:p>
            <a:pPr indent="-349250" lvl="1" marL="914400" rtl="0" algn="l">
              <a:lnSpc>
                <a:spcPct val="150000"/>
              </a:lnSpc>
              <a:spcBef>
                <a:spcPts val="0"/>
              </a:spcBef>
              <a:spcAft>
                <a:spcPts val="0"/>
              </a:spcAft>
              <a:buSzPts val="1900"/>
              <a:buFont typeface="Calibri"/>
              <a:buChar char="○"/>
            </a:pPr>
            <a:r>
              <a:rPr lang="en" sz="1900">
                <a:latin typeface="Calibri"/>
                <a:ea typeface="Calibri"/>
                <a:cs typeface="Calibri"/>
                <a:sym typeface="Calibri"/>
              </a:rPr>
              <a:t>SPI and TreePeople </a:t>
            </a:r>
            <a:endParaRPr sz="1900">
              <a:latin typeface="Calibri"/>
              <a:ea typeface="Calibri"/>
              <a:cs typeface="Calibri"/>
              <a:sym typeface="Calibri"/>
            </a:endParaRPr>
          </a:p>
          <a:p>
            <a:pPr indent="-349250" lvl="0" marL="457200" rtl="0" algn="l">
              <a:lnSpc>
                <a:spcPct val="150000"/>
              </a:lnSpc>
              <a:spcBef>
                <a:spcPts val="0"/>
              </a:spcBef>
              <a:spcAft>
                <a:spcPts val="0"/>
              </a:spcAft>
              <a:buSzPts val="1900"/>
              <a:buFont typeface="Calibri"/>
              <a:buChar char="▸"/>
            </a:pPr>
            <a:r>
              <a:rPr lang="en" sz="1900">
                <a:latin typeface="Calibri"/>
                <a:ea typeface="Calibri"/>
                <a:cs typeface="Calibri"/>
                <a:sym typeface="Calibri"/>
              </a:rPr>
              <a:t>Water, Culture, &amp; Origin: Providing Indigenous Context</a:t>
            </a:r>
            <a:endParaRPr sz="1900">
              <a:latin typeface="Calibri"/>
              <a:ea typeface="Calibri"/>
              <a:cs typeface="Calibri"/>
              <a:sym typeface="Calibri"/>
            </a:endParaRPr>
          </a:p>
          <a:p>
            <a:pPr indent="-349250" lvl="0" marL="457200" rtl="0" algn="l">
              <a:lnSpc>
                <a:spcPct val="150000"/>
              </a:lnSpc>
              <a:spcBef>
                <a:spcPts val="0"/>
              </a:spcBef>
              <a:spcAft>
                <a:spcPts val="0"/>
              </a:spcAft>
              <a:buSzPts val="1900"/>
              <a:buFont typeface="Calibri"/>
              <a:buChar char="▸"/>
            </a:pPr>
            <a:r>
              <a:rPr lang="en" sz="1900">
                <a:latin typeface="Calibri"/>
                <a:ea typeface="Calibri"/>
                <a:cs typeface="Calibri"/>
                <a:sym typeface="Calibri"/>
              </a:rPr>
              <a:t>Capitalism, Settler Colonialism, Commodification, and Contamination</a:t>
            </a:r>
            <a:endParaRPr sz="1900">
              <a:latin typeface="Calibri"/>
              <a:ea typeface="Calibri"/>
              <a:cs typeface="Calibri"/>
              <a:sym typeface="Calibri"/>
            </a:endParaRPr>
          </a:p>
          <a:p>
            <a:pPr indent="-349250" lvl="0" marL="457200" rtl="0" algn="l">
              <a:lnSpc>
                <a:spcPct val="150000"/>
              </a:lnSpc>
              <a:spcBef>
                <a:spcPts val="0"/>
              </a:spcBef>
              <a:spcAft>
                <a:spcPts val="0"/>
              </a:spcAft>
              <a:buSzPts val="1900"/>
              <a:buFont typeface="Calibri"/>
              <a:buChar char="▸"/>
            </a:pPr>
            <a:r>
              <a:rPr lang="en" sz="1900">
                <a:latin typeface="Calibri"/>
                <a:ea typeface="Calibri"/>
                <a:cs typeface="Calibri"/>
                <a:sym typeface="Calibri"/>
              </a:rPr>
              <a:t>Working with Native Nations &amp; Indigenous Peoples Today</a:t>
            </a:r>
            <a:endParaRPr sz="1900">
              <a:latin typeface="Calibri"/>
              <a:ea typeface="Calibri"/>
              <a:cs typeface="Calibri"/>
              <a:sym typeface="Calibri"/>
            </a:endParaRPr>
          </a:p>
          <a:p>
            <a:pPr indent="-349250" lvl="0" marL="457200" rtl="0" algn="l">
              <a:lnSpc>
                <a:spcPct val="150000"/>
              </a:lnSpc>
              <a:spcBef>
                <a:spcPts val="0"/>
              </a:spcBef>
              <a:spcAft>
                <a:spcPts val="0"/>
              </a:spcAft>
              <a:buSzPts val="1900"/>
              <a:buFont typeface="Calibri"/>
              <a:buChar char="▸"/>
            </a:pPr>
            <a:r>
              <a:rPr lang="en" sz="1900">
                <a:latin typeface="Calibri"/>
                <a:ea typeface="Calibri"/>
                <a:cs typeface="Calibri"/>
                <a:sym typeface="Calibri"/>
              </a:rPr>
              <a:t>Allyship</a:t>
            </a:r>
            <a:endParaRPr sz="1900">
              <a:latin typeface="Calibri"/>
              <a:ea typeface="Calibri"/>
              <a:cs typeface="Calibri"/>
              <a:sym typeface="Calibri"/>
            </a:endParaRPr>
          </a:p>
          <a:p>
            <a:pPr indent="-349250" lvl="0" marL="457200" rtl="0" algn="l">
              <a:lnSpc>
                <a:spcPct val="150000"/>
              </a:lnSpc>
              <a:spcBef>
                <a:spcPts val="0"/>
              </a:spcBef>
              <a:spcAft>
                <a:spcPts val="0"/>
              </a:spcAft>
              <a:buSzPts val="1900"/>
              <a:buFont typeface="Calibri"/>
              <a:buChar char="▸"/>
            </a:pPr>
            <a:r>
              <a:rPr lang="en" sz="1900">
                <a:latin typeface="Calibri"/>
                <a:ea typeface="Calibri"/>
                <a:cs typeface="Calibri"/>
                <a:sym typeface="Calibri"/>
              </a:rPr>
              <a:t>Closing</a:t>
            </a:r>
            <a:endParaRPr sz="1900">
              <a:latin typeface="Calibri"/>
              <a:ea typeface="Calibri"/>
              <a:cs typeface="Calibri"/>
              <a:sym typeface="Calibri"/>
            </a:endParaRPr>
          </a:p>
        </p:txBody>
      </p:sp>
      <p:sp>
        <p:nvSpPr>
          <p:cNvPr id="118" name="Google Shape;118;p2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19" name="Google Shape;119;p25"/>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1"/>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rPr>
              <a:t>State Laws Government to Government Consultation</a:t>
            </a:r>
            <a:endParaRPr sz="2500">
              <a:solidFill>
                <a:schemeClr val="dk1"/>
              </a:solidFill>
            </a:endParaRPr>
          </a:p>
        </p:txBody>
      </p:sp>
      <p:sp>
        <p:nvSpPr>
          <p:cNvPr id="433" name="Google Shape;433;p61"/>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457200" rtl="0" algn="l">
              <a:lnSpc>
                <a:spcPct val="100000"/>
              </a:lnSpc>
              <a:spcBef>
                <a:spcPts val="600"/>
              </a:spcBef>
              <a:spcAft>
                <a:spcPts val="0"/>
              </a:spcAft>
              <a:buNone/>
            </a:pPr>
            <a:r>
              <a:rPr b="1" lang="en" sz="2000">
                <a:latin typeface="Calibri"/>
                <a:ea typeface="Calibri"/>
                <a:cs typeface="Calibri"/>
                <a:sym typeface="Calibri"/>
              </a:rPr>
              <a:t>SB 18–Traditional Tribal Cultural Places (Adopted in 2004)</a:t>
            </a:r>
            <a:br>
              <a:rPr lang="en" sz="2100">
                <a:latin typeface="Calibri"/>
                <a:ea typeface="Calibri"/>
                <a:cs typeface="Calibri"/>
                <a:sym typeface="Calibri"/>
              </a:rPr>
            </a:br>
            <a:r>
              <a:rPr lang="en" sz="1900">
                <a:latin typeface="Calibri"/>
                <a:ea typeface="Calibri"/>
                <a:cs typeface="Calibri"/>
                <a:sym typeface="Calibri"/>
              </a:rPr>
              <a:t>In recognition of California Native American tribal sovereignty and the unique relationship between California local governments and California tribal governments, it is the intent of the Legislature, in enacting this act, to accomplish all of the following:</a:t>
            </a:r>
            <a:endParaRPr sz="1900">
              <a:latin typeface="Calibri"/>
              <a:ea typeface="Calibri"/>
              <a:cs typeface="Calibri"/>
              <a:sym typeface="Calibri"/>
            </a:endParaRPr>
          </a:p>
          <a:p>
            <a:pPr indent="0" lvl="0" marL="457200" rtl="0" algn="l">
              <a:lnSpc>
                <a:spcPct val="100000"/>
              </a:lnSpc>
              <a:spcBef>
                <a:spcPts val="1000"/>
              </a:spcBef>
              <a:spcAft>
                <a:spcPts val="0"/>
              </a:spcAft>
              <a:buNone/>
            </a:pPr>
            <a:r>
              <a:rPr lang="en" sz="1900">
                <a:latin typeface="Calibri"/>
                <a:ea typeface="Calibri"/>
                <a:cs typeface="Calibri"/>
                <a:sym typeface="Calibri"/>
              </a:rPr>
              <a:t>(1) Recognize that California Native American prehistoric, archaeological, cultural, spiritual, and ceremonial places are essential elements in tribal cultural traditions, heritages, and identities…..</a:t>
            </a:r>
            <a:endParaRPr sz="1900">
              <a:latin typeface="Calibri"/>
              <a:ea typeface="Calibri"/>
              <a:cs typeface="Calibri"/>
              <a:sym typeface="Calibri"/>
            </a:endParaRPr>
          </a:p>
          <a:p>
            <a:pPr indent="0" lvl="0" marL="457200" rtl="0" algn="l">
              <a:lnSpc>
                <a:spcPct val="100000"/>
              </a:lnSpc>
              <a:spcBef>
                <a:spcPts val="1000"/>
              </a:spcBef>
              <a:spcAft>
                <a:spcPts val="0"/>
              </a:spcAft>
              <a:buNone/>
            </a:pPr>
            <a:r>
              <a:rPr lang="en" sz="1900">
                <a:latin typeface="Calibri"/>
                <a:ea typeface="Calibri"/>
                <a:cs typeface="Calibri"/>
                <a:sym typeface="Calibri"/>
              </a:rPr>
              <a:t>(3) Establish government-to-government consultations regarding potential means to preserve those places, determine the level of necessary confidentiality of their specific location, and develop proper treatment and management plans.</a:t>
            </a:r>
            <a:endParaRPr sz="1900">
              <a:latin typeface="Calibri"/>
              <a:ea typeface="Calibri"/>
              <a:cs typeface="Calibri"/>
              <a:sym typeface="Calibri"/>
            </a:endParaRPr>
          </a:p>
          <a:p>
            <a:pPr indent="0" lvl="0" marL="457200" rtl="0" algn="l">
              <a:lnSpc>
                <a:spcPct val="100000"/>
              </a:lnSpc>
              <a:spcBef>
                <a:spcPts val="1000"/>
              </a:spcBef>
              <a:spcAft>
                <a:spcPts val="0"/>
              </a:spcAft>
              <a:buNone/>
            </a:pPr>
            <a:r>
              <a:t/>
            </a:r>
            <a:endParaRPr sz="2100">
              <a:latin typeface="Calibri"/>
              <a:ea typeface="Calibri"/>
              <a:cs typeface="Calibri"/>
              <a:sym typeface="Calibri"/>
            </a:endParaRPr>
          </a:p>
          <a:p>
            <a:pPr indent="0" lvl="0" marL="457200" rtl="0" algn="l">
              <a:lnSpc>
                <a:spcPct val="100000"/>
              </a:lnSpc>
              <a:spcBef>
                <a:spcPts val="1000"/>
              </a:spcBef>
              <a:spcAft>
                <a:spcPts val="0"/>
              </a:spcAft>
              <a:buNone/>
            </a:pPr>
            <a:r>
              <a:t/>
            </a:r>
            <a:endParaRPr sz="2100">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434" name="Google Shape;434;p6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35" name="Google Shape;435;p61"/>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2"/>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rPr>
              <a:t>State Laws Government to Government Consultation</a:t>
            </a:r>
            <a:endParaRPr sz="2500">
              <a:solidFill>
                <a:schemeClr val="dk1"/>
              </a:solidFill>
            </a:endParaRPr>
          </a:p>
        </p:txBody>
      </p:sp>
      <p:sp>
        <p:nvSpPr>
          <p:cNvPr id="441" name="Google Shape;441;p62"/>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457200" rtl="0" algn="l">
              <a:lnSpc>
                <a:spcPct val="100000"/>
              </a:lnSpc>
              <a:spcBef>
                <a:spcPts val="600"/>
              </a:spcBef>
              <a:spcAft>
                <a:spcPts val="0"/>
              </a:spcAft>
              <a:buNone/>
            </a:pPr>
            <a:r>
              <a:rPr b="1" lang="en" sz="2000">
                <a:latin typeface="Calibri"/>
                <a:ea typeface="Calibri"/>
                <a:cs typeface="Calibri"/>
                <a:sym typeface="Calibri"/>
              </a:rPr>
              <a:t>AB 52 (Adopted in 2014)</a:t>
            </a:r>
            <a:br>
              <a:rPr lang="en" sz="2100">
                <a:latin typeface="Calibri"/>
                <a:ea typeface="Calibri"/>
                <a:cs typeface="Calibri"/>
                <a:sym typeface="Calibri"/>
              </a:rPr>
            </a:br>
            <a:r>
              <a:rPr lang="en" sz="1900">
                <a:latin typeface="Calibri"/>
                <a:ea typeface="Calibri"/>
                <a:cs typeface="Calibri"/>
                <a:sym typeface="Calibri"/>
              </a:rPr>
              <a:t>Assembly Bill 52 (AB 52) “recognizes California tribes’ expertise regarding cultural resources and provides a method for agencies to incorporate tribal knowledge into their CEQA environmental review and decision-making processes. Under AB 52, California tribes now have the ability to establish, through a formal notice letter, a standing request to consult with a lead agency regarding any proposed project subject to CEQA in the geographic area with which the tribe is traditionally and culturally affiliated.”</a:t>
            </a:r>
            <a:endParaRPr sz="1900">
              <a:latin typeface="Calibri"/>
              <a:ea typeface="Calibri"/>
              <a:cs typeface="Calibri"/>
              <a:sym typeface="Calibri"/>
            </a:endParaRPr>
          </a:p>
          <a:p>
            <a:pPr indent="0" lvl="0" marL="457200" rtl="0" algn="l">
              <a:lnSpc>
                <a:spcPct val="100000"/>
              </a:lnSpc>
              <a:spcBef>
                <a:spcPts val="1000"/>
              </a:spcBef>
              <a:spcAft>
                <a:spcPts val="0"/>
              </a:spcAft>
              <a:buNone/>
            </a:pPr>
            <a:r>
              <a:rPr lang="en" sz="1900" u="sng">
                <a:solidFill>
                  <a:schemeClr val="hlink"/>
                </a:solidFill>
                <a:latin typeface="Calibri"/>
                <a:ea typeface="Calibri"/>
                <a:cs typeface="Calibri"/>
                <a:sym typeface="Calibri"/>
                <a:hlinkClick r:id="rId3"/>
              </a:rPr>
              <a:t>–Tribal Consultation Under AB 52: An Overview and Tips for Compliance</a:t>
            </a:r>
            <a:endParaRPr sz="1900">
              <a:latin typeface="Calibri"/>
              <a:ea typeface="Calibri"/>
              <a:cs typeface="Calibri"/>
              <a:sym typeface="Calibri"/>
            </a:endParaRPr>
          </a:p>
          <a:p>
            <a:pPr indent="0" lvl="0" marL="457200" rtl="0" algn="l">
              <a:lnSpc>
                <a:spcPct val="100000"/>
              </a:lnSpc>
              <a:spcBef>
                <a:spcPts val="1000"/>
              </a:spcBef>
              <a:spcAft>
                <a:spcPts val="0"/>
              </a:spcAft>
              <a:buNone/>
            </a:pPr>
            <a:r>
              <a:t/>
            </a:r>
            <a:endParaRPr sz="1900">
              <a:latin typeface="Calibri"/>
              <a:ea typeface="Calibri"/>
              <a:cs typeface="Calibri"/>
              <a:sym typeface="Calibri"/>
            </a:endParaRPr>
          </a:p>
          <a:p>
            <a:pPr indent="0" lvl="0" marL="457200" rtl="0" algn="l">
              <a:lnSpc>
                <a:spcPct val="100000"/>
              </a:lnSpc>
              <a:spcBef>
                <a:spcPts val="1000"/>
              </a:spcBef>
              <a:spcAft>
                <a:spcPts val="0"/>
              </a:spcAft>
              <a:buNone/>
            </a:pPr>
            <a:r>
              <a:t/>
            </a:r>
            <a:endParaRPr sz="2100">
              <a:latin typeface="Calibri"/>
              <a:ea typeface="Calibri"/>
              <a:cs typeface="Calibri"/>
              <a:sym typeface="Calibri"/>
            </a:endParaRPr>
          </a:p>
          <a:p>
            <a:pPr indent="0" lvl="0" marL="457200" rtl="0" algn="l">
              <a:lnSpc>
                <a:spcPct val="100000"/>
              </a:lnSpc>
              <a:spcBef>
                <a:spcPts val="1000"/>
              </a:spcBef>
              <a:spcAft>
                <a:spcPts val="0"/>
              </a:spcAft>
              <a:buNone/>
            </a:pPr>
            <a:r>
              <a:t/>
            </a:r>
            <a:endParaRPr sz="2100">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442" name="Google Shape;442;p6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43" name="Google Shape;443;p62"/>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3"/>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rPr>
              <a:t>State Laws Government to Government Consultation</a:t>
            </a:r>
            <a:endParaRPr sz="2500">
              <a:solidFill>
                <a:schemeClr val="dk1"/>
              </a:solidFill>
            </a:endParaRPr>
          </a:p>
        </p:txBody>
      </p:sp>
      <p:sp>
        <p:nvSpPr>
          <p:cNvPr id="449" name="Google Shape;449;p63"/>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a:latin typeface="Calibri"/>
                <a:ea typeface="Calibri"/>
                <a:cs typeface="Calibri"/>
                <a:sym typeface="Calibri"/>
              </a:rPr>
              <a:t>DWR Policy</a:t>
            </a:r>
            <a:endParaRPr b="1">
              <a:latin typeface="Calibri"/>
              <a:ea typeface="Calibri"/>
              <a:cs typeface="Calibri"/>
              <a:sym typeface="Calibri"/>
            </a:endParaRPr>
          </a:p>
          <a:p>
            <a:pPr indent="0" lvl="0" marL="457200" rtl="0" algn="l">
              <a:lnSpc>
                <a:spcPct val="100000"/>
              </a:lnSpc>
              <a:spcBef>
                <a:spcPts val="1000"/>
              </a:spcBef>
              <a:spcAft>
                <a:spcPts val="0"/>
              </a:spcAft>
              <a:buNone/>
            </a:pPr>
            <a:r>
              <a:rPr lang="en">
                <a:latin typeface="Calibri"/>
                <a:ea typeface="Calibri"/>
                <a:cs typeface="Calibri"/>
                <a:sym typeface="Calibri"/>
              </a:rPr>
              <a:t>California Native American tribal governments and tribal communities have sovereign authority over their members and territory and a unique relationship with California’s resources. California tribes and tribal communities, whether federally recognized or not, have distinct cultural, spiritual, environmental, economic, and public health interests and valuable traditional cultural knowledge about California resources.</a:t>
            </a:r>
            <a:endParaRPr>
              <a:latin typeface="Calibri"/>
              <a:ea typeface="Calibri"/>
              <a:cs typeface="Calibri"/>
              <a:sym typeface="Calibri"/>
            </a:endParaRPr>
          </a:p>
          <a:p>
            <a:pPr indent="0" lvl="0" marL="45720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450" name="Google Shape;450;p6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51" name="Google Shape;451;p63"/>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4"/>
          <p:cNvSpPr txBox="1"/>
          <p:nvPr>
            <p:ph type="title"/>
          </p:nvPr>
        </p:nvSpPr>
        <p:spPr>
          <a:xfrm>
            <a:off x="457200" y="34853"/>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chemeClr val="dk1"/>
                </a:solidFill>
              </a:rPr>
              <a:t>State Laws Government to Government Consultation</a:t>
            </a:r>
            <a:endParaRPr sz="2700">
              <a:solidFill>
                <a:schemeClr val="dk1"/>
              </a:solidFill>
            </a:endParaRPr>
          </a:p>
        </p:txBody>
      </p:sp>
      <p:sp>
        <p:nvSpPr>
          <p:cNvPr id="457" name="Google Shape;457;p64"/>
          <p:cNvSpPr txBox="1"/>
          <p:nvPr>
            <p:ph idx="1" type="body"/>
          </p:nvPr>
        </p:nvSpPr>
        <p:spPr>
          <a:xfrm>
            <a:off x="307500" y="892250"/>
            <a:ext cx="8529000" cy="39675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lang="en" sz="2300">
                <a:latin typeface="Calibri"/>
                <a:ea typeface="Calibri"/>
                <a:cs typeface="Calibri"/>
                <a:sym typeface="Calibri"/>
              </a:rPr>
              <a:t>The </a:t>
            </a:r>
            <a:r>
              <a:rPr b="1" lang="en" sz="2300">
                <a:latin typeface="Calibri"/>
                <a:ea typeface="Calibri"/>
                <a:cs typeface="Calibri"/>
                <a:sym typeface="Calibri"/>
              </a:rPr>
              <a:t>California Water Boards Tribal Consultation Policy</a:t>
            </a:r>
            <a:r>
              <a:rPr lang="en" sz="2300">
                <a:latin typeface="Calibri"/>
                <a:ea typeface="Calibri"/>
                <a:cs typeface="Calibri"/>
                <a:sym typeface="Calibri"/>
              </a:rPr>
              <a:t> (policy) is to develop effective communication with all California Native American Tribes that allows for meaningful participation and input while developing or revising the Water Boards’ regulations, rules, policies, programs or plans that may impact Tribes. It is the intent of this policy to establish the guiding principles to consult with California Native American Tribes on a government-to-government basis when requested and deemed to be appropriate through discussion with the requesting tribe(s), or as required by statute (e.g. Assembly Bill 52 and Section 106 National Historic Preservation Act).</a:t>
            </a:r>
            <a:endParaRPr sz="2300">
              <a:latin typeface="Calibri"/>
              <a:ea typeface="Calibri"/>
              <a:cs typeface="Calibri"/>
              <a:sym typeface="Calibri"/>
            </a:endParaRPr>
          </a:p>
          <a:p>
            <a:pPr indent="0" lvl="0" marL="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0" rtl="0" algn="l">
              <a:lnSpc>
                <a:spcPct val="100000"/>
              </a:lnSpc>
              <a:spcBef>
                <a:spcPts val="1000"/>
              </a:spcBef>
              <a:spcAft>
                <a:spcPts val="0"/>
              </a:spcAft>
              <a:buNone/>
            </a:pPr>
            <a:r>
              <a:t/>
            </a:r>
            <a:endParaRPr>
              <a:latin typeface="Nanum Brush Script"/>
              <a:ea typeface="Nanum Brush Script"/>
              <a:cs typeface="Nanum Brush Script"/>
              <a:sym typeface="Nanum Brush Script"/>
            </a:endParaRPr>
          </a:p>
          <a:p>
            <a:pPr indent="0" lvl="0" marL="457200" rtl="0" algn="l">
              <a:lnSpc>
                <a:spcPct val="100000"/>
              </a:lnSpc>
              <a:spcBef>
                <a:spcPts val="1000"/>
              </a:spcBef>
              <a:spcAft>
                <a:spcPts val="1000"/>
              </a:spcAft>
              <a:buNone/>
            </a:pPr>
            <a:r>
              <a:t/>
            </a:r>
            <a:endParaRPr>
              <a:latin typeface="Nanum Brush Script"/>
              <a:ea typeface="Nanum Brush Script"/>
              <a:cs typeface="Nanum Brush Script"/>
              <a:sym typeface="Nanum Brush Script"/>
            </a:endParaRPr>
          </a:p>
        </p:txBody>
      </p:sp>
      <p:sp>
        <p:nvSpPr>
          <p:cNvPr id="458" name="Google Shape;458;p6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59" name="Google Shape;459;p64"/>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5"/>
          <p:cNvSpPr txBox="1"/>
          <p:nvPr>
            <p:ph type="title"/>
          </p:nvPr>
        </p:nvSpPr>
        <p:spPr>
          <a:xfrm>
            <a:off x="457200" y="34850"/>
            <a:ext cx="8229600" cy="94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rPr>
              <a:t>State Laws–Tribal Cultural Use as </a:t>
            </a:r>
            <a:br>
              <a:rPr lang="en" sz="2800">
                <a:solidFill>
                  <a:schemeClr val="dk1"/>
                </a:solidFill>
              </a:rPr>
            </a:br>
            <a:r>
              <a:rPr lang="en" sz="2800">
                <a:solidFill>
                  <a:schemeClr val="dk1"/>
                </a:solidFill>
              </a:rPr>
              <a:t>Beneficial Use</a:t>
            </a:r>
            <a:endParaRPr sz="2800">
              <a:solidFill>
                <a:schemeClr val="dk1"/>
              </a:solidFill>
            </a:endParaRPr>
          </a:p>
        </p:txBody>
      </p:sp>
      <p:sp>
        <p:nvSpPr>
          <p:cNvPr id="465" name="Google Shape;465;p65"/>
          <p:cNvSpPr txBox="1"/>
          <p:nvPr>
            <p:ph idx="1" type="body"/>
          </p:nvPr>
        </p:nvSpPr>
        <p:spPr>
          <a:xfrm>
            <a:off x="307500" y="1101125"/>
            <a:ext cx="8529000" cy="37587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sz="2100">
                <a:latin typeface="Calibri"/>
                <a:ea typeface="Calibri"/>
                <a:cs typeface="Calibri"/>
                <a:sym typeface="Calibri"/>
              </a:rPr>
              <a:t>Tribal Beneficial Uses</a:t>
            </a:r>
            <a:r>
              <a:rPr lang="en" sz="2100">
                <a:latin typeface="Calibri"/>
                <a:ea typeface="Calibri"/>
                <a:cs typeface="Calibri"/>
                <a:sym typeface="Calibri"/>
              </a:rPr>
              <a:t> – </a:t>
            </a:r>
            <a:r>
              <a:rPr b="1" lang="en" sz="2100">
                <a:latin typeface="Calibri"/>
                <a:ea typeface="Calibri"/>
                <a:cs typeface="Calibri"/>
                <a:sym typeface="Calibri"/>
              </a:rPr>
              <a:t>Cultural Uses of Water</a:t>
            </a:r>
            <a:endParaRPr b="1" sz="2100">
              <a:latin typeface="Calibri"/>
              <a:ea typeface="Calibri"/>
              <a:cs typeface="Calibri"/>
              <a:sym typeface="Calibri"/>
            </a:endParaRPr>
          </a:p>
          <a:p>
            <a:pPr indent="0" lvl="0" marL="457200" rtl="0" algn="l">
              <a:lnSpc>
                <a:spcPct val="100000"/>
              </a:lnSpc>
              <a:spcBef>
                <a:spcPts val="1000"/>
              </a:spcBef>
              <a:spcAft>
                <a:spcPts val="0"/>
              </a:spcAft>
              <a:buNone/>
            </a:pPr>
            <a:r>
              <a:rPr lang="en" sz="2100">
                <a:latin typeface="Calibri"/>
                <a:ea typeface="Calibri"/>
                <a:cs typeface="Calibri"/>
                <a:sym typeface="Calibri"/>
              </a:rPr>
              <a:t>Since time immemorial, California Native American Tribes have used, and in some cases continue to use, water to support their cultural, spiritual, ceremonial, and/or traditional rights. Tribal Beneficial Uses provide a water quality safety measure that considers these specific uses of water by individuals, households, or communities of California Tribes.</a:t>
            </a:r>
            <a:endParaRPr sz="2100">
              <a:latin typeface="Calibri"/>
              <a:ea typeface="Calibri"/>
              <a:cs typeface="Calibri"/>
              <a:sym typeface="Calibri"/>
            </a:endParaRPr>
          </a:p>
          <a:p>
            <a:pPr indent="0" lvl="0" marL="457200" rtl="0" algn="ctr">
              <a:lnSpc>
                <a:spcPct val="100000"/>
              </a:lnSpc>
              <a:spcBef>
                <a:spcPts val="1000"/>
              </a:spcBef>
              <a:spcAft>
                <a:spcPts val="1000"/>
              </a:spcAft>
              <a:buNone/>
            </a:pPr>
            <a:r>
              <a:rPr b="1" lang="en" sz="1700">
                <a:latin typeface="Calibri"/>
                <a:ea typeface="Calibri"/>
                <a:cs typeface="Calibri"/>
                <a:sym typeface="Calibri"/>
              </a:rPr>
              <a:t>Regional/Divisional Tribal Coordinators</a:t>
            </a:r>
            <a:br>
              <a:rPr b="1" lang="en" sz="1700">
                <a:latin typeface="Calibri"/>
                <a:ea typeface="Calibri"/>
                <a:cs typeface="Calibri"/>
                <a:sym typeface="Calibri"/>
              </a:rPr>
            </a:br>
            <a:r>
              <a:rPr b="1" lang="en" sz="1700">
                <a:latin typeface="Calibri"/>
                <a:ea typeface="Calibri"/>
                <a:cs typeface="Calibri"/>
                <a:sym typeface="Calibri"/>
              </a:rPr>
              <a:t>Adriana Renteria, Tribal Liaison</a:t>
            </a:r>
            <a:br>
              <a:rPr b="1" lang="en" sz="1700">
                <a:latin typeface="Calibri"/>
                <a:ea typeface="Calibri"/>
                <a:cs typeface="Calibri"/>
                <a:sym typeface="Calibri"/>
              </a:rPr>
            </a:br>
            <a:r>
              <a:rPr b="1" lang="en" sz="1700">
                <a:latin typeface="Calibri"/>
                <a:ea typeface="Calibri"/>
                <a:cs typeface="Calibri"/>
                <a:sym typeface="Calibri"/>
              </a:rPr>
              <a:t>Email: </a:t>
            </a:r>
            <a:r>
              <a:rPr b="1" lang="en" sz="1700" u="sng">
                <a:solidFill>
                  <a:schemeClr val="hlink"/>
                </a:solidFill>
                <a:latin typeface="Calibri"/>
                <a:ea typeface="Calibri"/>
                <a:cs typeface="Calibri"/>
                <a:sym typeface="Calibri"/>
                <a:hlinkClick r:id="rId3"/>
              </a:rPr>
              <a:t>Tribal-Liaison@waterboards.ca.gov</a:t>
            </a:r>
            <a:br>
              <a:rPr b="1" lang="en" sz="1700">
                <a:latin typeface="Calibri"/>
                <a:ea typeface="Calibri"/>
                <a:cs typeface="Calibri"/>
                <a:sym typeface="Calibri"/>
              </a:rPr>
            </a:br>
            <a:r>
              <a:rPr b="1" lang="en" sz="1700">
                <a:latin typeface="Calibri"/>
                <a:ea typeface="Calibri"/>
                <a:cs typeface="Calibri"/>
                <a:sym typeface="Calibri"/>
              </a:rPr>
              <a:t>Phone: (916) 216-1126</a:t>
            </a:r>
            <a:endParaRPr b="1" sz="1700">
              <a:latin typeface="Calibri"/>
              <a:ea typeface="Calibri"/>
              <a:cs typeface="Calibri"/>
              <a:sym typeface="Calibri"/>
            </a:endParaRPr>
          </a:p>
        </p:txBody>
      </p:sp>
      <p:sp>
        <p:nvSpPr>
          <p:cNvPr id="466" name="Google Shape;466;p6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67" name="Google Shape;467;p65"/>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6"/>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5 Minute Break</a:t>
            </a:r>
            <a:endParaRPr/>
          </a:p>
        </p:txBody>
      </p:sp>
      <p:sp>
        <p:nvSpPr>
          <p:cNvPr id="473" name="Google Shape;473;p66"/>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Please take this time to stretch and grab a drink and/or snack </a:t>
            </a:r>
            <a:endParaRPr/>
          </a:p>
        </p:txBody>
      </p:sp>
      <p:sp>
        <p:nvSpPr>
          <p:cNvPr id="474" name="Google Shape;474;p6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75" name="Google Shape;475;p66"/>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7"/>
          <p:cNvSpPr txBox="1"/>
          <p:nvPr>
            <p:ph type="title"/>
          </p:nvPr>
        </p:nvSpPr>
        <p:spPr>
          <a:xfrm>
            <a:off x="457200" y="34850"/>
            <a:ext cx="8229600" cy="94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State Laws–UN Declaration on the Rights of Indigenous Peoples adopted by Joint Resolution in California</a:t>
            </a:r>
            <a:endParaRPr>
              <a:solidFill>
                <a:schemeClr val="dk1"/>
              </a:solidFill>
            </a:endParaRPr>
          </a:p>
        </p:txBody>
      </p:sp>
      <p:sp>
        <p:nvSpPr>
          <p:cNvPr id="481" name="Google Shape;481;p67"/>
          <p:cNvSpPr txBox="1"/>
          <p:nvPr>
            <p:ph idx="1" type="body"/>
          </p:nvPr>
        </p:nvSpPr>
        <p:spPr>
          <a:xfrm>
            <a:off x="457200" y="1101150"/>
            <a:ext cx="8529000" cy="37587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sz="2100">
                <a:latin typeface="Calibri"/>
                <a:ea typeface="Calibri"/>
                <a:cs typeface="Calibri"/>
                <a:sym typeface="Calibri"/>
              </a:rPr>
              <a:t>Joint Resolution 42</a:t>
            </a:r>
            <a:r>
              <a:rPr lang="en" sz="2100">
                <a:latin typeface="Calibri"/>
                <a:ea typeface="Calibri"/>
                <a:cs typeface="Calibri"/>
                <a:sym typeface="Calibri"/>
              </a:rPr>
              <a:t> </a:t>
            </a:r>
            <a:r>
              <a:rPr b="1" lang="en" sz="2100">
                <a:latin typeface="Calibri"/>
                <a:ea typeface="Calibri"/>
                <a:cs typeface="Calibri"/>
                <a:sym typeface="Calibri"/>
              </a:rPr>
              <a:t>– UNDRIP (Adopted in 2014)</a:t>
            </a:r>
            <a:endParaRPr b="1" sz="2100">
              <a:latin typeface="Calibri"/>
              <a:ea typeface="Calibri"/>
              <a:cs typeface="Calibri"/>
              <a:sym typeface="Calibri"/>
            </a:endParaRPr>
          </a:p>
          <a:p>
            <a:pPr indent="0" lvl="0" marL="0" rtl="0" algn="l">
              <a:lnSpc>
                <a:spcPct val="100000"/>
              </a:lnSpc>
              <a:spcBef>
                <a:spcPts val="1000"/>
              </a:spcBef>
              <a:spcAft>
                <a:spcPts val="1000"/>
              </a:spcAft>
              <a:buNone/>
            </a:pPr>
            <a:r>
              <a:rPr lang="en" sz="2000">
                <a:latin typeface="Calibri"/>
                <a:ea typeface="Calibri"/>
                <a:cs typeface="Calibri"/>
                <a:sym typeface="Calibri"/>
              </a:rPr>
              <a:t>Resolved by the Assembly and the Senate of the State of California, jointly, That the Legislature of California expresses its endorsement of the principles of the United Nations Declaration on the Rights of Indigenous Peoples adopted by the United Nations General Assembly, and recognizes the call for increased awareness, sensitivity, and respect for issues of sovereignty, sacred and historic sites and traditions, and other vital aspects of the heritage of Native Americans and indigenous peoples implicit in those principles, notwithstanding the nonbinding nature of the declaration;</a:t>
            </a:r>
            <a:endParaRPr sz="2000">
              <a:latin typeface="Calibri"/>
              <a:ea typeface="Calibri"/>
              <a:cs typeface="Calibri"/>
              <a:sym typeface="Calibri"/>
            </a:endParaRPr>
          </a:p>
        </p:txBody>
      </p:sp>
      <p:sp>
        <p:nvSpPr>
          <p:cNvPr id="482" name="Google Shape;482;p6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83" name="Google Shape;483;p67"/>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8">
            <a:hlinkClick r:id="rId3"/>
          </p:cNvPr>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History of the Legal rights of Nature</a:t>
            </a:r>
            <a:endParaRPr>
              <a:solidFill>
                <a:schemeClr val="dk1"/>
              </a:solidFill>
            </a:endParaRPr>
          </a:p>
        </p:txBody>
      </p:sp>
      <p:sp>
        <p:nvSpPr>
          <p:cNvPr id="489" name="Google Shape;489;p68"/>
          <p:cNvSpPr txBox="1"/>
          <p:nvPr>
            <p:ph idx="1" type="body"/>
          </p:nvPr>
        </p:nvSpPr>
        <p:spPr>
          <a:xfrm>
            <a:off x="208300" y="1026300"/>
            <a:ext cx="4437000" cy="2640000"/>
          </a:xfrm>
          <a:prstGeom prst="rect">
            <a:avLst/>
          </a:prstGeom>
        </p:spPr>
        <p:txBody>
          <a:bodyPr anchorCtr="0" anchor="t" bIns="91425" lIns="91425" spcFirstLastPara="1" rIns="91425" wrap="square" tIns="91425">
            <a:noAutofit/>
          </a:bodyPr>
          <a:lstStyle/>
          <a:p>
            <a:pPr indent="0" lvl="0" marL="0" rtl="0" algn="l">
              <a:lnSpc>
                <a:spcPct val="80000"/>
              </a:lnSpc>
              <a:spcBef>
                <a:spcPts val="600"/>
              </a:spcBef>
              <a:spcAft>
                <a:spcPts val="0"/>
              </a:spcAft>
              <a:buSzPts val="935"/>
              <a:buNone/>
            </a:pPr>
            <a:r>
              <a:rPr b="1" lang="en" sz="1915"/>
              <a:t>1972</a:t>
            </a:r>
            <a:r>
              <a:rPr lang="en" sz="1915"/>
              <a:t>-Publication of law professor Christopher Stone’s seminal article, “Should trees have standing - toward legal rights for natural objects.”</a:t>
            </a:r>
            <a:endParaRPr sz="1915"/>
          </a:p>
          <a:p>
            <a:pPr indent="0" lvl="0" marL="0" rtl="0" algn="l">
              <a:lnSpc>
                <a:spcPct val="80000"/>
              </a:lnSpc>
              <a:spcBef>
                <a:spcPts val="600"/>
              </a:spcBef>
              <a:spcAft>
                <a:spcPts val="0"/>
              </a:spcAft>
              <a:buSzPts val="935"/>
              <a:buNone/>
            </a:pPr>
            <a:r>
              <a:rPr lang="en" sz="1915"/>
              <a:t> He argued that under existing law, nature was considered right-less, with no legally recognized right to defend and enforce</a:t>
            </a:r>
            <a:endParaRPr sz="1915"/>
          </a:p>
        </p:txBody>
      </p:sp>
      <p:sp>
        <p:nvSpPr>
          <p:cNvPr id="490" name="Google Shape;490;p6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91" name="Google Shape;491;p68"/>
          <p:cNvSpPr txBox="1"/>
          <p:nvPr>
            <p:ph idx="1" type="body"/>
          </p:nvPr>
        </p:nvSpPr>
        <p:spPr>
          <a:xfrm>
            <a:off x="2857500" y="2844075"/>
            <a:ext cx="3429000" cy="1937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900"/>
              <a:t>2005</a:t>
            </a:r>
            <a:r>
              <a:rPr lang="en" sz="1900"/>
              <a:t>- Navajo nation tribal council drew upon the nations previous codification of non-colonial traditional and customary law when it banned uranium mining</a:t>
            </a:r>
            <a:endParaRPr sz="1900"/>
          </a:p>
        </p:txBody>
      </p:sp>
      <p:sp>
        <p:nvSpPr>
          <p:cNvPr id="492" name="Google Shape;492;p68"/>
          <p:cNvSpPr txBox="1"/>
          <p:nvPr>
            <p:ph idx="1" type="body"/>
          </p:nvPr>
        </p:nvSpPr>
        <p:spPr>
          <a:xfrm>
            <a:off x="5607425" y="937325"/>
            <a:ext cx="3429000" cy="2234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900"/>
              <a:t>2006-</a:t>
            </a:r>
            <a:r>
              <a:rPr lang="en" sz="1900"/>
              <a:t>Tamaqua Borough, Pennsylvania bans dumping of toxic sewage sludge as the violation of the Rights of Nature. The first place in the world to recognize the rights of Nature in Law</a:t>
            </a:r>
            <a:endParaRPr sz="1900"/>
          </a:p>
        </p:txBody>
      </p:sp>
      <p:sp>
        <p:nvSpPr>
          <p:cNvPr id="493" name="Google Shape;493;p68"/>
          <p:cNvSpPr txBox="1"/>
          <p:nvPr/>
        </p:nvSpPr>
        <p:spPr>
          <a:xfrm>
            <a:off x="5556875" y="4507450"/>
            <a:ext cx="3530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Source Sans Pro"/>
                <a:ea typeface="Source Sans Pro"/>
                <a:cs typeface="Source Sans Pro"/>
                <a:sym typeface="Source Sans Pro"/>
              </a:rPr>
              <a:t>SOURCE Community Environmental Legal Defense Fund https://celdf.org/rights-of-nature/timeline/</a:t>
            </a:r>
            <a:endParaRPr sz="1100">
              <a:latin typeface="Source Sans Pro"/>
              <a:ea typeface="Source Sans Pro"/>
              <a:cs typeface="Source Sans Pro"/>
              <a:sym typeface="Source Sans Pro"/>
            </a:endParaRPr>
          </a:p>
        </p:txBody>
      </p:sp>
      <p:pic>
        <p:nvPicPr>
          <p:cNvPr id="494" name="Google Shape;494;p68"/>
          <p:cNvPicPr preferRelativeResize="0"/>
          <p:nvPr/>
        </p:nvPicPr>
        <p:blipFill>
          <a:blip r:embed="rId4">
            <a:alphaModFix/>
          </a:blip>
          <a:stretch>
            <a:fillRect/>
          </a:stretch>
        </p:blipFill>
        <p:spPr>
          <a:xfrm>
            <a:off x="457200" y="46125"/>
            <a:ext cx="980500" cy="980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9"/>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Indigenous led efforts </a:t>
            </a:r>
            <a:endParaRPr>
              <a:solidFill>
                <a:schemeClr val="dk1"/>
              </a:solidFill>
            </a:endParaRPr>
          </a:p>
        </p:txBody>
      </p:sp>
      <p:sp>
        <p:nvSpPr>
          <p:cNvPr id="500" name="Google Shape;500;p6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01" name="Google Shape;501;p69"/>
          <p:cNvPicPr preferRelativeResize="0"/>
          <p:nvPr/>
        </p:nvPicPr>
        <p:blipFill>
          <a:blip r:embed="rId3">
            <a:alphaModFix/>
          </a:blip>
          <a:stretch>
            <a:fillRect/>
          </a:stretch>
        </p:blipFill>
        <p:spPr>
          <a:xfrm>
            <a:off x="580300" y="0"/>
            <a:ext cx="1026627" cy="1026627"/>
          </a:xfrm>
          <a:prstGeom prst="rect">
            <a:avLst/>
          </a:prstGeom>
          <a:noFill/>
          <a:ln>
            <a:noFill/>
          </a:ln>
        </p:spPr>
      </p:pic>
      <p:sp>
        <p:nvSpPr>
          <p:cNvPr id="502" name="Google Shape;502;p69"/>
          <p:cNvSpPr txBox="1"/>
          <p:nvPr/>
        </p:nvSpPr>
        <p:spPr>
          <a:xfrm>
            <a:off x="5192300" y="980300"/>
            <a:ext cx="3856500" cy="34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Source Sans Pro"/>
                <a:ea typeface="Source Sans Pro"/>
                <a:cs typeface="Source Sans Pro"/>
                <a:sym typeface="Source Sans Pro"/>
              </a:rPr>
              <a:t>2008 -</a:t>
            </a:r>
            <a:r>
              <a:rPr lang="en" sz="2100">
                <a:latin typeface="Source Sans Pro"/>
                <a:ea typeface="Source Sans Pro"/>
                <a:cs typeface="Source Sans Pro"/>
                <a:sym typeface="Source Sans Pro"/>
              </a:rPr>
              <a:t> Ecuador becomes the first country in the world to recognize the Rights of Nature in its national constitution. </a:t>
            </a:r>
            <a:endParaRPr sz="2100">
              <a:latin typeface="Source Sans Pro"/>
              <a:ea typeface="Source Sans Pro"/>
              <a:cs typeface="Source Sans Pro"/>
              <a:sym typeface="Source Sans Pro"/>
            </a:endParaRPr>
          </a:p>
          <a:p>
            <a:pPr indent="0" lvl="0" marL="0" rtl="0" algn="l">
              <a:spcBef>
                <a:spcPts val="0"/>
              </a:spcBef>
              <a:spcAft>
                <a:spcPts val="0"/>
              </a:spcAft>
              <a:buNone/>
            </a:pPr>
            <a:r>
              <a:t/>
            </a:r>
            <a:endParaRPr sz="2100">
              <a:latin typeface="Source Sans Pro"/>
              <a:ea typeface="Source Sans Pro"/>
              <a:cs typeface="Source Sans Pro"/>
              <a:sym typeface="Source Sans Pro"/>
            </a:endParaRPr>
          </a:p>
          <a:p>
            <a:pPr indent="0" lvl="0" marL="0" rtl="0" algn="l">
              <a:spcBef>
                <a:spcPts val="0"/>
              </a:spcBef>
              <a:spcAft>
                <a:spcPts val="0"/>
              </a:spcAft>
              <a:buNone/>
            </a:pPr>
            <a:r>
              <a:rPr lang="en" sz="2100">
                <a:latin typeface="Source Sans Pro"/>
                <a:ea typeface="Source Sans Pro"/>
                <a:cs typeface="Source Sans Pro"/>
                <a:sym typeface="Source Sans Pro"/>
              </a:rPr>
              <a:t>Therefore in </a:t>
            </a:r>
            <a:r>
              <a:rPr b="1" lang="en" sz="2100">
                <a:latin typeface="Source Sans Pro"/>
                <a:ea typeface="Source Sans Pro"/>
                <a:cs typeface="Source Sans Pro"/>
                <a:sym typeface="Source Sans Pro"/>
              </a:rPr>
              <a:t>2011 </a:t>
            </a:r>
            <a:r>
              <a:rPr lang="en" sz="2100">
                <a:latin typeface="Source Sans Pro"/>
                <a:ea typeface="Source Sans Pro"/>
                <a:cs typeface="Source Sans Pro"/>
                <a:sym typeface="Source Sans Pro"/>
              </a:rPr>
              <a:t>the first Rights of Nature court decision was issued in the Vilcabamba River case in Ecuador, upholding the Rights of Nature constitutional provisions</a:t>
            </a:r>
            <a:endParaRPr sz="2100">
              <a:latin typeface="Source Sans Pro"/>
              <a:ea typeface="Source Sans Pro"/>
              <a:cs typeface="Source Sans Pro"/>
              <a:sym typeface="Source Sans Pro"/>
            </a:endParaRPr>
          </a:p>
        </p:txBody>
      </p:sp>
      <p:sp>
        <p:nvSpPr>
          <p:cNvPr id="503" name="Google Shape;503;p69"/>
          <p:cNvSpPr txBox="1"/>
          <p:nvPr/>
        </p:nvSpPr>
        <p:spPr>
          <a:xfrm>
            <a:off x="5067700" y="4630100"/>
            <a:ext cx="3981000" cy="2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Source Sans Pro"/>
                <a:ea typeface="Source Sans Pro"/>
                <a:cs typeface="Source Sans Pro"/>
                <a:sym typeface="Source Sans Pro"/>
              </a:rPr>
              <a:t>Source: Global Alliance for the Rights of Nature</a:t>
            </a:r>
            <a:endParaRPr sz="1200">
              <a:latin typeface="Source Sans Pro"/>
              <a:ea typeface="Source Sans Pro"/>
              <a:cs typeface="Source Sans Pro"/>
              <a:sym typeface="Source Sans Pro"/>
            </a:endParaRPr>
          </a:p>
          <a:p>
            <a:pPr indent="0" lvl="0" marL="0" rtl="0" algn="l">
              <a:spcBef>
                <a:spcPts val="0"/>
              </a:spcBef>
              <a:spcAft>
                <a:spcPts val="0"/>
              </a:spcAft>
              <a:buNone/>
            </a:pPr>
            <a:r>
              <a:rPr lang="en" sz="1200">
                <a:latin typeface="Source Sans Pro"/>
                <a:ea typeface="Source Sans Pro"/>
                <a:cs typeface="Source Sans Pro"/>
                <a:sym typeface="Source Sans Pro"/>
              </a:rPr>
              <a:t>https://www.garn.org/</a:t>
            </a:r>
            <a:endParaRPr sz="1200">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p:txBody>
      </p:sp>
      <p:pic>
        <p:nvPicPr>
          <p:cNvPr id="504" name="Google Shape;504;p69" title="GARN _Clip.mp4">
            <a:hlinkClick r:id="rId4"/>
          </p:cNvPr>
          <p:cNvPicPr preferRelativeResize="0"/>
          <p:nvPr/>
        </p:nvPicPr>
        <p:blipFill>
          <a:blip r:embed="rId5">
            <a:alphaModFix/>
          </a:blip>
          <a:stretch>
            <a:fillRect/>
          </a:stretch>
        </p:blipFill>
        <p:spPr>
          <a:xfrm>
            <a:off x="115675" y="980300"/>
            <a:ext cx="4952026" cy="3879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0"/>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Indigenous Rights of Nature efforts </a:t>
            </a:r>
            <a:endParaRPr>
              <a:solidFill>
                <a:schemeClr val="dk1"/>
              </a:solidFill>
            </a:endParaRPr>
          </a:p>
        </p:txBody>
      </p:sp>
      <p:sp>
        <p:nvSpPr>
          <p:cNvPr id="510" name="Google Shape;510;p70"/>
          <p:cNvSpPr txBox="1"/>
          <p:nvPr>
            <p:ph idx="1" type="body"/>
          </p:nvPr>
        </p:nvSpPr>
        <p:spPr>
          <a:xfrm>
            <a:off x="0" y="834775"/>
            <a:ext cx="3461400" cy="60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700">
                <a:solidFill>
                  <a:srgbClr val="000000"/>
                </a:solidFill>
                <a:latin typeface="Arial"/>
                <a:ea typeface="Arial"/>
                <a:cs typeface="Arial"/>
                <a:sym typeface="Arial"/>
              </a:rPr>
              <a:t>        BOLIVIA</a:t>
            </a:r>
            <a:endParaRPr sz="27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250">
                <a:solidFill>
                  <a:srgbClr val="000000"/>
                </a:solidFill>
                <a:latin typeface="Arial"/>
                <a:ea typeface="Arial"/>
                <a:cs typeface="Arial"/>
                <a:sym typeface="Arial"/>
              </a:rPr>
              <a:t>“When the passage of  Bolivias Law of the Rights of Mother Earth was announced to the world in late 2010, international media described the new legislation in glowing terms --- transformative, astonishing, </a:t>
            </a:r>
            <a:endParaRPr/>
          </a:p>
          <a:p>
            <a:pPr indent="0" lvl="0" marL="0" rtl="0" algn="l">
              <a:lnSpc>
                <a:spcPct val="115000"/>
              </a:lnSpc>
              <a:spcBef>
                <a:spcPts val="0"/>
              </a:spcBef>
              <a:spcAft>
                <a:spcPts val="0"/>
              </a:spcAft>
              <a:buNone/>
            </a:pPr>
            <a:r>
              <a:rPr lang="en" sz="1250">
                <a:solidFill>
                  <a:srgbClr val="000000"/>
                </a:solidFill>
                <a:latin typeface="Arial"/>
                <a:ea typeface="Arial"/>
                <a:cs typeface="Arial"/>
                <a:sym typeface="Arial"/>
              </a:rPr>
              <a:t>unprecedented, a turning point.”  </a:t>
            </a:r>
            <a:endParaRPr sz="125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700">
                <a:solidFill>
                  <a:srgbClr val="000000"/>
                </a:solidFill>
                <a:latin typeface="Arial"/>
                <a:ea typeface="Arial"/>
                <a:cs typeface="Arial"/>
                <a:sym typeface="Arial"/>
              </a:rPr>
              <a:t>- Lee Bran, Nature Needs Half, 2018</a:t>
            </a:r>
            <a:endParaRPr sz="700">
              <a:solidFill>
                <a:srgbClr val="000000"/>
              </a:solidFill>
              <a:latin typeface="Arial"/>
              <a:ea typeface="Arial"/>
              <a:cs typeface="Arial"/>
              <a:sym typeface="Arial"/>
            </a:endParaRPr>
          </a:p>
          <a:p>
            <a:pPr indent="0" lvl="0" marL="0" rtl="0" algn="l">
              <a:spcBef>
                <a:spcPts val="600"/>
              </a:spcBef>
              <a:spcAft>
                <a:spcPts val="0"/>
              </a:spcAft>
              <a:buNone/>
            </a:pPr>
            <a:r>
              <a:t/>
            </a:r>
            <a:endParaRPr/>
          </a:p>
        </p:txBody>
      </p:sp>
      <p:sp>
        <p:nvSpPr>
          <p:cNvPr id="511" name="Google Shape;511;p7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12" name="Google Shape;512;p70"/>
          <p:cNvPicPr preferRelativeResize="0"/>
          <p:nvPr/>
        </p:nvPicPr>
        <p:blipFill>
          <a:blip r:embed="rId3">
            <a:alphaModFix/>
          </a:blip>
          <a:stretch>
            <a:fillRect/>
          </a:stretch>
        </p:blipFill>
        <p:spPr>
          <a:xfrm>
            <a:off x="3755636" y="1070137"/>
            <a:ext cx="5388363" cy="3554349"/>
          </a:xfrm>
          <a:prstGeom prst="rect">
            <a:avLst/>
          </a:prstGeom>
          <a:noFill/>
          <a:ln>
            <a:noFill/>
          </a:ln>
        </p:spPr>
      </p:pic>
      <p:pic>
        <p:nvPicPr>
          <p:cNvPr id="513" name="Google Shape;513;p70"/>
          <p:cNvPicPr preferRelativeResize="0"/>
          <p:nvPr/>
        </p:nvPicPr>
        <p:blipFill rotWithShape="1">
          <a:blip r:embed="rId4">
            <a:alphaModFix/>
          </a:blip>
          <a:srcRect b="61691" l="2723" r="0" t="0"/>
          <a:stretch/>
        </p:blipFill>
        <p:spPr>
          <a:xfrm>
            <a:off x="0" y="3298113"/>
            <a:ext cx="4767698" cy="1466124"/>
          </a:xfrm>
          <a:prstGeom prst="rect">
            <a:avLst/>
          </a:prstGeom>
          <a:noFill/>
          <a:ln>
            <a:noFill/>
          </a:ln>
        </p:spPr>
      </p:pic>
      <p:pic>
        <p:nvPicPr>
          <p:cNvPr id="514" name="Google Shape;514;p70"/>
          <p:cNvPicPr preferRelativeResize="0"/>
          <p:nvPr/>
        </p:nvPicPr>
        <p:blipFill>
          <a:blip r:embed="rId5">
            <a:alphaModFix/>
          </a:blip>
          <a:stretch>
            <a:fillRect/>
          </a:stretch>
        </p:blipFill>
        <p:spPr>
          <a:xfrm>
            <a:off x="580300" y="-64038"/>
            <a:ext cx="940227" cy="9402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6"/>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SPI </a:t>
            </a:r>
            <a:r>
              <a:rPr lang="en">
                <a:solidFill>
                  <a:schemeClr val="dk1"/>
                </a:solidFill>
              </a:rPr>
              <a:t>and </a:t>
            </a:r>
            <a:r>
              <a:rPr lang="en">
                <a:solidFill>
                  <a:schemeClr val="dk1"/>
                </a:solidFill>
              </a:rPr>
              <a:t>Tree People</a:t>
            </a:r>
            <a:r>
              <a:rPr lang="en">
                <a:solidFill>
                  <a:schemeClr val="dk1"/>
                </a:solidFill>
              </a:rPr>
              <a:t> </a:t>
            </a:r>
            <a:endParaRPr>
              <a:solidFill>
                <a:schemeClr val="dk1"/>
              </a:solidFill>
            </a:endParaRPr>
          </a:p>
        </p:txBody>
      </p:sp>
      <p:sp>
        <p:nvSpPr>
          <p:cNvPr id="125" name="Google Shape;125;p2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26" name="Google Shape;126;p26"/>
          <p:cNvPicPr preferRelativeResize="0"/>
          <p:nvPr/>
        </p:nvPicPr>
        <p:blipFill>
          <a:blip r:embed="rId3">
            <a:alphaModFix/>
          </a:blip>
          <a:stretch>
            <a:fillRect/>
          </a:stretch>
        </p:blipFill>
        <p:spPr>
          <a:xfrm>
            <a:off x="5415300" y="1017475"/>
            <a:ext cx="2870598" cy="466550"/>
          </a:xfrm>
          <a:prstGeom prst="rect">
            <a:avLst/>
          </a:prstGeom>
          <a:noFill/>
          <a:ln>
            <a:noFill/>
          </a:ln>
        </p:spPr>
      </p:pic>
      <p:sp>
        <p:nvSpPr>
          <p:cNvPr id="127" name="Google Shape;127;p26"/>
          <p:cNvSpPr txBox="1"/>
          <p:nvPr/>
        </p:nvSpPr>
        <p:spPr>
          <a:xfrm>
            <a:off x="605188" y="1666725"/>
            <a:ext cx="287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ource Sans Pro"/>
                <a:ea typeface="Source Sans Pro"/>
                <a:cs typeface="Source Sans Pro"/>
                <a:sym typeface="Source Sans Pro"/>
              </a:rPr>
              <a:t>SPI Mission Statement</a:t>
            </a:r>
            <a:endParaRPr>
              <a:latin typeface="Source Sans Pro"/>
              <a:ea typeface="Source Sans Pro"/>
              <a:cs typeface="Source Sans Pro"/>
              <a:sym typeface="Source Sans Pro"/>
            </a:endParaRPr>
          </a:p>
        </p:txBody>
      </p:sp>
      <p:sp>
        <p:nvSpPr>
          <p:cNvPr id="128" name="Google Shape;128;p26"/>
          <p:cNvSpPr txBox="1"/>
          <p:nvPr/>
        </p:nvSpPr>
        <p:spPr>
          <a:xfrm>
            <a:off x="5415250" y="1666725"/>
            <a:ext cx="287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ource Sans Pro"/>
                <a:ea typeface="Source Sans Pro"/>
                <a:cs typeface="Source Sans Pro"/>
                <a:sym typeface="Source Sans Pro"/>
              </a:rPr>
              <a:t>TreePeople Mission Statement</a:t>
            </a:r>
            <a:endParaRPr>
              <a:latin typeface="Source Sans Pro"/>
              <a:ea typeface="Source Sans Pro"/>
              <a:cs typeface="Source Sans Pro"/>
              <a:sym typeface="Source Sans Pro"/>
            </a:endParaRPr>
          </a:p>
        </p:txBody>
      </p:sp>
      <p:sp>
        <p:nvSpPr>
          <p:cNvPr id="129" name="Google Shape;129;p26"/>
          <p:cNvSpPr txBox="1"/>
          <p:nvPr/>
        </p:nvSpPr>
        <p:spPr>
          <a:xfrm>
            <a:off x="4735900" y="1941900"/>
            <a:ext cx="42294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Source Sans Pro"/>
                <a:ea typeface="Source Sans Pro"/>
                <a:cs typeface="Source Sans Pro"/>
                <a:sym typeface="Source Sans Pro"/>
              </a:rPr>
              <a:t>TreePeople inspires and supports the people of Southern California to come together to plant and care for trees, harvest the rain, and renew depleted landscapes.</a:t>
            </a:r>
            <a:endParaRPr sz="1300">
              <a:latin typeface="Source Sans Pro"/>
              <a:ea typeface="Source Sans Pro"/>
              <a:cs typeface="Source Sans Pro"/>
              <a:sym typeface="Source Sans Pro"/>
            </a:endParaRPr>
          </a:p>
          <a:p>
            <a:pPr indent="0" lvl="0" marL="0" rtl="0" algn="l">
              <a:spcBef>
                <a:spcPts val="0"/>
              </a:spcBef>
              <a:spcAft>
                <a:spcPts val="0"/>
              </a:spcAft>
              <a:buNone/>
            </a:pPr>
            <a:r>
              <a:t/>
            </a:r>
            <a:endParaRPr sz="1300">
              <a:latin typeface="Source Sans Pro"/>
              <a:ea typeface="Source Sans Pro"/>
              <a:cs typeface="Source Sans Pro"/>
              <a:sym typeface="Source Sans Pro"/>
            </a:endParaRPr>
          </a:p>
          <a:p>
            <a:pPr indent="0" lvl="0" marL="0" rtl="0" algn="l">
              <a:spcBef>
                <a:spcPts val="0"/>
              </a:spcBef>
              <a:spcAft>
                <a:spcPts val="0"/>
              </a:spcAft>
              <a:buNone/>
            </a:pPr>
            <a:r>
              <a:rPr lang="en" sz="1300">
                <a:latin typeface="Source Sans Pro"/>
                <a:ea typeface="Source Sans Pro"/>
                <a:cs typeface="Source Sans Pro"/>
                <a:sym typeface="Source Sans Pro"/>
              </a:rPr>
              <a:t>Born from the efforts of a teenager over 40 years ago, we have involved more than 3 million people in planting and caring for more than 3 million trees.</a:t>
            </a:r>
            <a:endParaRPr sz="1300">
              <a:latin typeface="Source Sans Pro"/>
              <a:ea typeface="Source Sans Pro"/>
              <a:cs typeface="Source Sans Pro"/>
              <a:sym typeface="Source Sans Pro"/>
            </a:endParaRPr>
          </a:p>
          <a:p>
            <a:pPr indent="0" lvl="0" marL="0" rtl="0" algn="l">
              <a:spcBef>
                <a:spcPts val="0"/>
              </a:spcBef>
              <a:spcAft>
                <a:spcPts val="0"/>
              </a:spcAft>
              <a:buNone/>
            </a:pPr>
            <a:r>
              <a:t/>
            </a:r>
            <a:endParaRPr sz="1300">
              <a:latin typeface="Source Sans Pro"/>
              <a:ea typeface="Source Sans Pro"/>
              <a:cs typeface="Source Sans Pro"/>
              <a:sym typeface="Source Sans Pro"/>
            </a:endParaRPr>
          </a:p>
          <a:p>
            <a:pPr indent="0" lvl="0" marL="0" rtl="0" algn="l">
              <a:spcBef>
                <a:spcPts val="0"/>
              </a:spcBef>
              <a:spcAft>
                <a:spcPts val="0"/>
              </a:spcAft>
              <a:buNone/>
            </a:pPr>
            <a:r>
              <a:rPr lang="en" sz="1300">
                <a:latin typeface="Source Sans Pro"/>
                <a:ea typeface="Source Sans Pro"/>
                <a:cs typeface="Source Sans Pro"/>
                <a:sym typeface="Source Sans Pro"/>
              </a:rPr>
              <a:t>We unite with communities to grow a greener, shadier and more water-secure city at homes, neighborhoods, schools and in the local mountains. We work with volunteer leaders using our unique Community Forester model, and we influence government agencies for a healthy, thriving Southern California.</a:t>
            </a:r>
            <a:endParaRPr sz="1300">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p:txBody>
      </p:sp>
      <p:pic>
        <p:nvPicPr>
          <p:cNvPr id="130" name="Google Shape;130;p26"/>
          <p:cNvPicPr preferRelativeResize="0"/>
          <p:nvPr/>
        </p:nvPicPr>
        <p:blipFill rotWithShape="1">
          <a:blip r:embed="rId4">
            <a:alphaModFix/>
          </a:blip>
          <a:srcRect b="0" l="6235" r="0" t="0"/>
          <a:stretch/>
        </p:blipFill>
        <p:spPr>
          <a:xfrm>
            <a:off x="354912" y="943500"/>
            <a:ext cx="3371275" cy="782800"/>
          </a:xfrm>
          <a:prstGeom prst="rect">
            <a:avLst/>
          </a:prstGeom>
          <a:noFill/>
          <a:ln>
            <a:noFill/>
          </a:ln>
        </p:spPr>
      </p:pic>
      <p:sp>
        <p:nvSpPr>
          <p:cNvPr id="131" name="Google Shape;131;p26"/>
          <p:cNvSpPr txBox="1"/>
          <p:nvPr/>
        </p:nvSpPr>
        <p:spPr>
          <a:xfrm>
            <a:off x="288025" y="2045675"/>
            <a:ext cx="40098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Sacred Places Institute for Indigenous Peoples (SPI) is located on the southern California coast in the unceded ancestral homelands of the Tongva people. Our mission is to build the capacity of Native Nations and Indigenous Peoples throughout California, the United States, and around the world to protect sacred lands, waters, and cultures. Our long-term goal is to create paradigm shifts that support environmentally and socially just systems and assure the continuation of Indigenous cultures and people. </a:t>
            </a:r>
            <a:endParaRPr>
              <a:latin typeface="Source Sans Pro"/>
              <a:ea typeface="Source Sans Pro"/>
              <a:cs typeface="Source Sans Pro"/>
              <a:sym typeface="Source Sans Pr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1"/>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Personhood to bodies of water</a:t>
            </a:r>
            <a:endParaRPr>
              <a:solidFill>
                <a:schemeClr val="dk1"/>
              </a:solidFill>
            </a:endParaRPr>
          </a:p>
        </p:txBody>
      </p:sp>
      <p:sp>
        <p:nvSpPr>
          <p:cNvPr id="520" name="Google Shape;520;p7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21" name="Google Shape;521;p71"/>
          <p:cNvPicPr preferRelativeResize="0"/>
          <p:nvPr/>
        </p:nvPicPr>
        <p:blipFill>
          <a:blip r:embed="rId3">
            <a:alphaModFix/>
          </a:blip>
          <a:stretch>
            <a:fillRect/>
          </a:stretch>
        </p:blipFill>
        <p:spPr>
          <a:xfrm>
            <a:off x="152400" y="689825"/>
            <a:ext cx="8991601" cy="4170024"/>
          </a:xfrm>
          <a:prstGeom prst="rect">
            <a:avLst/>
          </a:prstGeom>
          <a:noFill/>
          <a:ln>
            <a:noFill/>
          </a:ln>
        </p:spPr>
      </p:pic>
      <p:pic>
        <p:nvPicPr>
          <p:cNvPr id="522" name="Google Shape;522;p71"/>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2"/>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New zealand</a:t>
            </a:r>
            <a:endParaRPr>
              <a:solidFill>
                <a:schemeClr val="dk1"/>
              </a:solidFill>
            </a:endParaRPr>
          </a:p>
          <a:p>
            <a:pPr indent="0" lvl="0" marL="0" rtl="0" algn="ctr">
              <a:spcBef>
                <a:spcPts val="0"/>
              </a:spcBef>
              <a:spcAft>
                <a:spcPts val="0"/>
              </a:spcAft>
              <a:buNone/>
            </a:pPr>
            <a:r>
              <a:t/>
            </a:r>
            <a:endParaRPr/>
          </a:p>
        </p:txBody>
      </p:sp>
      <p:sp>
        <p:nvSpPr>
          <p:cNvPr id="528" name="Google Shape;528;p72"/>
          <p:cNvSpPr txBox="1"/>
          <p:nvPr>
            <p:ph idx="1" type="body"/>
          </p:nvPr>
        </p:nvSpPr>
        <p:spPr>
          <a:xfrm>
            <a:off x="108800" y="984675"/>
            <a:ext cx="4664400" cy="159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000000"/>
                </a:solidFill>
                <a:latin typeface="Arial"/>
                <a:ea typeface="Arial"/>
                <a:cs typeface="Arial"/>
                <a:sym typeface="Arial"/>
              </a:rPr>
              <a:t>“.... treating the river as a living entity is the correct way to approach it, as an indivisible whole, instead of the traditional model for the last 100 years of treating it from a perspective of ownership and management.”</a:t>
            </a:r>
            <a:endParaRPr b="1" sz="1600">
              <a:solidFill>
                <a:srgbClr val="000000"/>
              </a:solidFill>
              <a:latin typeface="Arial"/>
              <a:ea typeface="Arial"/>
              <a:cs typeface="Arial"/>
              <a:sym typeface="Arial"/>
            </a:endParaRPr>
          </a:p>
          <a:p>
            <a:pPr indent="0" lvl="0" marL="0" rtl="0" algn="l">
              <a:spcBef>
                <a:spcPts val="600"/>
              </a:spcBef>
              <a:spcAft>
                <a:spcPts val="0"/>
              </a:spcAft>
              <a:buNone/>
            </a:pPr>
            <a:r>
              <a:t/>
            </a:r>
            <a:endParaRPr sz="100"/>
          </a:p>
        </p:txBody>
      </p:sp>
      <p:sp>
        <p:nvSpPr>
          <p:cNvPr id="529" name="Google Shape;529;p7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30" name="Google Shape;530;p72"/>
          <p:cNvPicPr preferRelativeResize="0"/>
          <p:nvPr/>
        </p:nvPicPr>
        <p:blipFill>
          <a:blip r:embed="rId3">
            <a:alphaModFix/>
          </a:blip>
          <a:stretch>
            <a:fillRect/>
          </a:stretch>
        </p:blipFill>
        <p:spPr>
          <a:xfrm>
            <a:off x="4846350" y="984674"/>
            <a:ext cx="4054249" cy="3447224"/>
          </a:xfrm>
          <a:prstGeom prst="rect">
            <a:avLst/>
          </a:prstGeom>
          <a:noFill/>
          <a:ln>
            <a:noFill/>
          </a:ln>
        </p:spPr>
      </p:pic>
      <p:pic>
        <p:nvPicPr>
          <p:cNvPr id="531" name="Google Shape;531;p72"/>
          <p:cNvPicPr preferRelativeResize="0"/>
          <p:nvPr/>
        </p:nvPicPr>
        <p:blipFill>
          <a:blip r:embed="rId4">
            <a:alphaModFix/>
          </a:blip>
          <a:stretch>
            <a:fillRect/>
          </a:stretch>
        </p:blipFill>
        <p:spPr>
          <a:xfrm>
            <a:off x="7829400" y="127275"/>
            <a:ext cx="857400" cy="857400"/>
          </a:xfrm>
          <a:prstGeom prst="rect">
            <a:avLst/>
          </a:prstGeom>
          <a:noFill/>
          <a:ln>
            <a:noFill/>
          </a:ln>
        </p:spPr>
      </p:pic>
      <p:sp>
        <p:nvSpPr>
          <p:cNvPr id="532" name="Google Shape;532;p72"/>
          <p:cNvSpPr txBox="1"/>
          <p:nvPr/>
        </p:nvSpPr>
        <p:spPr>
          <a:xfrm>
            <a:off x="4210450" y="4256700"/>
            <a:ext cx="43767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Source Sans Pro"/>
                <a:ea typeface="Source Sans Pro"/>
                <a:cs typeface="Source Sans Pro"/>
                <a:sym typeface="Source Sans Pro"/>
              </a:rPr>
              <a:t>SOURCE: </a:t>
            </a:r>
            <a:endParaRPr sz="900">
              <a:latin typeface="Source Sans Pro"/>
              <a:ea typeface="Source Sans Pro"/>
              <a:cs typeface="Source Sans Pro"/>
              <a:sym typeface="Source Sans Pro"/>
            </a:endParaRPr>
          </a:p>
          <a:p>
            <a:pPr indent="0" lvl="0" marL="0" rtl="0" algn="l">
              <a:spcBef>
                <a:spcPts val="0"/>
              </a:spcBef>
              <a:spcAft>
                <a:spcPts val="0"/>
              </a:spcAft>
              <a:buNone/>
            </a:pPr>
            <a:r>
              <a:rPr lang="en" sz="900" u="sng">
                <a:solidFill>
                  <a:schemeClr val="hlink"/>
                </a:solidFill>
                <a:hlinkClick r:id="rId5"/>
              </a:rPr>
              <a:t>https://www.theguardian.com/world/2017/mar/16/new-zealand-river-granted-same-legal-rights-as-human-being</a:t>
            </a:r>
            <a:endParaRPr sz="900" u="sng">
              <a:solidFill>
                <a:schemeClr val="hlink"/>
              </a:solidFill>
            </a:endParaRPr>
          </a:p>
          <a:p>
            <a:pPr indent="0" lvl="0" marL="0" rtl="0" algn="l">
              <a:spcBef>
                <a:spcPts val="0"/>
              </a:spcBef>
              <a:spcAft>
                <a:spcPts val="0"/>
              </a:spcAft>
              <a:buNone/>
            </a:pPr>
            <a:r>
              <a:t/>
            </a:r>
            <a:endParaRPr>
              <a:latin typeface="Source Sans Pro"/>
              <a:ea typeface="Source Sans Pro"/>
              <a:cs typeface="Source Sans Pro"/>
              <a:sym typeface="Source Sans Pro"/>
            </a:endParaRPr>
          </a:p>
        </p:txBody>
      </p:sp>
      <p:pic>
        <p:nvPicPr>
          <p:cNvPr id="533" name="Google Shape;533;p72" title="NewZealand.mp4">
            <a:hlinkClick r:id="rId6"/>
          </p:cNvPr>
          <p:cNvPicPr preferRelativeResize="0"/>
          <p:nvPr/>
        </p:nvPicPr>
        <p:blipFill>
          <a:blip r:embed="rId7">
            <a:alphaModFix/>
          </a:blip>
          <a:stretch>
            <a:fillRect/>
          </a:stretch>
        </p:blipFill>
        <p:spPr>
          <a:xfrm>
            <a:off x="213900" y="2449300"/>
            <a:ext cx="3996550" cy="2322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73"/>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Northern Tribes</a:t>
            </a:r>
            <a:endParaRPr>
              <a:solidFill>
                <a:schemeClr val="dk1"/>
              </a:solidFill>
            </a:endParaRPr>
          </a:p>
        </p:txBody>
      </p:sp>
      <p:sp>
        <p:nvSpPr>
          <p:cNvPr id="539" name="Google Shape;539;p73"/>
          <p:cNvSpPr txBox="1"/>
          <p:nvPr>
            <p:ph idx="1" type="body"/>
          </p:nvPr>
        </p:nvSpPr>
        <p:spPr>
          <a:xfrm>
            <a:off x="166350" y="1247675"/>
            <a:ext cx="2991900" cy="360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600"/>
              </a:spcBef>
              <a:spcAft>
                <a:spcPts val="0"/>
              </a:spcAft>
              <a:buNone/>
            </a:pPr>
            <a:r>
              <a:t/>
            </a:r>
            <a:endParaRPr/>
          </a:p>
        </p:txBody>
      </p:sp>
      <p:sp>
        <p:nvSpPr>
          <p:cNvPr id="540" name="Google Shape;540;p7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41" name="Google Shape;541;p73"/>
          <p:cNvPicPr preferRelativeResize="0"/>
          <p:nvPr/>
        </p:nvPicPr>
        <p:blipFill>
          <a:blip r:embed="rId3">
            <a:alphaModFix/>
          </a:blip>
          <a:stretch>
            <a:fillRect/>
          </a:stretch>
        </p:blipFill>
        <p:spPr>
          <a:xfrm>
            <a:off x="551000" y="100150"/>
            <a:ext cx="857400" cy="857400"/>
          </a:xfrm>
          <a:prstGeom prst="rect">
            <a:avLst/>
          </a:prstGeom>
          <a:noFill/>
          <a:ln>
            <a:noFill/>
          </a:ln>
        </p:spPr>
      </p:pic>
      <p:sp>
        <p:nvSpPr>
          <p:cNvPr id="542" name="Google Shape;542;p73"/>
          <p:cNvSpPr txBox="1"/>
          <p:nvPr/>
        </p:nvSpPr>
        <p:spPr>
          <a:xfrm>
            <a:off x="5106450" y="957550"/>
            <a:ext cx="40068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333333"/>
                </a:solidFill>
                <a:highlight>
                  <a:srgbClr val="FFFFFF"/>
                </a:highlight>
              </a:rPr>
              <a:t>2017- </a:t>
            </a:r>
            <a:r>
              <a:rPr lang="en" sz="1900">
                <a:solidFill>
                  <a:srgbClr val="CB4400"/>
                </a:solidFill>
                <a:highlight>
                  <a:srgbClr val="FFFFFF"/>
                </a:highlight>
                <a:uFill>
                  <a:noFill/>
                </a:uFill>
                <a:hlinkClick r:id="rId4">
                  <a:extLst>
                    <a:ext uri="{A12FA001-AC4F-418D-AE19-62706E023703}">
                      <ahyp:hlinkClr val="tx"/>
                    </a:ext>
                  </a:extLst>
                </a:hlinkClick>
              </a:rPr>
              <a:t>the Ponca Nation</a:t>
            </a:r>
            <a:r>
              <a:rPr lang="en" sz="1900">
                <a:solidFill>
                  <a:srgbClr val="333333"/>
                </a:solidFill>
                <a:highlight>
                  <a:srgbClr val="FFFFFF"/>
                </a:highlight>
              </a:rPr>
              <a:t> in Oklahoma passed a statute recognizing the rights of nature in response to their own struggle with fracking.</a:t>
            </a:r>
            <a:endParaRPr sz="2100"/>
          </a:p>
        </p:txBody>
      </p:sp>
      <p:sp>
        <p:nvSpPr>
          <p:cNvPr id="543" name="Google Shape;543;p73"/>
          <p:cNvSpPr txBox="1"/>
          <p:nvPr/>
        </p:nvSpPr>
        <p:spPr>
          <a:xfrm>
            <a:off x="5106450" y="2561350"/>
            <a:ext cx="4006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333333"/>
                </a:solidFill>
                <a:highlight>
                  <a:srgbClr val="FFFFFF"/>
                </a:highlight>
              </a:rPr>
              <a:t>2021- </a:t>
            </a:r>
            <a:r>
              <a:rPr lang="en" sz="2000">
                <a:solidFill>
                  <a:srgbClr val="CB4400"/>
                </a:solidFill>
                <a:highlight>
                  <a:srgbClr val="FFFFFF"/>
                </a:highlight>
                <a:uFill>
                  <a:noFill/>
                </a:uFill>
                <a:hlinkClick r:id="rId5">
                  <a:extLst>
                    <a:ext uri="{A12FA001-AC4F-418D-AE19-62706E023703}">
                      <ahyp:hlinkClr val="tx"/>
                    </a:ext>
                  </a:extLst>
                </a:hlinkClick>
              </a:rPr>
              <a:t>the White Earth Band of Ojibwe</a:t>
            </a:r>
            <a:r>
              <a:rPr lang="en" sz="2000">
                <a:solidFill>
                  <a:srgbClr val="333333"/>
                </a:solidFill>
                <a:highlight>
                  <a:srgbClr val="FFFFFF"/>
                </a:highlight>
              </a:rPr>
              <a:t> adopted a Rights of Manoomin law to protect the legal rights of manoomin, or wild rice, and the fresh water resources and habitats on which it depends. </a:t>
            </a:r>
            <a:endParaRPr sz="2200"/>
          </a:p>
        </p:txBody>
      </p:sp>
      <p:pic>
        <p:nvPicPr>
          <p:cNvPr id="544" name="Google Shape;544;p73"/>
          <p:cNvPicPr preferRelativeResize="0"/>
          <p:nvPr/>
        </p:nvPicPr>
        <p:blipFill>
          <a:blip r:embed="rId6">
            <a:alphaModFix/>
          </a:blip>
          <a:stretch>
            <a:fillRect/>
          </a:stretch>
        </p:blipFill>
        <p:spPr>
          <a:xfrm>
            <a:off x="166350" y="1049287"/>
            <a:ext cx="4771151" cy="3724387"/>
          </a:xfrm>
          <a:prstGeom prst="rect">
            <a:avLst/>
          </a:prstGeom>
          <a:noFill/>
          <a:ln>
            <a:noFill/>
          </a:ln>
        </p:spPr>
      </p:pic>
      <p:sp>
        <p:nvSpPr>
          <p:cNvPr id="545" name="Google Shape;545;p73"/>
          <p:cNvSpPr txBox="1"/>
          <p:nvPr/>
        </p:nvSpPr>
        <p:spPr>
          <a:xfrm>
            <a:off x="5343150" y="4531350"/>
            <a:ext cx="353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Source; Community Environmental Legal Defense Fund</a:t>
            </a:r>
            <a:endParaRPr sz="1000">
              <a:latin typeface="Source Sans Pro"/>
              <a:ea typeface="Source Sans Pro"/>
              <a:cs typeface="Source Sans Pro"/>
              <a:sym typeface="Source Sans Pr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4"/>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California tribes</a:t>
            </a:r>
            <a:endParaRPr>
              <a:solidFill>
                <a:schemeClr val="dk1"/>
              </a:solidFill>
            </a:endParaRPr>
          </a:p>
        </p:txBody>
      </p:sp>
      <p:sp>
        <p:nvSpPr>
          <p:cNvPr id="551" name="Google Shape;551;p7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52" name="Google Shape;552;p74"/>
          <p:cNvPicPr preferRelativeResize="0"/>
          <p:nvPr/>
        </p:nvPicPr>
        <p:blipFill rotWithShape="1">
          <a:blip r:embed="rId3">
            <a:alphaModFix/>
          </a:blip>
          <a:srcRect b="18908" l="1071" r="12490" t="10139"/>
          <a:stretch/>
        </p:blipFill>
        <p:spPr>
          <a:xfrm>
            <a:off x="4004325" y="957325"/>
            <a:ext cx="4834376" cy="3779976"/>
          </a:xfrm>
          <a:prstGeom prst="rect">
            <a:avLst/>
          </a:prstGeom>
          <a:noFill/>
          <a:ln>
            <a:noFill/>
          </a:ln>
        </p:spPr>
      </p:pic>
      <p:sp>
        <p:nvSpPr>
          <p:cNvPr id="553" name="Google Shape;553;p74"/>
          <p:cNvSpPr txBox="1"/>
          <p:nvPr/>
        </p:nvSpPr>
        <p:spPr>
          <a:xfrm>
            <a:off x="0" y="911600"/>
            <a:ext cx="4181100" cy="37095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b="1" lang="en" sz="1600">
                <a:solidFill>
                  <a:schemeClr val="dk1"/>
                </a:solidFill>
                <a:latin typeface="Source Sans Pro"/>
                <a:ea typeface="Source Sans Pro"/>
                <a:cs typeface="Source Sans Pro"/>
                <a:sym typeface="Source Sans Pro"/>
              </a:rPr>
              <a:t>III. Declaring Personhood Rights to Nature for Climate Resiliency </a:t>
            </a:r>
            <a:endParaRPr b="1" sz="1600">
              <a:solidFill>
                <a:schemeClr val="dk1"/>
              </a:solidFill>
              <a:latin typeface="Source Sans Pro"/>
              <a:ea typeface="Source Sans Pro"/>
              <a:cs typeface="Source Sans Pro"/>
              <a:sym typeface="Source Sans Pro"/>
            </a:endParaRPr>
          </a:p>
          <a:p>
            <a:pPr indent="0" lvl="0" marL="0" rtl="0" algn="l">
              <a:spcBef>
                <a:spcPts val="600"/>
              </a:spcBef>
              <a:spcAft>
                <a:spcPts val="0"/>
              </a:spcAft>
              <a:buNone/>
            </a:pPr>
            <a:r>
              <a:rPr lang="en" sz="1600">
                <a:solidFill>
                  <a:schemeClr val="dk1"/>
                </a:solidFill>
                <a:latin typeface="Source Sans Pro"/>
                <a:ea typeface="Source Sans Pro"/>
                <a:cs typeface="Source Sans Pro"/>
                <a:sym typeface="Source Sans Pro"/>
              </a:rPr>
              <a:t>…On </a:t>
            </a:r>
            <a:r>
              <a:rPr b="1" lang="en" sz="1600">
                <a:solidFill>
                  <a:schemeClr val="dk1"/>
                </a:solidFill>
                <a:latin typeface="Source Sans Pro"/>
                <a:ea typeface="Source Sans Pro"/>
                <a:cs typeface="Source Sans Pro"/>
                <a:sym typeface="Source Sans Pro"/>
              </a:rPr>
              <a:t>May 9, 2019, the Yurok Tribal Council adopted Resolution 19-40 granting the rights of Personhood to the Klamath River</a:t>
            </a:r>
            <a:r>
              <a:rPr lang="en" sz="1600">
                <a:solidFill>
                  <a:schemeClr val="dk1"/>
                </a:solidFill>
                <a:latin typeface="Source Sans Pro"/>
                <a:ea typeface="Source Sans Pro"/>
                <a:cs typeface="Source Sans Pro"/>
                <a:sym typeface="Source Sans Pro"/>
              </a:rPr>
              <a:t> and established the Rights of the Klamath River to exist, flourish, and naturally evolve; to have a clean and healthy environment free from pollutants; to have a stable climate free from human-caused climate change impacts; and to be free from contamination by genetically engineered organisms. </a:t>
            </a:r>
            <a:r>
              <a:rPr b="1" lang="en" sz="1600">
                <a:solidFill>
                  <a:schemeClr val="dk1"/>
                </a:solidFill>
                <a:latin typeface="Source Sans Pro"/>
                <a:ea typeface="Source Sans Pro"/>
                <a:cs typeface="Source Sans Pro"/>
                <a:sym typeface="Source Sans Pro"/>
              </a:rPr>
              <a:t>The Klamath is the first river in Northern America to have personhood rights declared…</a:t>
            </a:r>
            <a:endParaRPr b="1" sz="1900">
              <a:latin typeface="Source Sans Pro"/>
              <a:ea typeface="Source Sans Pro"/>
              <a:cs typeface="Source Sans Pro"/>
              <a:sym typeface="Source Sans Pro"/>
            </a:endParaRPr>
          </a:p>
        </p:txBody>
      </p:sp>
      <p:pic>
        <p:nvPicPr>
          <p:cNvPr id="554" name="Google Shape;554;p74"/>
          <p:cNvPicPr preferRelativeResize="0"/>
          <p:nvPr/>
        </p:nvPicPr>
        <p:blipFill>
          <a:blip r:embed="rId4">
            <a:alphaModFix/>
          </a:blip>
          <a:stretch>
            <a:fillRect/>
          </a:stretch>
        </p:blipFill>
        <p:spPr>
          <a:xfrm>
            <a:off x="580300" y="54200"/>
            <a:ext cx="857400" cy="857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5"/>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Yurok Tribe - Northern California</a:t>
            </a:r>
            <a:endParaRPr>
              <a:solidFill>
                <a:schemeClr val="dk1"/>
              </a:solidFill>
            </a:endParaRPr>
          </a:p>
        </p:txBody>
      </p:sp>
      <p:sp>
        <p:nvSpPr>
          <p:cNvPr id="560" name="Google Shape;560;p75"/>
          <p:cNvSpPr txBox="1"/>
          <p:nvPr>
            <p:ph idx="1" type="body"/>
          </p:nvPr>
        </p:nvSpPr>
        <p:spPr>
          <a:xfrm>
            <a:off x="4846350" y="959875"/>
            <a:ext cx="4297800" cy="39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0000"/>
                </a:solidFill>
                <a:latin typeface="Arial"/>
                <a:ea typeface="Arial"/>
                <a:cs typeface="Arial"/>
                <a:sym typeface="Arial"/>
              </a:rPr>
              <a:t>…The law encourages the Yurok people to continue living and practicing their traditional lifeways to harvest plants, salmon and other fish, animals, and other life-giving foods and medicines for both subsistence and commercial uses. The law also </a:t>
            </a:r>
            <a:r>
              <a:rPr b="1" lang="en" sz="1500">
                <a:solidFill>
                  <a:srgbClr val="000000"/>
                </a:solidFill>
                <a:latin typeface="Arial"/>
                <a:ea typeface="Arial"/>
                <a:cs typeface="Arial"/>
                <a:sym typeface="Arial"/>
              </a:rPr>
              <a:t>establishes the rights of the Yurok people to protect and represent the River in Yurok courts </a:t>
            </a:r>
            <a:r>
              <a:rPr lang="en" sz="1500">
                <a:solidFill>
                  <a:srgbClr val="000000"/>
                </a:solidFill>
                <a:latin typeface="Arial"/>
                <a:ea typeface="Arial"/>
                <a:cs typeface="Arial"/>
                <a:sym typeface="Arial"/>
              </a:rPr>
              <a:t>if they witness harms impacting the River. Through this </a:t>
            </a:r>
            <a:r>
              <a:rPr b="1" lang="en" sz="1500">
                <a:solidFill>
                  <a:srgbClr val="000000"/>
                </a:solidFill>
                <a:latin typeface="Arial"/>
                <a:ea typeface="Arial"/>
                <a:cs typeface="Arial"/>
                <a:sym typeface="Arial"/>
              </a:rPr>
              <a:t>legal mechanism</a:t>
            </a:r>
            <a:r>
              <a:rPr lang="en" sz="1500">
                <a:solidFill>
                  <a:srgbClr val="000000"/>
                </a:solidFill>
                <a:latin typeface="Arial"/>
                <a:ea typeface="Arial"/>
                <a:cs typeface="Arial"/>
                <a:sym typeface="Arial"/>
              </a:rPr>
              <a:t>, the Yurok Tribal Council wished to encourage the courts to hear and adopt traditional ecological knowledge to ensure the </a:t>
            </a:r>
            <a:r>
              <a:rPr b="1" lang="en" sz="1500">
                <a:solidFill>
                  <a:srgbClr val="000000"/>
                </a:solidFill>
                <a:latin typeface="Arial"/>
                <a:ea typeface="Arial"/>
                <a:cs typeface="Arial"/>
                <a:sym typeface="Arial"/>
              </a:rPr>
              <a:t>reciprocal relationship </a:t>
            </a:r>
            <a:r>
              <a:rPr lang="en" sz="1500">
                <a:solidFill>
                  <a:srgbClr val="000000"/>
                </a:solidFill>
                <a:latin typeface="Arial"/>
                <a:ea typeface="Arial"/>
                <a:cs typeface="Arial"/>
                <a:sym typeface="Arial"/>
              </a:rPr>
              <a:t>to care and protect each other between the Yurok people and the Klamath River can be fully adopted in judicial proceedings.</a:t>
            </a:r>
            <a:endParaRPr sz="1500">
              <a:solidFill>
                <a:srgbClr val="000000"/>
              </a:solidFill>
              <a:latin typeface="Arial"/>
              <a:ea typeface="Arial"/>
              <a:cs typeface="Arial"/>
              <a:sym typeface="Arial"/>
            </a:endParaRPr>
          </a:p>
          <a:p>
            <a:pPr indent="0" lvl="0" marL="0" rtl="0" algn="l">
              <a:spcBef>
                <a:spcPts val="600"/>
              </a:spcBef>
              <a:spcAft>
                <a:spcPts val="0"/>
              </a:spcAft>
              <a:buNone/>
            </a:pPr>
            <a:r>
              <a:t/>
            </a:r>
            <a:endParaRPr/>
          </a:p>
        </p:txBody>
      </p:sp>
      <p:sp>
        <p:nvSpPr>
          <p:cNvPr id="561" name="Google Shape;561;p7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62" name="Google Shape;562;p75"/>
          <p:cNvPicPr preferRelativeResize="0"/>
          <p:nvPr/>
        </p:nvPicPr>
        <p:blipFill>
          <a:blip r:embed="rId3">
            <a:alphaModFix/>
          </a:blip>
          <a:stretch>
            <a:fillRect/>
          </a:stretch>
        </p:blipFill>
        <p:spPr>
          <a:xfrm>
            <a:off x="109900" y="995825"/>
            <a:ext cx="4654828" cy="3774900"/>
          </a:xfrm>
          <a:prstGeom prst="rect">
            <a:avLst/>
          </a:prstGeom>
          <a:noFill/>
          <a:ln>
            <a:noFill/>
          </a:ln>
        </p:spPr>
      </p:pic>
      <p:pic>
        <p:nvPicPr>
          <p:cNvPr id="563" name="Google Shape;563;p75"/>
          <p:cNvPicPr preferRelativeResize="0"/>
          <p:nvPr/>
        </p:nvPicPr>
        <p:blipFill>
          <a:blip r:embed="rId4">
            <a:alphaModFix/>
          </a:blip>
          <a:stretch>
            <a:fillRect/>
          </a:stretch>
        </p:blipFill>
        <p:spPr>
          <a:xfrm>
            <a:off x="7829400" y="241875"/>
            <a:ext cx="857400" cy="857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6"/>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considerations</a:t>
            </a:r>
            <a:endParaRPr>
              <a:solidFill>
                <a:schemeClr val="dk1"/>
              </a:solidFill>
            </a:endParaRPr>
          </a:p>
        </p:txBody>
      </p:sp>
      <p:sp>
        <p:nvSpPr>
          <p:cNvPr id="569" name="Google Shape;569;p76"/>
          <p:cNvSpPr txBox="1"/>
          <p:nvPr>
            <p:ph idx="1" type="body"/>
          </p:nvPr>
        </p:nvSpPr>
        <p:spPr>
          <a:xfrm>
            <a:off x="256600" y="1482300"/>
            <a:ext cx="8691300" cy="3278700"/>
          </a:xfrm>
          <a:prstGeom prst="rect">
            <a:avLst/>
          </a:prstGeom>
        </p:spPr>
        <p:txBody>
          <a:bodyPr anchorCtr="0" anchor="t" bIns="91425" lIns="91425" spcFirstLastPara="1" rIns="91425" wrap="square" tIns="91425">
            <a:spAutoFit/>
          </a:bodyPr>
          <a:lstStyle/>
          <a:p>
            <a:pPr indent="0" lvl="0" marL="0" rtl="0" algn="l">
              <a:lnSpc>
                <a:spcPct val="150000"/>
              </a:lnSpc>
              <a:spcBef>
                <a:spcPts val="600"/>
              </a:spcBef>
              <a:spcAft>
                <a:spcPts val="0"/>
              </a:spcAft>
              <a:buNone/>
            </a:pPr>
            <a:r>
              <a:t/>
            </a:r>
            <a:endParaRPr/>
          </a:p>
          <a:p>
            <a:pPr indent="-327025" lvl="0" marL="457200" rtl="0" algn="l">
              <a:lnSpc>
                <a:spcPct val="150000"/>
              </a:lnSpc>
              <a:spcBef>
                <a:spcPts val="1200"/>
              </a:spcBef>
              <a:spcAft>
                <a:spcPts val="0"/>
              </a:spcAft>
              <a:buClr>
                <a:srgbClr val="000000"/>
              </a:buClr>
              <a:buSzPts val="1550"/>
              <a:buFont typeface="Arial"/>
              <a:buChar char="●"/>
            </a:pPr>
            <a:r>
              <a:rPr b="1" lang="en" sz="1550">
                <a:solidFill>
                  <a:srgbClr val="000000"/>
                </a:solidFill>
                <a:latin typeface="Arial"/>
                <a:ea typeface="Arial"/>
                <a:cs typeface="Arial"/>
                <a:sym typeface="Arial"/>
              </a:rPr>
              <a:t>Protection principles</a:t>
            </a:r>
            <a:r>
              <a:rPr lang="en" sz="1550">
                <a:solidFill>
                  <a:srgbClr val="000000"/>
                </a:solidFill>
                <a:latin typeface="Arial"/>
                <a:ea typeface="Arial"/>
                <a:cs typeface="Arial"/>
                <a:sym typeface="Arial"/>
              </a:rPr>
              <a:t> utilized to </a:t>
            </a:r>
            <a:r>
              <a:rPr b="1" lang="en" sz="1550">
                <a:solidFill>
                  <a:srgbClr val="000000"/>
                </a:solidFill>
                <a:latin typeface="Arial"/>
                <a:ea typeface="Arial"/>
                <a:cs typeface="Arial"/>
                <a:sym typeface="Arial"/>
              </a:rPr>
              <a:t>inform</a:t>
            </a:r>
            <a:r>
              <a:rPr lang="en" sz="1550">
                <a:solidFill>
                  <a:srgbClr val="000000"/>
                </a:solidFill>
                <a:latin typeface="Arial"/>
                <a:ea typeface="Arial"/>
                <a:cs typeface="Arial"/>
                <a:sym typeface="Arial"/>
              </a:rPr>
              <a:t> statutory decision makers - 2017 Yarra River Protection Act of  Victoria, Australia</a:t>
            </a:r>
            <a:endParaRPr sz="1550">
              <a:solidFill>
                <a:srgbClr val="000000"/>
              </a:solidFill>
              <a:latin typeface="Arial"/>
              <a:ea typeface="Arial"/>
              <a:cs typeface="Arial"/>
              <a:sym typeface="Arial"/>
            </a:endParaRPr>
          </a:p>
          <a:p>
            <a:pPr indent="-327025" lvl="0" marL="457200" rtl="0" algn="l">
              <a:lnSpc>
                <a:spcPct val="150000"/>
              </a:lnSpc>
              <a:spcBef>
                <a:spcPts val="0"/>
              </a:spcBef>
              <a:spcAft>
                <a:spcPts val="0"/>
              </a:spcAft>
              <a:buClr>
                <a:srgbClr val="000000"/>
              </a:buClr>
              <a:buSzPts val="1550"/>
              <a:buFont typeface="Arial"/>
              <a:buChar char="●"/>
            </a:pPr>
            <a:r>
              <a:rPr lang="en" sz="1550">
                <a:solidFill>
                  <a:srgbClr val="000000"/>
                </a:solidFill>
                <a:latin typeface="Arial"/>
                <a:ea typeface="Arial"/>
                <a:cs typeface="Arial"/>
                <a:sym typeface="Arial"/>
              </a:rPr>
              <a:t>“Principals reflect  indigenous cultural values, heritage and knowledge and the importance of involving traditional owners in policy planning and decision making “</a:t>
            </a:r>
            <a:endParaRPr sz="1550">
              <a:solidFill>
                <a:srgbClr val="000000"/>
              </a:solidFill>
              <a:latin typeface="Arial"/>
              <a:ea typeface="Arial"/>
              <a:cs typeface="Arial"/>
              <a:sym typeface="Arial"/>
            </a:endParaRPr>
          </a:p>
          <a:p>
            <a:pPr indent="-327025" lvl="0" marL="457200" rtl="0" algn="l">
              <a:lnSpc>
                <a:spcPct val="150000"/>
              </a:lnSpc>
              <a:spcBef>
                <a:spcPts val="0"/>
              </a:spcBef>
              <a:spcAft>
                <a:spcPts val="0"/>
              </a:spcAft>
              <a:buClr>
                <a:srgbClr val="000000"/>
              </a:buClr>
              <a:buSzPts val="1550"/>
              <a:buFont typeface="Arial"/>
              <a:buChar char="●"/>
            </a:pPr>
            <a:r>
              <a:rPr lang="en" sz="1550">
                <a:solidFill>
                  <a:srgbClr val="000000"/>
                </a:solidFill>
                <a:latin typeface="Arial"/>
                <a:ea typeface="Arial"/>
                <a:cs typeface="Arial"/>
                <a:sym typeface="Arial"/>
              </a:rPr>
              <a:t>Post-settlement cultural diversity and heritage values embodied in environmental, social, recreational, management and general protection principals</a:t>
            </a:r>
            <a:endParaRPr sz="1550">
              <a:solidFill>
                <a:srgbClr val="000000"/>
              </a:solidFill>
              <a:latin typeface="Arial"/>
              <a:ea typeface="Arial"/>
              <a:cs typeface="Arial"/>
              <a:sym typeface="Arial"/>
            </a:endParaRPr>
          </a:p>
          <a:p>
            <a:pPr indent="-327025" lvl="0" marL="457200" rtl="0" algn="l">
              <a:lnSpc>
                <a:spcPct val="150000"/>
              </a:lnSpc>
              <a:spcBef>
                <a:spcPts val="0"/>
              </a:spcBef>
              <a:spcAft>
                <a:spcPts val="0"/>
              </a:spcAft>
              <a:buClr>
                <a:srgbClr val="000000"/>
              </a:buClr>
              <a:buSzPts val="1550"/>
              <a:buFont typeface="Arial"/>
              <a:buChar char="●"/>
            </a:pPr>
            <a:r>
              <a:rPr lang="en" sz="1550">
                <a:solidFill>
                  <a:srgbClr val="000000"/>
                </a:solidFill>
                <a:latin typeface="Arial"/>
                <a:ea typeface="Arial"/>
                <a:cs typeface="Arial"/>
                <a:sym typeface="Arial"/>
              </a:rPr>
              <a:t>Can be distinct according to locale and entail both legal and independent voice</a:t>
            </a:r>
            <a:endParaRPr sz="1550">
              <a:solidFill>
                <a:srgbClr val="000000"/>
              </a:solidFill>
              <a:latin typeface="Arial"/>
              <a:ea typeface="Arial"/>
              <a:cs typeface="Arial"/>
              <a:sym typeface="Arial"/>
            </a:endParaRPr>
          </a:p>
        </p:txBody>
      </p:sp>
      <p:sp>
        <p:nvSpPr>
          <p:cNvPr id="570" name="Google Shape;570;p7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71" name="Google Shape;571;p76"/>
          <p:cNvSpPr txBox="1"/>
          <p:nvPr/>
        </p:nvSpPr>
        <p:spPr>
          <a:xfrm>
            <a:off x="457200" y="1255225"/>
            <a:ext cx="7830300" cy="121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300"/>
              <a:t>What are some of the various approaches to attaining legal hood or independent voice for a river ?</a:t>
            </a:r>
            <a:endParaRPr b="1" sz="2300"/>
          </a:p>
          <a:p>
            <a:pPr indent="0" lvl="0" marL="0" rtl="0" algn="l">
              <a:spcBef>
                <a:spcPts val="0"/>
              </a:spcBef>
              <a:spcAft>
                <a:spcPts val="0"/>
              </a:spcAft>
              <a:buNone/>
            </a:pPr>
            <a:r>
              <a:t/>
            </a:r>
            <a:endParaRPr>
              <a:latin typeface="Source Sans Pro"/>
              <a:ea typeface="Source Sans Pro"/>
              <a:cs typeface="Source Sans Pro"/>
              <a:sym typeface="Source Sans Pro"/>
            </a:endParaRPr>
          </a:p>
        </p:txBody>
      </p:sp>
      <p:pic>
        <p:nvPicPr>
          <p:cNvPr id="572" name="Google Shape;572;p76"/>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7"/>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Implications / impacts</a:t>
            </a:r>
            <a:endParaRPr>
              <a:solidFill>
                <a:schemeClr val="dk1"/>
              </a:solidFill>
            </a:endParaRPr>
          </a:p>
        </p:txBody>
      </p:sp>
      <p:sp>
        <p:nvSpPr>
          <p:cNvPr id="578" name="Google Shape;578;p77"/>
          <p:cNvSpPr txBox="1"/>
          <p:nvPr>
            <p:ph idx="1" type="body"/>
          </p:nvPr>
        </p:nvSpPr>
        <p:spPr>
          <a:xfrm>
            <a:off x="96450" y="1255225"/>
            <a:ext cx="8951100" cy="344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600">
                <a:latin typeface="Arial"/>
                <a:ea typeface="Arial"/>
                <a:cs typeface="Arial"/>
                <a:sym typeface="Arial"/>
              </a:rPr>
              <a:t>•</a:t>
            </a:r>
            <a:r>
              <a:rPr lang="en" sz="1600">
                <a:latin typeface="Arial"/>
                <a:ea typeface="Arial"/>
                <a:cs typeface="Arial"/>
                <a:sym typeface="Arial"/>
              </a:rPr>
              <a:t>Legal economic costs when dealing with government jurisdictions. This can be more challenging for non federally recognized tribes due to limited resources and capacity.</a:t>
            </a:r>
            <a:endParaRPr sz="1600">
              <a:latin typeface="Arial"/>
              <a:ea typeface="Arial"/>
              <a:cs typeface="Arial"/>
              <a:sym typeface="Arial"/>
            </a:endParaRPr>
          </a:p>
          <a:p>
            <a:pPr indent="0" lvl="0" marL="0" rtl="0" algn="l">
              <a:lnSpc>
                <a:spcPct val="100000"/>
              </a:lnSpc>
              <a:spcBef>
                <a:spcPts val="3000"/>
              </a:spcBef>
              <a:spcAft>
                <a:spcPts val="0"/>
              </a:spcAft>
              <a:buNone/>
            </a:pPr>
            <a:r>
              <a:rPr lang="en" sz="2600">
                <a:latin typeface="Arial"/>
                <a:ea typeface="Arial"/>
                <a:cs typeface="Arial"/>
                <a:sym typeface="Arial"/>
              </a:rPr>
              <a:t>•</a:t>
            </a:r>
            <a:r>
              <a:rPr lang="en" sz="1600">
                <a:latin typeface="Arial"/>
                <a:ea typeface="Arial"/>
                <a:cs typeface="Arial"/>
                <a:sym typeface="Arial"/>
              </a:rPr>
              <a:t>Working within colonial structures can impose restrictions and threaten tribal sovereignty</a:t>
            </a:r>
            <a:endParaRPr sz="1600">
              <a:latin typeface="Arial"/>
              <a:ea typeface="Arial"/>
              <a:cs typeface="Arial"/>
              <a:sym typeface="Arial"/>
            </a:endParaRPr>
          </a:p>
          <a:p>
            <a:pPr indent="0" lvl="0" marL="0" rtl="0" algn="l">
              <a:lnSpc>
                <a:spcPct val="100000"/>
              </a:lnSpc>
              <a:spcBef>
                <a:spcPts val="3000"/>
              </a:spcBef>
              <a:spcAft>
                <a:spcPts val="0"/>
              </a:spcAft>
              <a:buNone/>
            </a:pPr>
            <a:r>
              <a:rPr lang="en" sz="2600">
                <a:latin typeface="Arial"/>
                <a:ea typeface="Arial"/>
                <a:cs typeface="Arial"/>
                <a:sym typeface="Arial"/>
              </a:rPr>
              <a:t>•</a:t>
            </a:r>
            <a:r>
              <a:rPr lang="en" sz="1600">
                <a:latin typeface="Arial"/>
                <a:ea typeface="Arial"/>
                <a:cs typeface="Arial"/>
                <a:sym typeface="Arial"/>
              </a:rPr>
              <a:t>Long term , midterm and short term impacts</a:t>
            </a:r>
            <a:endParaRPr sz="1600">
              <a:latin typeface="Arial"/>
              <a:ea typeface="Arial"/>
              <a:cs typeface="Arial"/>
              <a:sym typeface="Arial"/>
            </a:endParaRPr>
          </a:p>
          <a:p>
            <a:pPr indent="0" lvl="0" marL="0" rtl="0" algn="l">
              <a:lnSpc>
                <a:spcPct val="100000"/>
              </a:lnSpc>
              <a:spcBef>
                <a:spcPts val="3000"/>
              </a:spcBef>
              <a:spcAft>
                <a:spcPts val="0"/>
              </a:spcAft>
              <a:buNone/>
            </a:pPr>
            <a:r>
              <a:rPr lang="en" sz="2600">
                <a:latin typeface="Arial"/>
                <a:ea typeface="Arial"/>
                <a:cs typeface="Arial"/>
                <a:sym typeface="Arial"/>
              </a:rPr>
              <a:t>•</a:t>
            </a:r>
            <a:r>
              <a:rPr lang="en" sz="1600">
                <a:latin typeface="Arial"/>
                <a:ea typeface="Arial"/>
                <a:cs typeface="Arial"/>
                <a:sym typeface="Arial"/>
              </a:rPr>
              <a:t>Compromises indigenous peoples inherent rights  and obligations as first peoples to steward their original traditional territories and it’s resources</a:t>
            </a:r>
            <a:endParaRPr sz="1600">
              <a:latin typeface="Arial"/>
              <a:ea typeface="Arial"/>
              <a:cs typeface="Arial"/>
              <a:sym typeface="Arial"/>
            </a:endParaRPr>
          </a:p>
          <a:p>
            <a:pPr indent="0" lvl="0" marL="0" rtl="0" algn="l">
              <a:spcBef>
                <a:spcPts val="3000"/>
              </a:spcBef>
              <a:spcAft>
                <a:spcPts val="0"/>
              </a:spcAft>
              <a:buNone/>
            </a:pPr>
            <a:r>
              <a:t/>
            </a:r>
            <a:endParaRPr sz="1500"/>
          </a:p>
        </p:txBody>
      </p:sp>
      <p:sp>
        <p:nvSpPr>
          <p:cNvPr id="579" name="Google Shape;579;p7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80" name="Google Shape;580;p77"/>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8"/>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22222"/>
                </a:solidFill>
              </a:rPr>
              <a:t>Language and Actions matter</a:t>
            </a:r>
            <a:endParaRPr>
              <a:solidFill>
                <a:srgbClr val="222222"/>
              </a:solidFill>
            </a:endParaRPr>
          </a:p>
        </p:txBody>
      </p:sp>
      <p:sp>
        <p:nvSpPr>
          <p:cNvPr id="586" name="Google Shape;586;p78"/>
          <p:cNvSpPr txBox="1"/>
          <p:nvPr>
            <p:ph idx="1" type="body"/>
          </p:nvPr>
        </p:nvSpPr>
        <p:spPr>
          <a:xfrm>
            <a:off x="225675" y="928201"/>
            <a:ext cx="8822700" cy="39315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1200"/>
              </a:spcBef>
              <a:spcAft>
                <a:spcPts val="0"/>
              </a:spcAft>
              <a:buClr>
                <a:srgbClr val="000000"/>
              </a:buClr>
              <a:buSzPts val="2400"/>
              <a:buFont typeface="Arial"/>
              <a:buChar char="●"/>
            </a:pPr>
            <a:r>
              <a:rPr b="1" lang="en" sz="2500">
                <a:solidFill>
                  <a:srgbClr val="000000"/>
                </a:solidFill>
                <a:latin typeface="Arial"/>
                <a:ea typeface="Arial"/>
                <a:cs typeface="Arial"/>
                <a:sym typeface="Arial"/>
              </a:rPr>
              <a:t>R</a:t>
            </a:r>
            <a:r>
              <a:rPr b="1" lang="en" sz="1600">
                <a:solidFill>
                  <a:srgbClr val="000000"/>
                </a:solidFill>
                <a:latin typeface="Arial"/>
                <a:ea typeface="Arial"/>
                <a:cs typeface="Arial"/>
                <a:sym typeface="Arial"/>
              </a:rPr>
              <a:t>elationship:  </a:t>
            </a:r>
            <a:r>
              <a:rPr lang="en" sz="1600">
                <a:solidFill>
                  <a:srgbClr val="000000"/>
                </a:solidFill>
                <a:latin typeface="Arial"/>
                <a:ea typeface="Arial"/>
                <a:cs typeface="Arial"/>
                <a:sym typeface="Arial"/>
              </a:rPr>
              <a:t> pro-active efforts to involve ALL local tribes that share water or land is necessary for true full engagement and honest connections. </a:t>
            </a:r>
            <a:endParaRPr sz="1600">
              <a:solidFill>
                <a:srgbClr val="000000"/>
              </a:solidFill>
              <a:latin typeface="Arial"/>
              <a:ea typeface="Arial"/>
              <a:cs typeface="Arial"/>
              <a:sym typeface="Arial"/>
            </a:endParaRPr>
          </a:p>
          <a:p>
            <a:pPr indent="-381000" lvl="0" marL="457200" rtl="0" algn="l">
              <a:lnSpc>
                <a:spcPct val="150000"/>
              </a:lnSpc>
              <a:spcBef>
                <a:spcPts val="0"/>
              </a:spcBef>
              <a:spcAft>
                <a:spcPts val="0"/>
              </a:spcAft>
              <a:buClr>
                <a:srgbClr val="000000"/>
              </a:buClr>
              <a:buSzPts val="2400"/>
              <a:buFont typeface="Arial"/>
              <a:buChar char="●"/>
            </a:pPr>
            <a:r>
              <a:rPr b="1" lang="en" sz="2500">
                <a:solidFill>
                  <a:srgbClr val="000000"/>
                </a:solidFill>
                <a:latin typeface="Arial"/>
                <a:ea typeface="Arial"/>
                <a:cs typeface="Arial"/>
                <a:sym typeface="Arial"/>
              </a:rPr>
              <a:t>R</a:t>
            </a:r>
            <a:r>
              <a:rPr b="1" lang="en" sz="1600">
                <a:solidFill>
                  <a:srgbClr val="000000"/>
                </a:solidFill>
                <a:latin typeface="Arial"/>
                <a:ea typeface="Arial"/>
                <a:cs typeface="Arial"/>
                <a:sym typeface="Arial"/>
              </a:rPr>
              <a:t>espect: </a:t>
            </a:r>
            <a:r>
              <a:rPr lang="en" sz="1600">
                <a:solidFill>
                  <a:srgbClr val="000000"/>
                </a:solidFill>
                <a:latin typeface="Arial"/>
                <a:ea typeface="Arial"/>
                <a:cs typeface="Arial"/>
                <a:sym typeface="Arial"/>
              </a:rPr>
              <a:t>demonstrate regard or consideration for ALL life (flora, fauna and beyond)  </a:t>
            </a:r>
            <a:endParaRPr sz="1350">
              <a:solidFill>
                <a:srgbClr val="1A1A1A"/>
              </a:solidFill>
              <a:highlight>
                <a:srgbClr val="FFFFFF"/>
              </a:highlight>
              <a:latin typeface="Arial"/>
              <a:ea typeface="Arial"/>
              <a:cs typeface="Arial"/>
              <a:sym typeface="Arial"/>
            </a:endParaRPr>
          </a:p>
          <a:p>
            <a:pPr indent="-381000" lvl="0" marL="457200" rtl="0" algn="l">
              <a:lnSpc>
                <a:spcPct val="150000"/>
              </a:lnSpc>
              <a:spcBef>
                <a:spcPts val="0"/>
              </a:spcBef>
              <a:spcAft>
                <a:spcPts val="0"/>
              </a:spcAft>
              <a:buClr>
                <a:srgbClr val="000000"/>
              </a:buClr>
              <a:buSzPts val="2400"/>
              <a:buFont typeface="Arial"/>
              <a:buChar char="●"/>
            </a:pPr>
            <a:r>
              <a:rPr b="1" lang="en" sz="2500">
                <a:solidFill>
                  <a:srgbClr val="000000"/>
                </a:solidFill>
                <a:latin typeface="Arial"/>
                <a:ea typeface="Arial"/>
                <a:cs typeface="Arial"/>
                <a:sym typeface="Arial"/>
              </a:rPr>
              <a:t>R</a:t>
            </a:r>
            <a:r>
              <a:rPr b="1" lang="en" sz="1600">
                <a:solidFill>
                  <a:srgbClr val="000000"/>
                </a:solidFill>
                <a:latin typeface="Arial"/>
                <a:ea typeface="Arial"/>
                <a:cs typeface="Arial"/>
                <a:sym typeface="Arial"/>
              </a:rPr>
              <a:t>estoration:</a:t>
            </a:r>
            <a:r>
              <a:rPr lang="en" sz="1600">
                <a:solidFill>
                  <a:srgbClr val="000000"/>
                </a:solidFill>
                <a:latin typeface="Arial"/>
                <a:ea typeface="Arial"/>
                <a:cs typeface="Arial"/>
                <a:sym typeface="Arial"/>
              </a:rPr>
              <a:t> the action of returning something to a former owner, place, or condition.</a:t>
            </a:r>
            <a:endParaRPr sz="1600">
              <a:solidFill>
                <a:srgbClr val="000000"/>
              </a:solidFill>
              <a:latin typeface="Arial"/>
              <a:ea typeface="Arial"/>
              <a:cs typeface="Arial"/>
              <a:sym typeface="Arial"/>
            </a:endParaRPr>
          </a:p>
          <a:p>
            <a:pPr indent="-381000" lvl="0" marL="457200" rtl="0" algn="l">
              <a:lnSpc>
                <a:spcPct val="150000"/>
              </a:lnSpc>
              <a:spcBef>
                <a:spcPts val="0"/>
              </a:spcBef>
              <a:spcAft>
                <a:spcPts val="0"/>
              </a:spcAft>
              <a:buClr>
                <a:srgbClr val="000000"/>
              </a:buClr>
              <a:buSzPts val="2400"/>
              <a:buFont typeface="Arial"/>
              <a:buChar char="●"/>
            </a:pPr>
            <a:r>
              <a:rPr b="1" lang="en" sz="2500">
                <a:solidFill>
                  <a:srgbClr val="000000"/>
                </a:solidFill>
                <a:latin typeface="Arial"/>
                <a:ea typeface="Arial"/>
                <a:cs typeface="Arial"/>
                <a:sym typeface="Arial"/>
              </a:rPr>
              <a:t>R</a:t>
            </a:r>
            <a:r>
              <a:rPr b="1" lang="en" sz="1600">
                <a:solidFill>
                  <a:srgbClr val="000000"/>
                </a:solidFill>
                <a:latin typeface="Arial"/>
                <a:ea typeface="Arial"/>
                <a:cs typeface="Arial"/>
                <a:sym typeface="Arial"/>
              </a:rPr>
              <a:t>ematriation</a:t>
            </a:r>
            <a:r>
              <a:rPr lang="en" sz="1600">
                <a:solidFill>
                  <a:srgbClr val="000000"/>
                </a:solidFill>
                <a:latin typeface="Arial"/>
                <a:ea typeface="Arial"/>
                <a:cs typeface="Arial"/>
                <a:sym typeface="Arial"/>
              </a:rPr>
              <a:t> :retuning  of  the feminine seeds back into the communities of origin. The Indigenous concept refers to reclaiming of ancestral remains, spirituality, culture, science, knowledge and resources, instead of the more Patriarchally associated Repatriation.</a:t>
            </a:r>
            <a:endParaRPr sz="1600">
              <a:solidFill>
                <a:srgbClr val="000000"/>
              </a:solidFill>
              <a:latin typeface="Arial"/>
              <a:ea typeface="Arial"/>
              <a:cs typeface="Arial"/>
              <a:sym typeface="Arial"/>
            </a:endParaRPr>
          </a:p>
          <a:p>
            <a:pPr indent="0" lvl="0" marL="0" rtl="0" algn="l">
              <a:spcBef>
                <a:spcPts val="600"/>
              </a:spcBef>
              <a:spcAft>
                <a:spcPts val="0"/>
              </a:spcAft>
              <a:buNone/>
            </a:pPr>
            <a:r>
              <a:t/>
            </a:r>
            <a:endParaRPr sz="700"/>
          </a:p>
        </p:txBody>
      </p:sp>
      <p:sp>
        <p:nvSpPr>
          <p:cNvPr id="587" name="Google Shape;587;p7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88" name="Google Shape;588;p78"/>
          <p:cNvPicPr preferRelativeResize="0"/>
          <p:nvPr/>
        </p:nvPicPr>
        <p:blipFill>
          <a:blip r:embed="rId3">
            <a:alphaModFix/>
          </a:blip>
          <a:stretch>
            <a:fillRect/>
          </a:stretch>
        </p:blipFill>
        <p:spPr>
          <a:xfrm>
            <a:off x="536325" y="158725"/>
            <a:ext cx="857400" cy="857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79"/>
          <p:cNvSpPr txBox="1"/>
          <p:nvPr>
            <p:ph idx="1" type="body"/>
          </p:nvPr>
        </p:nvSpPr>
        <p:spPr>
          <a:xfrm>
            <a:off x="911700" y="1042950"/>
            <a:ext cx="73206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ctr">
              <a:spcBef>
                <a:spcPts val="600"/>
              </a:spcBef>
              <a:spcAft>
                <a:spcPts val="0"/>
              </a:spcAft>
              <a:buNone/>
            </a:pPr>
            <a:r>
              <a:rPr lang="en" sz="6000">
                <a:latin typeface="Nanum Brush Script"/>
                <a:ea typeface="Nanum Brush Script"/>
                <a:cs typeface="Nanum Brush Script"/>
                <a:sym typeface="Nanum Brush Script"/>
              </a:rPr>
              <a:t>Questions?</a:t>
            </a:r>
            <a:endParaRPr sz="6400">
              <a:latin typeface="Nanum Brush Script"/>
              <a:ea typeface="Nanum Brush Script"/>
              <a:cs typeface="Nanum Brush Script"/>
              <a:sym typeface="Nanum Brush Script"/>
            </a:endParaRPr>
          </a:p>
        </p:txBody>
      </p:sp>
      <p:sp>
        <p:nvSpPr>
          <p:cNvPr id="594" name="Google Shape;594;p7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95" name="Google Shape;595;p79"/>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80"/>
          <p:cNvSpPr txBox="1"/>
          <p:nvPr>
            <p:ph type="ctrTitle"/>
          </p:nvPr>
        </p:nvSpPr>
        <p:spPr>
          <a:xfrm>
            <a:off x="2193300" y="1991850"/>
            <a:ext cx="4757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Nanum Brush Script"/>
                <a:ea typeface="Nanum Brush Script"/>
                <a:cs typeface="Nanum Brush Script"/>
                <a:sym typeface="Nanum Brush Script"/>
              </a:rPr>
              <a:t>Understanding How to be a Good Ally</a:t>
            </a:r>
            <a:endParaRPr b="1">
              <a:latin typeface="Nanum Brush Script"/>
              <a:ea typeface="Nanum Brush Script"/>
              <a:cs typeface="Nanum Brush Script"/>
              <a:sym typeface="Nanum Brush Script"/>
            </a:endParaRPr>
          </a:p>
        </p:txBody>
      </p:sp>
      <p:sp>
        <p:nvSpPr>
          <p:cNvPr id="601" name="Google Shape;601;p8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602" name="Google Shape;602;p80"/>
          <p:cNvSpPr txBox="1"/>
          <p:nvPr/>
        </p:nvSpPr>
        <p:spPr>
          <a:xfrm>
            <a:off x="242250" y="4440000"/>
            <a:ext cx="8659500" cy="37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i="1">
              <a:solidFill>
                <a:srgbClr val="859CB1"/>
              </a:solidFill>
              <a:latin typeface="Gill Sans"/>
              <a:ea typeface="Gill Sans"/>
              <a:cs typeface="Gill Sans"/>
              <a:sym typeface="Gill Sans"/>
            </a:endParaRPr>
          </a:p>
        </p:txBody>
      </p:sp>
      <p:pic>
        <p:nvPicPr>
          <p:cNvPr id="603" name="Google Shape;603;p80"/>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7"/>
          <p:cNvSpPr txBox="1"/>
          <p:nvPr>
            <p:ph type="title"/>
          </p:nvPr>
        </p:nvSpPr>
        <p:spPr>
          <a:xfrm>
            <a:off x="457200" y="3"/>
            <a:ext cx="8229600" cy="857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1400"/>
              <a:buNone/>
            </a:pPr>
            <a:r>
              <a:rPr b="1" lang="en">
                <a:solidFill>
                  <a:schemeClr val="dk1"/>
                </a:solidFill>
              </a:rPr>
              <a:t>Angela Mooney D’Arcy</a:t>
            </a:r>
            <a:endParaRPr b="1">
              <a:solidFill>
                <a:schemeClr val="dk1"/>
              </a:solidFill>
            </a:endParaRPr>
          </a:p>
        </p:txBody>
      </p:sp>
      <p:pic>
        <p:nvPicPr>
          <p:cNvPr id="138" name="Google Shape;138;p27"/>
          <p:cNvPicPr preferRelativeResize="0"/>
          <p:nvPr/>
        </p:nvPicPr>
        <p:blipFill rotWithShape="1">
          <a:blip r:embed="rId3">
            <a:alphaModFix/>
          </a:blip>
          <a:srcRect b="0" l="10846" r="10838" t="0"/>
          <a:stretch/>
        </p:blipFill>
        <p:spPr>
          <a:xfrm>
            <a:off x="6043500" y="2665900"/>
            <a:ext cx="2904124" cy="2556201"/>
          </a:xfrm>
          <a:prstGeom prst="rect">
            <a:avLst/>
          </a:prstGeom>
          <a:noFill/>
          <a:ln>
            <a:noFill/>
          </a:ln>
        </p:spPr>
      </p:pic>
      <p:sp>
        <p:nvSpPr>
          <p:cNvPr id="139" name="Google Shape;139;p27"/>
          <p:cNvSpPr txBox="1"/>
          <p:nvPr>
            <p:ph idx="1" type="body"/>
          </p:nvPr>
        </p:nvSpPr>
        <p:spPr>
          <a:xfrm>
            <a:off x="378600" y="1057475"/>
            <a:ext cx="8084400" cy="3725700"/>
          </a:xfrm>
          <a:prstGeom prst="rect">
            <a:avLst/>
          </a:prstGeom>
          <a:noFill/>
          <a:ln>
            <a:noFill/>
          </a:ln>
        </p:spPr>
        <p:txBody>
          <a:bodyPr anchorCtr="0" anchor="t" bIns="34275" lIns="68575" spcFirstLastPara="1" rIns="68575" wrap="square" tIns="34275">
            <a:normAutofit/>
          </a:bodyPr>
          <a:lstStyle/>
          <a:p>
            <a:pPr indent="0" lvl="0" marL="0" rtl="0" algn="just">
              <a:lnSpc>
                <a:spcPct val="105000"/>
              </a:lnSpc>
              <a:spcBef>
                <a:spcPts val="0"/>
              </a:spcBef>
              <a:spcAft>
                <a:spcPts val="0"/>
              </a:spcAft>
              <a:buClr>
                <a:schemeClr val="dk2"/>
              </a:buClr>
              <a:buSzPts val="2880"/>
              <a:buFont typeface="Arial"/>
              <a:buNone/>
            </a:pPr>
            <a:r>
              <a:rPr lang="en" sz="1400">
                <a:solidFill>
                  <a:srgbClr val="222222"/>
                </a:solidFill>
                <a:latin typeface="Calibri"/>
                <a:ea typeface="Calibri"/>
                <a:cs typeface="Calibri"/>
                <a:sym typeface="Calibri"/>
              </a:rPr>
              <a:t> </a:t>
            </a:r>
            <a:r>
              <a:rPr b="1" lang="en" sz="1400">
                <a:latin typeface="Calibri"/>
                <a:ea typeface="Calibri"/>
                <a:cs typeface="Calibri"/>
                <a:sym typeface="Calibri"/>
              </a:rPr>
              <a:t>Angela</a:t>
            </a:r>
            <a:r>
              <a:rPr lang="en" sz="1400">
                <a:latin typeface="Calibri"/>
                <a:ea typeface="Calibri"/>
                <a:cs typeface="Calibri"/>
                <a:sym typeface="Calibri"/>
              </a:rPr>
              <a:t> is from the Acjachemen Nation, Juaneno Band of Mission Indians. Angela was born in her ancestral homelands whose traditional territories include the area now known as Orange County and raised in the ancestral homelands of the Osage, Kaw and Wichita Peoples. She has been working with Native Nations, Indigenous Peoples, grassroots and nonprofit organizations, artists, educators and institutions on environmental and cultural justice issues for nearly twenty years. She is the Executive Director and Founder of Sacred Places Institute for Indigenous Peoples, an Indigenous-led, grassroots environmental justice organization dedicated to building the capacity of Native Nations and Indigenous Peoples to protect sacred lands, waters, and cultures. She co-founded the United Coalition to Protect</a:t>
            </a:r>
            <a:endParaRPr sz="1400"/>
          </a:p>
        </p:txBody>
      </p:sp>
      <p:sp>
        <p:nvSpPr>
          <p:cNvPr id="140" name="Google Shape;140;p2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41" name="Google Shape;141;p27"/>
          <p:cNvSpPr txBox="1"/>
          <p:nvPr/>
        </p:nvSpPr>
        <p:spPr>
          <a:xfrm>
            <a:off x="378600" y="2803400"/>
            <a:ext cx="5743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Panhe, an alliance of Acjachemen people dedicated to the protection of the sacred site Panhe and served on the Board of the Blas Aguilar Adobe Museum &amp; Acjachemen Cultural Center for nearly a decade. She received her B.A. from Brown University and her J.D. with a concentration in Critical Race Studies and focus on federal Indian law from University of California, Los Angeles School of Law.  She currently lives and works in unceded Tongva homelands now known as Los Angeles, California</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p:txBody>
      </p:sp>
      <p:pic>
        <p:nvPicPr>
          <p:cNvPr id="142" name="Google Shape;142;p27"/>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1"/>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rPr>
              <a:t>Allyship</a:t>
            </a:r>
            <a:endParaRPr b="1">
              <a:solidFill>
                <a:schemeClr val="dk1"/>
              </a:solidFill>
            </a:endParaRPr>
          </a:p>
        </p:txBody>
      </p:sp>
      <p:sp>
        <p:nvSpPr>
          <p:cNvPr id="610" name="Google Shape;610;p81"/>
          <p:cNvSpPr txBox="1"/>
          <p:nvPr>
            <p:ph idx="1" type="body"/>
          </p:nvPr>
        </p:nvSpPr>
        <p:spPr>
          <a:xfrm>
            <a:off x="457200" y="984463"/>
            <a:ext cx="4682400" cy="3725700"/>
          </a:xfrm>
          <a:prstGeom prst="rect">
            <a:avLst/>
          </a:prstGeom>
        </p:spPr>
        <p:txBody>
          <a:bodyPr anchorCtr="0" anchor="t" bIns="91425" lIns="91425" spcFirstLastPara="1" rIns="91425" wrap="square" tIns="91425">
            <a:noAutofit/>
          </a:bodyPr>
          <a:lstStyle/>
          <a:p>
            <a:pPr indent="-330200" lvl="0" marL="457200" rtl="0" algn="l">
              <a:spcBef>
                <a:spcPts val="600"/>
              </a:spcBef>
              <a:spcAft>
                <a:spcPts val="0"/>
              </a:spcAft>
              <a:buSzPts val="1600"/>
              <a:buFont typeface="Calibri"/>
              <a:buChar char="●"/>
            </a:pPr>
            <a:r>
              <a:rPr lang="en" sz="1600">
                <a:latin typeface="Calibri"/>
                <a:ea typeface="Calibri"/>
                <a:cs typeface="Calibri"/>
                <a:sym typeface="Calibri"/>
              </a:rPr>
              <a:t>Opening space with Land Acknowledgments in a non performative  and understanding that Land Acknowledgements are the tip of the iceberg </a:t>
            </a:r>
            <a:endParaRPr sz="1600">
              <a:latin typeface="Calibri"/>
              <a:ea typeface="Calibri"/>
              <a:cs typeface="Calibri"/>
              <a:sym typeface="Calibri"/>
            </a:endParaRPr>
          </a:p>
          <a:p>
            <a:pPr indent="0" lvl="0" marL="457200" rtl="0" algn="l">
              <a:spcBef>
                <a:spcPts val="600"/>
              </a:spcBef>
              <a:spcAft>
                <a:spcPts val="0"/>
              </a:spcAft>
              <a:buNone/>
            </a:pPr>
            <a:r>
              <a:t/>
            </a:r>
            <a:endParaRPr sz="1600">
              <a:latin typeface="Calibri"/>
              <a:ea typeface="Calibri"/>
              <a:cs typeface="Calibri"/>
              <a:sym typeface="Calibri"/>
            </a:endParaRPr>
          </a:p>
          <a:p>
            <a:pPr indent="-330200" lvl="0" marL="457200" rtl="0" algn="l">
              <a:spcBef>
                <a:spcPts val="600"/>
              </a:spcBef>
              <a:spcAft>
                <a:spcPts val="0"/>
              </a:spcAft>
              <a:buSzPts val="1600"/>
              <a:buFont typeface="Calibri"/>
              <a:buChar char="●"/>
            </a:pPr>
            <a:r>
              <a:rPr lang="en" sz="1600">
                <a:latin typeface="Calibri"/>
                <a:ea typeface="Calibri"/>
                <a:cs typeface="Calibri"/>
                <a:sym typeface="Calibri"/>
              </a:rPr>
              <a:t>Creating meaningful relationships with Indigenous people whose homelands you live and work on</a:t>
            </a:r>
            <a:endParaRPr sz="1600">
              <a:latin typeface="Calibri"/>
              <a:ea typeface="Calibri"/>
              <a:cs typeface="Calibri"/>
              <a:sym typeface="Calibri"/>
            </a:endParaRPr>
          </a:p>
          <a:p>
            <a:pPr indent="0" lvl="0" marL="457200" rtl="0" algn="l">
              <a:spcBef>
                <a:spcPts val="600"/>
              </a:spcBef>
              <a:spcAft>
                <a:spcPts val="0"/>
              </a:spcAft>
              <a:buNone/>
            </a:pPr>
            <a:r>
              <a:t/>
            </a:r>
            <a:endParaRPr sz="1600">
              <a:latin typeface="Calibri"/>
              <a:ea typeface="Calibri"/>
              <a:cs typeface="Calibri"/>
              <a:sym typeface="Calibri"/>
            </a:endParaRPr>
          </a:p>
          <a:p>
            <a:pPr indent="-330200" lvl="0" marL="457200" rtl="0" algn="l">
              <a:spcBef>
                <a:spcPts val="600"/>
              </a:spcBef>
              <a:spcAft>
                <a:spcPts val="0"/>
              </a:spcAft>
              <a:buSzPts val="1600"/>
              <a:buFont typeface="Calibri"/>
              <a:buChar char="●"/>
            </a:pPr>
            <a:r>
              <a:rPr lang="en" sz="1600">
                <a:latin typeface="Calibri"/>
                <a:ea typeface="Calibri"/>
                <a:cs typeface="Calibri"/>
                <a:sym typeface="Calibri"/>
              </a:rPr>
              <a:t>Working with Tribal families and communities to understand their view points and needs</a:t>
            </a:r>
            <a:endParaRPr sz="1600">
              <a:latin typeface="Calibri"/>
              <a:ea typeface="Calibri"/>
              <a:cs typeface="Calibri"/>
              <a:sym typeface="Calibri"/>
            </a:endParaRPr>
          </a:p>
          <a:p>
            <a:pPr indent="0" lvl="0" marL="0" rtl="0" algn="l">
              <a:spcBef>
                <a:spcPts val="600"/>
              </a:spcBef>
              <a:spcAft>
                <a:spcPts val="0"/>
              </a:spcAft>
              <a:buNone/>
            </a:pPr>
            <a:r>
              <a:t/>
            </a:r>
            <a:endParaRPr sz="500"/>
          </a:p>
        </p:txBody>
      </p:sp>
      <p:sp>
        <p:nvSpPr>
          <p:cNvPr id="611" name="Google Shape;611;p8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612" name="Google Shape;612;p81"/>
          <p:cNvPicPr preferRelativeResize="0"/>
          <p:nvPr/>
        </p:nvPicPr>
        <p:blipFill>
          <a:blip r:embed="rId3">
            <a:alphaModFix/>
          </a:blip>
          <a:stretch>
            <a:fillRect/>
          </a:stretch>
        </p:blipFill>
        <p:spPr>
          <a:xfrm>
            <a:off x="580300" y="397825"/>
            <a:ext cx="857400" cy="857400"/>
          </a:xfrm>
          <a:prstGeom prst="rect">
            <a:avLst/>
          </a:prstGeom>
          <a:noFill/>
          <a:ln>
            <a:noFill/>
          </a:ln>
        </p:spPr>
      </p:pic>
      <p:pic>
        <p:nvPicPr>
          <p:cNvPr id="613" name="Google Shape;613;p81"/>
          <p:cNvPicPr preferRelativeResize="0"/>
          <p:nvPr/>
        </p:nvPicPr>
        <p:blipFill>
          <a:blip r:embed="rId4">
            <a:alphaModFix/>
          </a:blip>
          <a:stretch>
            <a:fillRect/>
          </a:stretch>
        </p:blipFill>
        <p:spPr>
          <a:xfrm>
            <a:off x="5246866" y="1255225"/>
            <a:ext cx="3439934" cy="3371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82"/>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Allyship</a:t>
            </a:r>
            <a:endParaRPr>
              <a:solidFill>
                <a:schemeClr val="dk1"/>
              </a:solidFill>
            </a:endParaRPr>
          </a:p>
        </p:txBody>
      </p:sp>
      <p:sp>
        <p:nvSpPr>
          <p:cNvPr id="620" name="Google Shape;620;p82"/>
          <p:cNvSpPr txBox="1"/>
          <p:nvPr>
            <p:ph idx="1" type="body"/>
          </p:nvPr>
        </p:nvSpPr>
        <p:spPr>
          <a:xfrm>
            <a:off x="369875" y="1054313"/>
            <a:ext cx="4682400" cy="3725700"/>
          </a:xfrm>
          <a:prstGeom prst="rect">
            <a:avLst/>
          </a:prstGeom>
        </p:spPr>
        <p:txBody>
          <a:bodyPr anchorCtr="0" anchor="t" bIns="91425" lIns="91425" spcFirstLastPara="1" rIns="91425" wrap="square" tIns="91425">
            <a:noAutofit/>
          </a:bodyPr>
          <a:lstStyle/>
          <a:p>
            <a:pPr indent="-330200" lvl="0" marL="457200" rtl="0" algn="l">
              <a:spcBef>
                <a:spcPts val="600"/>
              </a:spcBef>
              <a:spcAft>
                <a:spcPts val="0"/>
              </a:spcAft>
              <a:buSzPts val="1600"/>
              <a:buFont typeface="Calibri"/>
              <a:buChar char="●"/>
            </a:pPr>
            <a:r>
              <a:rPr lang="en" sz="1600">
                <a:latin typeface="Calibri"/>
                <a:ea typeface="Calibri"/>
                <a:cs typeface="Calibri"/>
                <a:sym typeface="Calibri"/>
              </a:rPr>
              <a:t>Being willing to give up your seat at the table if the Indigenous voices are not present</a:t>
            </a:r>
            <a:endParaRPr sz="1600">
              <a:latin typeface="Calibri"/>
              <a:ea typeface="Calibri"/>
              <a:cs typeface="Calibri"/>
              <a:sym typeface="Calibri"/>
            </a:endParaRPr>
          </a:p>
          <a:p>
            <a:pPr indent="0" lvl="0" marL="0" rtl="0" algn="l">
              <a:spcBef>
                <a:spcPts val="600"/>
              </a:spcBef>
              <a:spcAft>
                <a:spcPts val="0"/>
              </a:spcAft>
              <a:buNone/>
            </a:pPr>
            <a:r>
              <a:t/>
            </a:r>
            <a:endParaRPr sz="1600">
              <a:latin typeface="Calibri"/>
              <a:ea typeface="Calibri"/>
              <a:cs typeface="Calibri"/>
              <a:sym typeface="Calibri"/>
            </a:endParaRPr>
          </a:p>
          <a:p>
            <a:pPr indent="-330200" lvl="0" marL="457200" rtl="0" algn="l">
              <a:spcBef>
                <a:spcPts val="600"/>
              </a:spcBef>
              <a:spcAft>
                <a:spcPts val="0"/>
              </a:spcAft>
              <a:buSzPts val="1600"/>
              <a:buFont typeface="Calibri"/>
              <a:buChar char="●"/>
            </a:pPr>
            <a:r>
              <a:rPr lang="en" sz="1600">
                <a:latin typeface="Calibri"/>
                <a:ea typeface="Calibri"/>
                <a:cs typeface="Calibri"/>
                <a:sym typeface="Calibri"/>
              </a:rPr>
              <a:t>Giving credit where credit is due: if an idea is utilized from Native folks they should be involved in how the idea is presented and compensated</a:t>
            </a:r>
            <a:endParaRPr sz="1600">
              <a:latin typeface="Calibri"/>
              <a:ea typeface="Calibri"/>
              <a:cs typeface="Calibri"/>
              <a:sym typeface="Calibri"/>
            </a:endParaRPr>
          </a:p>
          <a:p>
            <a:pPr indent="0" lvl="0" marL="0" rtl="0" algn="l">
              <a:spcBef>
                <a:spcPts val="600"/>
              </a:spcBef>
              <a:spcAft>
                <a:spcPts val="0"/>
              </a:spcAft>
              <a:buNone/>
            </a:pPr>
            <a:r>
              <a:t/>
            </a:r>
            <a:endParaRPr sz="1600">
              <a:latin typeface="Calibri"/>
              <a:ea typeface="Calibri"/>
              <a:cs typeface="Calibri"/>
              <a:sym typeface="Calibri"/>
            </a:endParaRPr>
          </a:p>
          <a:p>
            <a:pPr indent="-330200" lvl="0" marL="457200" rtl="0" algn="l">
              <a:spcBef>
                <a:spcPts val="600"/>
              </a:spcBef>
              <a:spcAft>
                <a:spcPts val="0"/>
              </a:spcAft>
              <a:buSzPts val="1600"/>
              <a:buFont typeface="Calibri"/>
              <a:buChar char="●"/>
            </a:pPr>
            <a:r>
              <a:rPr b="1" i="1" lang="en" sz="1600" u="sng">
                <a:latin typeface="Calibri"/>
                <a:ea typeface="Calibri"/>
                <a:cs typeface="Calibri"/>
                <a:sym typeface="Calibri"/>
              </a:rPr>
              <a:t>Compensating</a:t>
            </a:r>
            <a:r>
              <a:rPr lang="en" sz="1600">
                <a:latin typeface="Calibri"/>
                <a:ea typeface="Calibri"/>
                <a:cs typeface="Calibri"/>
                <a:sym typeface="Calibri"/>
              </a:rPr>
              <a:t> Indigenous folks for their time, knowledge and work</a:t>
            </a:r>
            <a:endParaRPr sz="1600">
              <a:latin typeface="Calibri"/>
              <a:ea typeface="Calibri"/>
              <a:cs typeface="Calibri"/>
              <a:sym typeface="Calibri"/>
            </a:endParaRPr>
          </a:p>
          <a:p>
            <a:pPr indent="0" lvl="0" marL="0" rtl="0" algn="l">
              <a:spcBef>
                <a:spcPts val="600"/>
              </a:spcBef>
              <a:spcAft>
                <a:spcPts val="0"/>
              </a:spcAft>
              <a:buNone/>
            </a:pPr>
            <a:r>
              <a:t/>
            </a:r>
            <a:endParaRPr sz="500"/>
          </a:p>
        </p:txBody>
      </p:sp>
      <p:sp>
        <p:nvSpPr>
          <p:cNvPr id="621" name="Google Shape;621;p8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622" name="Google Shape;622;p82"/>
          <p:cNvPicPr preferRelativeResize="0"/>
          <p:nvPr/>
        </p:nvPicPr>
        <p:blipFill>
          <a:blip r:embed="rId3">
            <a:alphaModFix/>
          </a:blip>
          <a:stretch>
            <a:fillRect/>
          </a:stretch>
        </p:blipFill>
        <p:spPr>
          <a:xfrm>
            <a:off x="580300" y="397825"/>
            <a:ext cx="857400" cy="857400"/>
          </a:xfrm>
          <a:prstGeom prst="rect">
            <a:avLst/>
          </a:prstGeom>
          <a:noFill/>
          <a:ln>
            <a:noFill/>
          </a:ln>
        </p:spPr>
      </p:pic>
      <p:pic>
        <p:nvPicPr>
          <p:cNvPr id="623" name="Google Shape;623;p82"/>
          <p:cNvPicPr preferRelativeResize="0"/>
          <p:nvPr/>
        </p:nvPicPr>
        <p:blipFill>
          <a:blip r:embed="rId4">
            <a:alphaModFix/>
          </a:blip>
          <a:stretch>
            <a:fillRect/>
          </a:stretch>
        </p:blipFill>
        <p:spPr>
          <a:xfrm>
            <a:off x="5536575" y="1668325"/>
            <a:ext cx="460250" cy="430550"/>
          </a:xfrm>
          <a:prstGeom prst="rect">
            <a:avLst/>
          </a:prstGeom>
          <a:noFill/>
          <a:ln>
            <a:noFill/>
          </a:ln>
        </p:spPr>
      </p:pic>
      <p:sp>
        <p:nvSpPr>
          <p:cNvPr id="624" name="Google Shape;624;p82"/>
          <p:cNvSpPr txBox="1"/>
          <p:nvPr/>
        </p:nvSpPr>
        <p:spPr>
          <a:xfrm>
            <a:off x="5996825" y="1729450"/>
            <a:ext cx="2287800" cy="201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Aside from listening, actually following through with the help you are offering…Don’t be a symbolic ally, no one wants that</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317500" lvl="0" marL="457200" rtl="0" algn="l">
              <a:spcBef>
                <a:spcPts val="0"/>
              </a:spcBef>
              <a:spcAft>
                <a:spcPts val="0"/>
              </a:spcAft>
              <a:buSzPts val="1400"/>
              <a:buFont typeface="Source Sans Pro"/>
              <a:buChar char="-"/>
            </a:pPr>
            <a:r>
              <a:rPr lang="en">
                <a:latin typeface="Source Sans Pro"/>
                <a:ea typeface="Source Sans Pro"/>
                <a:cs typeface="Source Sans Pro"/>
                <a:sym typeface="Source Sans Pro"/>
              </a:rPr>
              <a:t>Roland Pacheco </a:t>
            </a:r>
            <a:endParaRPr>
              <a:latin typeface="Source Sans Pro"/>
              <a:ea typeface="Source Sans Pro"/>
              <a:cs typeface="Source Sans Pro"/>
              <a:sym typeface="Source Sans Pro"/>
            </a:endParaRPr>
          </a:p>
          <a:p>
            <a:pPr indent="0" lvl="0" marL="0" rtl="0" algn="l">
              <a:spcBef>
                <a:spcPts val="0"/>
              </a:spcBef>
              <a:spcAft>
                <a:spcPts val="0"/>
              </a:spcAft>
              <a:buNone/>
            </a:pPr>
            <a:r>
              <a:rPr lang="en" sz="700">
                <a:latin typeface="Source Sans Pro"/>
                <a:ea typeface="Source Sans Pro"/>
                <a:cs typeface="Source Sans Pro"/>
                <a:sym typeface="Source Sans Pro"/>
              </a:rPr>
              <a:t>	Indigenous Visions on Sacred Waters</a:t>
            </a:r>
            <a:endParaRPr sz="700">
              <a:latin typeface="Source Sans Pro"/>
              <a:ea typeface="Source Sans Pro"/>
              <a:cs typeface="Source Sans Pro"/>
              <a:sym typeface="Source Sans Pro"/>
            </a:endParaRPr>
          </a:p>
        </p:txBody>
      </p:sp>
      <p:pic>
        <p:nvPicPr>
          <p:cNvPr id="625" name="Google Shape;625;p82"/>
          <p:cNvPicPr preferRelativeResize="0"/>
          <p:nvPr/>
        </p:nvPicPr>
        <p:blipFill>
          <a:blip r:embed="rId4">
            <a:alphaModFix/>
          </a:blip>
          <a:stretch>
            <a:fillRect/>
          </a:stretch>
        </p:blipFill>
        <p:spPr>
          <a:xfrm rot="10800000">
            <a:off x="8057675" y="3251737"/>
            <a:ext cx="444100" cy="4154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3"/>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Appropriation</a:t>
            </a:r>
            <a:r>
              <a:rPr b="1" lang="en">
                <a:latin typeface="Calibri"/>
                <a:ea typeface="Calibri"/>
                <a:cs typeface="Calibri"/>
                <a:sym typeface="Calibri"/>
              </a:rPr>
              <a:t>      </a:t>
            </a:r>
            <a:endParaRPr b="1">
              <a:latin typeface="Calibri"/>
              <a:ea typeface="Calibri"/>
              <a:cs typeface="Calibri"/>
              <a:sym typeface="Calibri"/>
            </a:endParaRPr>
          </a:p>
        </p:txBody>
      </p:sp>
      <p:sp>
        <p:nvSpPr>
          <p:cNvPr id="632" name="Google Shape;632;p83"/>
          <p:cNvSpPr txBox="1"/>
          <p:nvPr>
            <p:ph idx="1" type="body"/>
          </p:nvPr>
        </p:nvSpPr>
        <p:spPr>
          <a:xfrm>
            <a:off x="580300" y="1003650"/>
            <a:ext cx="4459500" cy="3464100"/>
          </a:xfrm>
          <a:prstGeom prst="rect">
            <a:avLst/>
          </a:prstGeom>
        </p:spPr>
        <p:txBody>
          <a:bodyPr anchorCtr="0" anchor="t" bIns="91425" lIns="91425" spcFirstLastPara="1" rIns="91425" wrap="square" tIns="91425">
            <a:noAutofit/>
          </a:bodyPr>
          <a:lstStyle/>
          <a:p>
            <a:pPr indent="-266700" lvl="0" marL="342900" rtl="0" algn="l">
              <a:spcBef>
                <a:spcPts val="600"/>
              </a:spcBef>
              <a:spcAft>
                <a:spcPts val="0"/>
              </a:spcAft>
              <a:buSzPts val="1600"/>
              <a:buFont typeface="Calibri"/>
              <a:buChar char="▸"/>
            </a:pPr>
            <a:r>
              <a:rPr lang="en" sz="1600">
                <a:latin typeface="Calibri"/>
                <a:ea typeface="Calibri"/>
                <a:cs typeface="Calibri"/>
                <a:sym typeface="Calibri"/>
              </a:rPr>
              <a:t>Wearing clothing to show appreciation/respect</a:t>
            </a:r>
            <a:endParaRPr sz="1600">
              <a:latin typeface="Calibri"/>
              <a:ea typeface="Calibri"/>
              <a:cs typeface="Calibri"/>
              <a:sym typeface="Calibri"/>
            </a:endParaRPr>
          </a:p>
          <a:p>
            <a:pPr indent="0" lvl="0" marL="342900" rtl="0" algn="l">
              <a:spcBef>
                <a:spcPts val="600"/>
              </a:spcBef>
              <a:spcAft>
                <a:spcPts val="0"/>
              </a:spcAft>
              <a:buNone/>
            </a:pPr>
            <a:r>
              <a:t/>
            </a:r>
            <a:endParaRPr sz="1600">
              <a:latin typeface="Calibri"/>
              <a:ea typeface="Calibri"/>
              <a:cs typeface="Calibri"/>
              <a:sym typeface="Calibri"/>
            </a:endParaRPr>
          </a:p>
          <a:p>
            <a:pPr indent="-266700" lvl="0" marL="342900" rtl="0" algn="l">
              <a:spcBef>
                <a:spcPts val="600"/>
              </a:spcBef>
              <a:spcAft>
                <a:spcPts val="0"/>
              </a:spcAft>
              <a:buSzPts val="1600"/>
              <a:buFont typeface="Calibri"/>
              <a:buChar char="▸"/>
            </a:pPr>
            <a:r>
              <a:rPr lang="en" sz="1600">
                <a:latin typeface="Calibri"/>
                <a:ea typeface="Calibri"/>
                <a:cs typeface="Calibri"/>
                <a:sym typeface="Calibri"/>
              </a:rPr>
              <a:t>Stealing ideas and quotes from Indigenous folks</a:t>
            </a:r>
            <a:endParaRPr sz="1600">
              <a:latin typeface="Calibri"/>
              <a:ea typeface="Calibri"/>
              <a:cs typeface="Calibri"/>
              <a:sym typeface="Calibri"/>
            </a:endParaRPr>
          </a:p>
          <a:p>
            <a:pPr indent="0" lvl="0" marL="342900" rtl="0" algn="l">
              <a:spcBef>
                <a:spcPts val="600"/>
              </a:spcBef>
              <a:spcAft>
                <a:spcPts val="0"/>
              </a:spcAft>
              <a:buNone/>
            </a:pPr>
            <a:r>
              <a:t/>
            </a:r>
            <a:endParaRPr sz="1600">
              <a:latin typeface="Calibri"/>
              <a:ea typeface="Calibri"/>
              <a:cs typeface="Calibri"/>
              <a:sym typeface="Calibri"/>
            </a:endParaRPr>
          </a:p>
          <a:p>
            <a:pPr indent="-266700" lvl="0" marL="342900" rtl="0" algn="l">
              <a:spcBef>
                <a:spcPts val="600"/>
              </a:spcBef>
              <a:spcAft>
                <a:spcPts val="0"/>
              </a:spcAft>
              <a:buSzPts val="1600"/>
              <a:buFont typeface="Calibri"/>
              <a:buChar char="▸"/>
            </a:pPr>
            <a:r>
              <a:rPr lang="en" sz="1600">
                <a:latin typeface="Calibri"/>
                <a:ea typeface="Calibri"/>
                <a:cs typeface="Calibri"/>
                <a:sym typeface="Calibri"/>
              </a:rPr>
              <a:t>Excluding Indigenous folks on conversations and actions about their homelands </a:t>
            </a:r>
            <a:endParaRPr sz="1600">
              <a:latin typeface="Calibri"/>
              <a:ea typeface="Calibri"/>
              <a:cs typeface="Calibri"/>
              <a:sym typeface="Calibri"/>
            </a:endParaRPr>
          </a:p>
          <a:p>
            <a:pPr indent="0" lvl="0" marL="342900" rtl="0" algn="l">
              <a:spcBef>
                <a:spcPts val="600"/>
              </a:spcBef>
              <a:spcAft>
                <a:spcPts val="0"/>
              </a:spcAft>
              <a:buNone/>
            </a:pPr>
            <a:r>
              <a:t/>
            </a:r>
            <a:endParaRPr sz="1600">
              <a:latin typeface="Calibri"/>
              <a:ea typeface="Calibri"/>
              <a:cs typeface="Calibri"/>
              <a:sym typeface="Calibri"/>
            </a:endParaRPr>
          </a:p>
          <a:p>
            <a:pPr indent="-266700" lvl="0" marL="342900" rtl="0" algn="l">
              <a:spcBef>
                <a:spcPts val="600"/>
              </a:spcBef>
              <a:spcAft>
                <a:spcPts val="0"/>
              </a:spcAft>
              <a:buSzPts val="1600"/>
              <a:buFont typeface="Calibri"/>
              <a:buChar char="▸"/>
            </a:pPr>
            <a:r>
              <a:rPr lang="en" sz="1600">
                <a:latin typeface="Calibri"/>
                <a:ea typeface="Calibri"/>
                <a:cs typeface="Calibri"/>
                <a:sym typeface="Calibri"/>
              </a:rPr>
              <a:t>Using ceremonial items including Sage out of context </a:t>
            </a:r>
            <a:endParaRPr sz="1600">
              <a:latin typeface="Calibri"/>
              <a:ea typeface="Calibri"/>
              <a:cs typeface="Calibri"/>
              <a:sym typeface="Calibri"/>
            </a:endParaRPr>
          </a:p>
          <a:p>
            <a:pPr indent="0" lvl="0" marL="342900" rtl="0" algn="l">
              <a:spcBef>
                <a:spcPts val="600"/>
              </a:spcBef>
              <a:spcAft>
                <a:spcPts val="0"/>
              </a:spcAft>
              <a:buNone/>
            </a:pPr>
            <a:r>
              <a:t/>
            </a:r>
            <a:endParaRPr sz="1600">
              <a:latin typeface="Calibri"/>
              <a:ea typeface="Calibri"/>
              <a:cs typeface="Calibri"/>
              <a:sym typeface="Calibri"/>
            </a:endParaRPr>
          </a:p>
          <a:p>
            <a:pPr indent="-266700" lvl="0" marL="342900" rtl="0" algn="l">
              <a:spcBef>
                <a:spcPts val="600"/>
              </a:spcBef>
              <a:spcAft>
                <a:spcPts val="0"/>
              </a:spcAft>
              <a:buSzPts val="1600"/>
              <a:buFont typeface="Calibri"/>
              <a:buChar char="▸"/>
            </a:pPr>
            <a:r>
              <a:rPr lang="en" sz="1600">
                <a:latin typeface="Calibri"/>
                <a:ea typeface="Calibri"/>
                <a:cs typeface="Calibri"/>
                <a:sym typeface="Calibri"/>
              </a:rPr>
              <a:t>Having Native folks involved at the slightest capacity to mark the box for public approval</a:t>
            </a:r>
            <a:endParaRPr sz="1600">
              <a:latin typeface="Calibri"/>
              <a:ea typeface="Calibri"/>
              <a:cs typeface="Calibri"/>
              <a:sym typeface="Calibri"/>
            </a:endParaRPr>
          </a:p>
        </p:txBody>
      </p:sp>
      <p:sp>
        <p:nvSpPr>
          <p:cNvPr id="633" name="Google Shape;633;p8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634" name="Google Shape;634;p83"/>
          <p:cNvPicPr preferRelativeResize="0"/>
          <p:nvPr/>
        </p:nvPicPr>
        <p:blipFill>
          <a:blip r:embed="rId3">
            <a:alphaModFix/>
          </a:blip>
          <a:stretch>
            <a:fillRect/>
          </a:stretch>
        </p:blipFill>
        <p:spPr>
          <a:xfrm>
            <a:off x="580300" y="397825"/>
            <a:ext cx="857400" cy="857400"/>
          </a:xfrm>
          <a:prstGeom prst="rect">
            <a:avLst/>
          </a:prstGeom>
          <a:noFill/>
          <a:ln>
            <a:noFill/>
          </a:ln>
        </p:spPr>
      </p:pic>
      <p:pic>
        <p:nvPicPr>
          <p:cNvPr id="635" name="Google Shape;635;p83"/>
          <p:cNvPicPr preferRelativeResize="0"/>
          <p:nvPr/>
        </p:nvPicPr>
        <p:blipFill>
          <a:blip r:embed="rId4">
            <a:alphaModFix/>
          </a:blip>
          <a:stretch>
            <a:fillRect/>
          </a:stretch>
        </p:blipFill>
        <p:spPr>
          <a:xfrm>
            <a:off x="5194906" y="1255225"/>
            <a:ext cx="3491882" cy="337184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4"/>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1200"/>
              </a:spcBef>
              <a:spcAft>
                <a:spcPts val="0"/>
              </a:spcAft>
              <a:buNone/>
            </a:pPr>
            <a:r>
              <a:rPr lang="en" sz="2500">
                <a:solidFill>
                  <a:schemeClr val="dk1"/>
                </a:solidFill>
              </a:rPr>
              <a:t>Best Practices &amp; Lessons Learned on Allyship</a:t>
            </a:r>
            <a:endParaRPr sz="3000">
              <a:solidFill>
                <a:schemeClr val="dk1"/>
              </a:solidFill>
            </a:endParaRPr>
          </a:p>
        </p:txBody>
      </p:sp>
      <p:sp>
        <p:nvSpPr>
          <p:cNvPr id="642" name="Google Shape;642;p84"/>
          <p:cNvSpPr txBox="1"/>
          <p:nvPr>
            <p:ph idx="1" type="body"/>
          </p:nvPr>
        </p:nvSpPr>
        <p:spPr>
          <a:xfrm>
            <a:off x="911700" y="1200150"/>
            <a:ext cx="73206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Positives examples of leadership </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a:t>Negative Examples of leadership </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a:t>Why are these impactful? </a:t>
            </a:r>
            <a:endParaRPr/>
          </a:p>
        </p:txBody>
      </p:sp>
      <p:sp>
        <p:nvSpPr>
          <p:cNvPr id="643" name="Google Shape;643;p84"/>
          <p:cNvSpPr txBox="1"/>
          <p:nvPr/>
        </p:nvSpPr>
        <p:spPr>
          <a:xfrm>
            <a:off x="4347813" y="2571750"/>
            <a:ext cx="739200" cy="492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2300">
              <a:solidFill>
                <a:schemeClr val="accent6"/>
              </a:solidFill>
            </a:endParaRPr>
          </a:p>
        </p:txBody>
      </p:sp>
      <p:sp>
        <p:nvSpPr>
          <p:cNvPr id="644" name="Google Shape;644;p8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645" name="Google Shape;645;p84"/>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5"/>
          <p:cNvSpPr txBox="1"/>
          <p:nvPr>
            <p:ph idx="1" type="body"/>
          </p:nvPr>
        </p:nvSpPr>
        <p:spPr>
          <a:xfrm>
            <a:off x="911700" y="1042950"/>
            <a:ext cx="73206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ctr">
              <a:spcBef>
                <a:spcPts val="600"/>
              </a:spcBef>
              <a:spcAft>
                <a:spcPts val="0"/>
              </a:spcAft>
              <a:buNone/>
            </a:pPr>
            <a:r>
              <a:rPr lang="en" sz="6000">
                <a:latin typeface="Nanum Brush Script"/>
                <a:ea typeface="Nanum Brush Script"/>
                <a:cs typeface="Nanum Brush Script"/>
                <a:sym typeface="Nanum Brush Script"/>
              </a:rPr>
              <a:t>Questions?</a:t>
            </a:r>
            <a:endParaRPr sz="6400">
              <a:latin typeface="Nanum Brush Script"/>
              <a:ea typeface="Nanum Brush Script"/>
              <a:cs typeface="Nanum Brush Script"/>
              <a:sym typeface="Nanum Brush Script"/>
            </a:endParaRPr>
          </a:p>
        </p:txBody>
      </p:sp>
      <p:sp>
        <p:nvSpPr>
          <p:cNvPr id="651" name="Google Shape;651;p8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652" name="Google Shape;652;p85"/>
          <p:cNvPicPr preferRelativeResize="0"/>
          <p:nvPr/>
        </p:nvPicPr>
        <p:blipFill>
          <a:blip r:embed="rId3">
            <a:alphaModFix/>
          </a:blip>
          <a:stretch>
            <a:fillRect/>
          </a:stretch>
        </p:blipFill>
        <p:spPr>
          <a:xfrm>
            <a:off x="580300" y="397825"/>
            <a:ext cx="857400" cy="857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86"/>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solidFill>
                  <a:schemeClr val="dk1"/>
                </a:solidFill>
              </a:rPr>
              <a:t>Resources</a:t>
            </a:r>
            <a:endParaRPr sz="3800">
              <a:solidFill>
                <a:schemeClr val="dk1"/>
              </a:solidFill>
            </a:endParaRPr>
          </a:p>
        </p:txBody>
      </p:sp>
      <p:sp>
        <p:nvSpPr>
          <p:cNvPr id="658" name="Google Shape;658;p86"/>
          <p:cNvSpPr txBox="1"/>
          <p:nvPr>
            <p:ph idx="1" type="body"/>
          </p:nvPr>
        </p:nvSpPr>
        <p:spPr>
          <a:xfrm>
            <a:off x="405450" y="834775"/>
            <a:ext cx="8333100" cy="3664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u="sng">
                <a:solidFill>
                  <a:srgbClr val="1155CC"/>
                </a:solidFill>
                <a:latin typeface="Calibri"/>
                <a:ea typeface="Calibri"/>
                <a:cs typeface="Calibri"/>
                <a:sym typeface="Calibri"/>
                <a:hlinkClick r:id="rId3">
                  <a:extLst>
                    <a:ext uri="{A12FA001-AC4F-418D-AE19-62706E023703}">
                      <ahyp:hlinkClr val="tx"/>
                    </a:ext>
                  </a:extLst>
                </a:hlinkClick>
              </a:rPr>
              <a:t>The Aqueduct Between Us</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100" u="sng">
                <a:solidFill>
                  <a:srgbClr val="1155CC"/>
                </a:solidFill>
                <a:latin typeface="Arial"/>
                <a:ea typeface="Arial"/>
                <a:cs typeface="Arial"/>
                <a:sym typeface="Arial"/>
                <a:hlinkClick r:id="rId4">
                  <a:extLst>
                    <a:ext uri="{A12FA001-AC4F-418D-AE19-62706E023703}">
                      <ahyp:hlinkClr val="tx"/>
                    </a:ext>
                  </a:extLst>
                </a:hlinkClick>
              </a:rPr>
              <a:t>Indigenous Visions on Sacred Waters</a:t>
            </a:r>
            <a:r>
              <a:rPr lang="en" sz="1100" u="sng">
                <a:solidFill>
                  <a:srgbClr val="0000FF"/>
                </a:solidFill>
                <a:latin typeface="Arial"/>
                <a:ea typeface="Arial"/>
                <a:cs typeface="Arial"/>
                <a:sym typeface="Arial"/>
                <a:hlinkClick r:id="rId5">
                  <a:extLst>
                    <a:ext uri="{A12FA001-AC4F-418D-AE19-62706E023703}">
                      <ahyp:hlinkClr val="tx"/>
                    </a:ext>
                  </a:extLst>
                </a:hlinkClick>
              </a:rPr>
              <a:t> </a:t>
            </a:r>
            <a:endParaRPr b="1" i="1" sz="1500">
              <a:solidFill>
                <a:srgbClr val="0000FF"/>
              </a:solidFill>
              <a:latin typeface="Arial"/>
              <a:ea typeface="Arial"/>
              <a:cs typeface="Arial"/>
              <a:sym typeface="Arial"/>
            </a:endParaRPr>
          </a:p>
          <a:p>
            <a:pPr indent="0" lvl="0" marL="0" rtl="0" algn="l">
              <a:lnSpc>
                <a:spcPct val="115000"/>
              </a:lnSpc>
              <a:spcBef>
                <a:spcPts val="0"/>
              </a:spcBef>
              <a:spcAft>
                <a:spcPts val="0"/>
              </a:spcAft>
              <a:buNone/>
            </a:pPr>
            <a:r>
              <a:t/>
            </a:r>
            <a:endParaRPr b="1" sz="800" u="sng">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200" u="sng">
                <a:solidFill>
                  <a:srgbClr val="000000"/>
                </a:solidFill>
                <a:latin typeface="Calibri"/>
                <a:ea typeface="Calibri"/>
                <a:cs typeface="Calibri"/>
                <a:sym typeface="Calibri"/>
              </a:rPr>
              <a:t>Supplemental Readings</a:t>
            </a:r>
            <a:r>
              <a:rPr b="1" lang="en" sz="1200">
                <a:solidFill>
                  <a:srgbClr val="000000"/>
                </a:solidFill>
                <a:latin typeface="Calibri"/>
                <a:ea typeface="Calibri"/>
                <a:cs typeface="Calibri"/>
                <a:sym typeface="Calibri"/>
              </a:rPr>
              <a:t> </a:t>
            </a:r>
            <a:endParaRPr b="1" sz="1200">
              <a:solidFill>
                <a:srgbClr val="000000"/>
              </a:solidFill>
              <a:latin typeface="Calibri"/>
              <a:ea typeface="Calibri"/>
              <a:cs typeface="Calibri"/>
              <a:sym typeface="Calibri"/>
            </a:endParaRPr>
          </a:p>
          <a:p>
            <a:pPr indent="0" lvl="0" marL="0" marR="591851" rtl="0" algn="l">
              <a:lnSpc>
                <a:spcPct val="116937"/>
              </a:lnSpc>
              <a:spcBef>
                <a:spcPts val="284"/>
              </a:spcBef>
              <a:spcAft>
                <a:spcPts val="0"/>
              </a:spcAft>
              <a:buNone/>
            </a:pPr>
            <a:r>
              <a:rPr i="1" lang="en" sz="1200">
                <a:solidFill>
                  <a:srgbClr val="000000"/>
                </a:solidFill>
                <a:latin typeface="Calibri"/>
                <a:ea typeface="Calibri"/>
                <a:cs typeface="Calibri"/>
                <a:sym typeface="Calibri"/>
              </a:rPr>
              <a:t>Note, there is no expectation that you review these resources prior to the workshop. These resources are curated to supplement the workshop topics and serve as ongoing resources for your work </a:t>
            </a:r>
            <a:endParaRPr i="1" sz="1200">
              <a:solidFill>
                <a:srgbClr val="000000"/>
              </a:solidFill>
              <a:latin typeface="Calibri"/>
              <a:ea typeface="Calibri"/>
              <a:cs typeface="Calibri"/>
              <a:sym typeface="Calibri"/>
            </a:endParaRPr>
          </a:p>
          <a:p>
            <a:pPr indent="0" lvl="0" marL="172008" marR="544115" rtl="0" algn="l">
              <a:lnSpc>
                <a:spcPct val="116937"/>
              </a:lnSpc>
              <a:spcBef>
                <a:spcPts val="81"/>
              </a:spcBef>
              <a:spcAft>
                <a:spcPts val="0"/>
              </a:spcAft>
              <a:buNone/>
            </a:pPr>
            <a:r>
              <a:rPr lang="en" sz="1200">
                <a:solidFill>
                  <a:srgbClr val="000000"/>
                </a:solidFill>
                <a:latin typeface="Arial"/>
                <a:ea typeface="Arial"/>
                <a:cs typeface="Arial"/>
                <a:sym typeface="Arial"/>
              </a:rPr>
              <a:t>● </a:t>
            </a:r>
            <a:r>
              <a:rPr lang="en" sz="1200">
                <a:solidFill>
                  <a:srgbClr val="000000"/>
                </a:solidFill>
                <a:latin typeface="Calibri"/>
                <a:ea typeface="Calibri"/>
                <a:cs typeface="Calibri"/>
                <a:sym typeface="Calibri"/>
              </a:rPr>
              <a:t>Charles Sepulveda, </a:t>
            </a:r>
            <a:r>
              <a:rPr lang="en" sz="1200" u="sng">
                <a:solidFill>
                  <a:srgbClr val="1155CC"/>
                </a:solidFill>
                <a:latin typeface="Calibri"/>
                <a:ea typeface="Calibri"/>
                <a:cs typeface="Calibri"/>
                <a:sym typeface="Calibri"/>
              </a:rPr>
              <a:t>Our Sacred Waters: Theorizing Kuuyam as a Decolonial Possibility</a:t>
            </a:r>
            <a:r>
              <a:rPr lang="en" sz="1200">
                <a:solidFill>
                  <a:srgbClr val="1155CC"/>
                </a:solidFill>
                <a:latin typeface="Calibri"/>
                <a:ea typeface="Calibri"/>
                <a:cs typeface="Calibri"/>
                <a:sym typeface="Calibri"/>
              </a:rPr>
              <a:t> </a:t>
            </a:r>
            <a:endParaRPr sz="1200">
              <a:solidFill>
                <a:srgbClr val="1155CC"/>
              </a:solidFill>
              <a:latin typeface="Calibri"/>
              <a:ea typeface="Calibri"/>
              <a:cs typeface="Calibri"/>
              <a:sym typeface="Calibri"/>
            </a:endParaRPr>
          </a:p>
          <a:p>
            <a:pPr indent="0" lvl="0" marL="172008" marR="544115" rtl="0" algn="l">
              <a:lnSpc>
                <a:spcPct val="116937"/>
              </a:lnSpc>
              <a:spcBef>
                <a:spcPts val="81"/>
              </a:spcBef>
              <a:spcAft>
                <a:spcPts val="0"/>
              </a:spcAft>
              <a:buNone/>
            </a:pPr>
            <a:r>
              <a:rPr lang="en" sz="1200">
                <a:solidFill>
                  <a:srgbClr val="000000"/>
                </a:solidFill>
                <a:latin typeface="Arial"/>
                <a:ea typeface="Arial"/>
                <a:cs typeface="Arial"/>
                <a:sym typeface="Arial"/>
              </a:rPr>
              <a:t>● </a:t>
            </a:r>
            <a:r>
              <a:rPr lang="en" sz="1200">
                <a:solidFill>
                  <a:srgbClr val="000000"/>
                </a:solidFill>
                <a:latin typeface="Calibri"/>
                <a:ea typeface="Calibri"/>
                <a:cs typeface="Calibri"/>
                <a:sym typeface="Calibri"/>
              </a:rPr>
              <a:t>Shannon Biggs, Tom Goldtooth, Osprey Orielle Lake, </a:t>
            </a:r>
            <a:r>
              <a:rPr lang="en" sz="1200" u="sng">
                <a:solidFill>
                  <a:srgbClr val="1155CC"/>
                </a:solidFill>
                <a:latin typeface="Calibri"/>
                <a:ea typeface="Calibri"/>
                <a:cs typeface="Calibri"/>
                <a:sym typeface="Calibri"/>
              </a:rPr>
              <a:t>Rights of Nature &amp; Mother Earth:</a:t>
            </a:r>
            <a:r>
              <a:rPr lang="en" sz="1200">
                <a:solidFill>
                  <a:srgbClr val="1155CC"/>
                </a:solidFill>
                <a:latin typeface="Calibri"/>
                <a:ea typeface="Calibri"/>
                <a:cs typeface="Calibri"/>
                <a:sym typeface="Calibri"/>
              </a:rPr>
              <a:t> </a:t>
            </a:r>
            <a:r>
              <a:rPr lang="en" sz="1200" u="sng">
                <a:solidFill>
                  <a:srgbClr val="1155CC"/>
                </a:solidFill>
                <a:latin typeface="Calibri"/>
                <a:ea typeface="Calibri"/>
                <a:cs typeface="Calibri"/>
                <a:sym typeface="Calibri"/>
              </a:rPr>
              <a:t>Rights-based law for Systemic Change</a:t>
            </a:r>
            <a:r>
              <a:rPr lang="en" sz="1200" u="sng">
                <a:solidFill>
                  <a:srgbClr val="000000"/>
                </a:solidFill>
                <a:latin typeface="Calibri"/>
                <a:ea typeface="Calibri"/>
                <a:cs typeface="Calibri"/>
                <a:sym typeface="Calibri"/>
              </a:rPr>
              <a:t>.</a:t>
            </a:r>
            <a:r>
              <a:rPr lang="en" sz="12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228142" lvl="0" marL="400151" marR="760422" rtl="0" algn="l">
              <a:lnSpc>
                <a:spcPct val="116937"/>
              </a:lnSpc>
              <a:spcBef>
                <a:spcPts val="81"/>
              </a:spcBef>
              <a:spcAft>
                <a:spcPts val="0"/>
              </a:spcAft>
              <a:buNone/>
            </a:pPr>
            <a:r>
              <a:rPr lang="en" sz="1200">
                <a:solidFill>
                  <a:srgbClr val="000000"/>
                </a:solidFill>
                <a:latin typeface="Arial"/>
                <a:ea typeface="Arial"/>
                <a:cs typeface="Arial"/>
                <a:sym typeface="Arial"/>
              </a:rPr>
              <a:t>● </a:t>
            </a:r>
            <a:r>
              <a:rPr lang="en" sz="1200">
                <a:solidFill>
                  <a:srgbClr val="000000"/>
                </a:solidFill>
                <a:latin typeface="Calibri"/>
                <a:ea typeface="Calibri"/>
                <a:cs typeface="Calibri"/>
                <a:sym typeface="Calibri"/>
              </a:rPr>
              <a:t>Cara Romero (Chemehuevi) and Alexis Bunten (Aleut/Yup’ik), Bioneers Indigeneity Program, </a:t>
            </a:r>
            <a:r>
              <a:rPr lang="en" sz="1200" u="sng">
                <a:solidFill>
                  <a:srgbClr val="1155CC"/>
                </a:solidFill>
                <a:latin typeface="Calibri"/>
                <a:ea typeface="Calibri"/>
                <a:cs typeface="Calibri"/>
                <a:sym typeface="Calibri"/>
              </a:rPr>
              <a:t>What do the Rights of Nature have to do with Indigeneity</a:t>
            </a:r>
            <a:r>
              <a:rPr lang="en" sz="12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0" lvl="0" marL="0" rtl="0" algn="l">
              <a:spcBef>
                <a:spcPts val="81"/>
              </a:spcBef>
              <a:spcAft>
                <a:spcPts val="0"/>
              </a:spcAft>
              <a:buNone/>
            </a:pPr>
            <a:r>
              <a:rPr lang="en" sz="1200">
                <a:solidFill>
                  <a:srgbClr val="000000"/>
                </a:solidFill>
                <a:latin typeface="Arial"/>
                <a:ea typeface="Arial"/>
                <a:cs typeface="Arial"/>
                <a:sym typeface="Arial"/>
              </a:rPr>
              <a:t>     ● </a:t>
            </a:r>
            <a:r>
              <a:rPr lang="en" sz="1200" u="sng">
                <a:solidFill>
                  <a:srgbClr val="1155CC"/>
                </a:solidFill>
                <a:latin typeface="Calibri"/>
                <a:ea typeface="Calibri"/>
                <a:cs typeface="Calibri"/>
                <a:sym typeface="Calibri"/>
              </a:rPr>
              <a:t>The Yurok Nation Just Established the Rights of the Klamath River</a:t>
            </a:r>
            <a:r>
              <a:rPr lang="en" sz="1200">
                <a:solidFill>
                  <a:srgbClr val="1155CC"/>
                </a:solidFill>
                <a:latin typeface="Calibri"/>
                <a:ea typeface="Calibri"/>
                <a:cs typeface="Calibri"/>
                <a:sym typeface="Calibri"/>
              </a:rPr>
              <a:t> </a:t>
            </a:r>
            <a:endParaRPr sz="1200">
              <a:solidFill>
                <a:srgbClr val="1155CC"/>
              </a:solidFill>
              <a:latin typeface="Calibri"/>
              <a:ea typeface="Calibri"/>
              <a:cs typeface="Calibri"/>
              <a:sym typeface="Calibri"/>
            </a:endParaRPr>
          </a:p>
          <a:p>
            <a:pPr indent="0" lvl="0" marL="172008" rtl="0" algn="l">
              <a:spcBef>
                <a:spcPts val="284"/>
              </a:spcBef>
              <a:spcAft>
                <a:spcPts val="0"/>
              </a:spcAft>
              <a:buNone/>
            </a:pPr>
            <a:r>
              <a:rPr lang="en" sz="1200">
                <a:solidFill>
                  <a:srgbClr val="000000"/>
                </a:solidFill>
                <a:latin typeface="Arial"/>
                <a:ea typeface="Arial"/>
                <a:cs typeface="Arial"/>
                <a:sym typeface="Arial"/>
              </a:rPr>
              <a:t>● </a:t>
            </a:r>
            <a:r>
              <a:rPr lang="en" sz="1200">
                <a:solidFill>
                  <a:srgbClr val="000000"/>
                </a:solidFill>
                <a:latin typeface="Calibri"/>
                <a:ea typeface="Calibri"/>
                <a:cs typeface="Calibri"/>
                <a:sym typeface="Calibri"/>
              </a:rPr>
              <a:t>Larisa K. Miller, </a:t>
            </a:r>
            <a:r>
              <a:rPr lang="en" sz="1200" u="sng">
                <a:solidFill>
                  <a:srgbClr val="1155CC"/>
                </a:solidFill>
                <a:latin typeface="Calibri"/>
                <a:ea typeface="Calibri"/>
                <a:cs typeface="Calibri"/>
                <a:sym typeface="Calibri"/>
              </a:rPr>
              <a:t>The Secret Treaties with California Indians</a:t>
            </a:r>
            <a:r>
              <a:rPr lang="en" sz="1200">
                <a:solidFill>
                  <a:srgbClr val="1155CC"/>
                </a:solidFill>
                <a:latin typeface="Calibri"/>
                <a:ea typeface="Calibri"/>
                <a:cs typeface="Calibri"/>
                <a:sym typeface="Calibri"/>
              </a:rPr>
              <a:t> </a:t>
            </a:r>
            <a:endParaRPr sz="1200">
              <a:solidFill>
                <a:srgbClr val="1155CC"/>
              </a:solidFill>
              <a:latin typeface="Calibri"/>
              <a:ea typeface="Calibri"/>
              <a:cs typeface="Calibri"/>
              <a:sym typeface="Calibri"/>
            </a:endParaRPr>
          </a:p>
          <a:p>
            <a:pPr indent="0" lvl="0" marL="172008" rtl="0" algn="l">
              <a:spcBef>
                <a:spcPts val="284"/>
              </a:spcBef>
              <a:spcAft>
                <a:spcPts val="0"/>
              </a:spcAft>
              <a:buNone/>
            </a:pPr>
            <a:r>
              <a:rPr lang="en" sz="1200">
                <a:solidFill>
                  <a:srgbClr val="000000"/>
                </a:solidFill>
                <a:latin typeface="Arial"/>
                <a:ea typeface="Arial"/>
                <a:cs typeface="Arial"/>
                <a:sym typeface="Arial"/>
              </a:rPr>
              <a:t>● </a:t>
            </a:r>
            <a:r>
              <a:rPr lang="en" sz="1200" u="sng">
                <a:solidFill>
                  <a:srgbClr val="1155CC"/>
                </a:solidFill>
                <a:latin typeface="Calibri"/>
                <a:ea typeface="Calibri"/>
                <a:cs typeface="Calibri"/>
                <a:sym typeface="Calibri"/>
              </a:rPr>
              <a:t>Cultural Appreciation or Appropriation?</a:t>
            </a:r>
            <a:r>
              <a:rPr lang="en" sz="1200">
                <a:solidFill>
                  <a:srgbClr val="1155CC"/>
                </a:solidFill>
                <a:latin typeface="Calibri"/>
                <a:ea typeface="Calibri"/>
                <a:cs typeface="Calibri"/>
                <a:sym typeface="Calibri"/>
              </a:rPr>
              <a:t> </a:t>
            </a:r>
            <a:endParaRPr sz="1200">
              <a:solidFill>
                <a:srgbClr val="1155CC"/>
              </a:solidFill>
              <a:latin typeface="Calibri"/>
              <a:ea typeface="Calibri"/>
              <a:cs typeface="Calibri"/>
              <a:sym typeface="Calibri"/>
            </a:endParaRPr>
          </a:p>
          <a:p>
            <a:pPr indent="0" lvl="0" marL="172008" rtl="0" algn="l">
              <a:spcBef>
                <a:spcPts val="284"/>
              </a:spcBef>
              <a:spcAft>
                <a:spcPts val="0"/>
              </a:spcAft>
              <a:buNone/>
            </a:pPr>
            <a:r>
              <a:rPr lang="en" sz="1200">
                <a:solidFill>
                  <a:srgbClr val="000000"/>
                </a:solidFill>
                <a:latin typeface="Arial"/>
                <a:ea typeface="Arial"/>
                <a:cs typeface="Arial"/>
                <a:sym typeface="Arial"/>
              </a:rPr>
              <a:t>● </a:t>
            </a:r>
            <a:r>
              <a:rPr lang="en" sz="1200" u="sng">
                <a:solidFill>
                  <a:srgbClr val="1155CC"/>
                </a:solidFill>
                <a:latin typeface="Calibri"/>
                <a:ea typeface="Calibri"/>
                <a:cs typeface="Calibri"/>
                <a:sym typeface="Calibri"/>
              </a:rPr>
              <a:t>Native Voices Rising: A Case for Funding Native Led Change</a:t>
            </a:r>
            <a:r>
              <a:rPr lang="en" sz="1200">
                <a:solidFill>
                  <a:srgbClr val="1155CC"/>
                </a:solidFill>
                <a:latin typeface="Calibri"/>
                <a:ea typeface="Calibri"/>
                <a:cs typeface="Calibri"/>
                <a:sym typeface="Calibri"/>
              </a:rPr>
              <a:t> </a:t>
            </a:r>
            <a:endParaRPr sz="1200">
              <a:solidFill>
                <a:srgbClr val="1155CC"/>
              </a:solidFill>
              <a:latin typeface="Calibri"/>
              <a:ea typeface="Calibri"/>
              <a:cs typeface="Calibri"/>
              <a:sym typeface="Calibri"/>
            </a:endParaRPr>
          </a:p>
          <a:p>
            <a:pPr indent="0" lvl="0" marL="172008" rtl="0" algn="l">
              <a:spcBef>
                <a:spcPts val="284"/>
              </a:spcBef>
              <a:spcAft>
                <a:spcPts val="0"/>
              </a:spcAft>
              <a:buNone/>
            </a:pPr>
            <a:r>
              <a:rPr lang="en" sz="1200">
                <a:solidFill>
                  <a:srgbClr val="000000"/>
                </a:solidFill>
                <a:latin typeface="Arial"/>
                <a:ea typeface="Arial"/>
                <a:cs typeface="Arial"/>
                <a:sym typeface="Arial"/>
              </a:rPr>
              <a:t>● </a:t>
            </a:r>
            <a:r>
              <a:rPr lang="en" sz="1200" u="sng">
                <a:solidFill>
                  <a:srgbClr val="1155CC"/>
                </a:solidFill>
                <a:latin typeface="Calibri"/>
                <a:ea typeface="Calibri"/>
                <a:cs typeface="Calibri"/>
                <a:sym typeface="Calibri"/>
              </a:rPr>
              <a:t>California Tribal Water Stories</a:t>
            </a:r>
            <a:r>
              <a:rPr lang="en" sz="1200" u="sng">
                <a:solidFill>
                  <a:srgbClr val="000000"/>
                </a:solidFill>
                <a:latin typeface="Calibri"/>
                <a:ea typeface="Calibri"/>
                <a:cs typeface="Calibri"/>
                <a:sym typeface="Calibri"/>
              </a:rPr>
              <a:t>,</a:t>
            </a:r>
            <a:r>
              <a:rPr lang="en" sz="1200">
                <a:solidFill>
                  <a:srgbClr val="000000"/>
                </a:solidFill>
                <a:latin typeface="Calibri"/>
                <a:ea typeface="Calibri"/>
                <a:cs typeface="Calibri"/>
                <a:sym typeface="Calibri"/>
              </a:rPr>
              <a:t> from the 2009 California Tribal Water Summit</a:t>
            </a:r>
            <a:endParaRPr sz="12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000000"/>
              </a:solidFill>
              <a:latin typeface="Calibri"/>
              <a:ea typeface="Calibri"/>
              <a:cs typeface="Calibri"/>
              <a:sym typeface="Calibri"/>
            </a:endParaRPr>
          </a:p>
          <a:p>
            <a:pPr indent="0" lvl="0" marL="0" rtl="0" algn="l">
              <a:spcBef>
                <a:spcPts val="600"/>
              </a:spcBef>
              <a:spcAft>
                <a:spcPts val="0"/>
              </a:spcAft>
              <a:buNone/>
            </a:pPr>
            <a:r>
              <a:t/>
            </a:r>
            <a:endParaRPr/>
          </a:p>
        </p:txBody>
      </p:sp>
      <p:sp>
        <p:nvSpPr>
          <p:cNvPr id="659" name="Google Shape;659;p8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660" name="Google Shape;660;p86"/>
          <p:cNvPicPr preferRelativeResize="0"/>
          <p:nvPr/>
        </p:nvPicPr>
        <p:blipFill>
          <a:blip r:embed="rId6">
            <a:alphaModFix/>
          </a:blip>
          <a:stretch>
            <a:fillRect/>
          </a:stretch>
        </p:blipFill>
        <p:spPr>
          <a:xfrm>
            <a:off x="580300" y="188575"/>
            <a:ext cx="857400" cy="857400"/>
          </a:xfrm>
          <a:prstGeom prst="rect">
            <a:avLst/>
          </a:prstGeom>
          <a:noFill/>
          <a:ln>
            <a:noFill/>
          </a:ln>
        </p:spPr>
      </p:pic>
      <p:sp>
        <p:nvSpPr>
          <p:cNvPr id="661" name="Google Shape;661;p86"/>
          <p:cNvSpPr txBox="1"/>
          <p:nvPr/>
        </p:nvSpPr>
        <p:spPr>
          <a:xfrm>
            <a:off x="5240250" y="1045975"/>
            <a:ext cx="3668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Source Sans Pro"/>
              <a:ea typeface="Source Sans Pro"/>
              <a:cs typeface="Source Sans Pro"/>
              <a:sym typeface="Source Sans Pr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7"/>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solidFill>
                  <a:schemeClr val="dk1"/>
                </a:solidFill>
              </a:rPr>
              <a:t>Resources</a:t>
            </a:r>
            <a:endParaRPr sz="3800">
              <a:solidFill>
                <a:schemeClr val="dk1"/>
              </a:solidFill>
            </a:endParaRPr>
          </a:p>
        </p:txBody>
      </p:sp>
      <p:sp>
        <p:nvSpPr>
          <p:cNvPr id="667" name="Google Shape;667;p87"/>
          <p:cNvSpPr txBox="1"/>
          <p:nvPr>
            <p:ph idx="1" type="body"/>
          </p:nvPr>
        </p:nvSpPr>
        <p:spPr>
          <a:xfrm>
            <a:off x="118050" y="834775"/>
            <a:ext cx="5606700" cy="3664200"/>
          </a:xfrm>
          <a:prstGeom prst="rect">
            <a:avLst/>
          </a:prstGeom>
        </p:spPr>
        <p:txBody>
          <a:bodyPr anchorCtr="0" anchor="t" bIns="91425" lIns="91425" spcFirstLastPara="1" rIns="91425" wrap="square" tIns="91425">
            <a:noAutofit/>
          </a:bodyPr>
          <a:lstStyle/>
          <a:p>
            <a:pPr indent="0" lvl="0" marL="0" rtl="0" algn="l">
              <a:spcBef>
                <a:spcPts val="284"/>
              </a:spcBef>
              <a:spcAft>
                <a:spcPts val="0"/>
              </a:spcAft>
              <a:buNone/>
            </a:pPr>
            <a:r>
              <a:t/>
            </a:r>
            <a:endParaRPr sz="1200">
              <a:solidFill>
                <a:srgbClr val="000000"/>
              </a:solidFill>
              <a:latin typeface="Calibri"/>
              <a:ea typeface="Calibri"/>
              <a:cs typeface="Calibri"/>
              <a:sym typeface="Calibri"/>
            </a:endParaRPr>
          </a:p>
          <a:p>
            <a:pPr indent="0" lvl="0" marL="0" rtl="0" algn="l">
              <a:spcBef>
                <a:spcPts val="600"/>
              </a:spcBef>
              <a:spcAft>
                <a:spcPts val="0"/>
              </a:spcAft>
              <a:buNone/>
            </a:pPr>
            <a:r>
              <a:t/>
            </a:r>
            <a:endParaRPr/>
          </a:p>
        </p:txBody>
      </p:sp>
      <p:sp>
        <p:nvSpPr>
          <p:cNvPr id="668" name="Google Shape;668;p8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669" name="Google Shape;669;p87"/>
          <p:cNvPicPr preferRelativeResize="0"/>
          <p:nvPr/>
        </p:nvPicPr>
        <p:blipFill>
          <a:blip r:embed="rId3">
            <a:alphaModFix/>
          </a:blip>
          <a:stretch>
            <a:fillRect/>
          </a:stretch>
        </p:blipFill>
        <p:spPr>
          <a:xfrm>
            <a:off x="580300" y="188575"/>
            <a:ext cx="857400" cy="857400"/>
          </a:xfrm>
          <a:prstGeom prst="rect">
            <a:avLst/>
          </a:prstGeom>
          <a:noFill/>
          <a:ln>
            <a:noFill/>
          </a:ln>
        </p:spPr>
      </p:pic>
      <p:sp>
        <p:nvSpPr>
          <p:cNvPr id="670" name="Google Shape;670;p87"/>
          <p:cNvSpPr txBox="1"/>
          <p:nvPr/>
        </p:nvSpPr>
        <p:spPr>
          <a:xfrm>
            <a:off x="457200" y="1045975"/>
            <a:ext cx="8451000" cy="288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u="sng"/>
              <a:t>Presentation References</a:t>
            </a:r>
            <a:endParaRPr b="1" sz="1100" u="sng"/>
          </a:p>
          <a:p>
            <a:pPr indent="0" lvl="0" marL="0" rtl="0" algn="l">
              <a:lnSpc>
                <a:spcPct val="115000"/>
              </a:lnSpc>
              <a:spcBef>
                <a:spcPts val="0"/>
              </a:spcBef>
              <a:spcAft>
                <a:spcPts val="0"/>
              </a:spcAft>
              <a:buNone/>
            </a:pPr>
            <a:r>
              <a:t/>
            </a:r>
            <a:endParaRPr sz="1100"/>
          </a:p>
          <a:p>
            <a:pPr indent="-298450" lvl="0" marL="457200" rtl="0" algn="l">
              <a:lnSpc>
                <a:spcPct val="115000"/>
              </a:lnSpc>
              <a:spcBef>
                <a:spcPts val="0"/>
              </a:spcBef>
              <a:spcAft>
                <a:spcPts val="0"/>
              </a:spcAft>
              <a:buClr>
                <a:srgbClr val="000000"/>
              </a:buClr>
              <a:buSzPts val="1100"/>
              <a:buFont typeface="Arial"/>
              <a:buChar char="●"/>
            </a:pPr>
            <a:r>
              <a:rPr lang="en" sz="1100" u="sng">
                <a:solidFill>
                  <a:srgbClr val="1155CC"/>
                </a:solidFill>
                <a:hlinkClick r:id="rId4">
                  <a:extLst>
                    <a:ext uri="{A12FA001-AC4F-418D-AE19-62706E023703}">
                      <ahyp:hlinkClr val="tx"/>
                    </a:ext>
                  </a:extLst>
                </a:hlinkClick>
              </a:rPr>
              <a:t>What is tribal sovereignty and what does it mean for Native Americans</a:t>
            </a:r>
            <a:endParaRPr sz="1100"/>
          </a:p>
          <a:p>
            <a:pPr indent="-298450" lvl="0" marL="457200" rtl="0" algn="l">
              <a:lnSpc>
                <a:spcPct val="115000"/>
              </a:lnSpc>
              <a:spcBef>
                <a:spcPts val="0"/>
              </a:spcBef>
              <a:spcAft>
                <a:spcPts val="0"/>
              </a:spcAft>
              <a:buClr>
                <a:srgbClr val="000000"/>
              </a:buClr>
              <a:buSzPts val="1100"/>
              <a:buFont typeface="Arial"/>
              <a:buChar char="●"/>
            </a:pPr>
            <a:r>
              <a:rPr lang="en" sz="1100"/>
              <a:t>NCAI,</a:t>
            </a:r>
            <a:r>
              <a:rPr lang="en" sz="1100" u="sng">
                <a:solidFill>
                  <a:srgbClr val="1155CC"/>
                </a:solidFill>
                <a:hlinkClick r:id="rId5">
                  <a:extLst>
                    <a:ext uri="{A12FA001-AC4F-418D-AE19-62706E023703}">
                      <ahyp:hlinkClr val="tx"/>
                    </a:ext>
                  </a:extLst>
                </a:hlinkClick>
              </a:rPr>
              <a:t> Indian Country 101</a:t>
            </a:r>
            <a:endParaRPr sz="1100"/>
          </a:p>
          <a:p>
            <a:pPr indent="-298450" lvl="0" marL="457200" rtl="0" algn="l">
              <a:lnSpc>
                <a:spcPct val="115000"/>
              </a:lnSpc>
              <a:spcBef>
                <a:spcPts val="0"/>
              </a:spcBef>
              <a:spcAft>
                <a:spcPts val="0"/>
              </a:spcAft>
              <a:buClr>
                <a:srgbClr val="000000"/>
              </a:buClr>
              <a:buSzPts val="1100"/>
              <a:buFont typeface="Arial"/>
              <a:buChar char="●"/>
            </a:pPr>
            <a:r>
              <a:rPr lang="en" sz="1100"/>
              <a:t>High Country News, </a:t>
            </a:r>
            <a:r>
              <a:rPr lang="en" sz="1100" u="sng">
                <a:solidFill>
                  <a:srgbClr val="1155CC"/>
                </a:solidFill>
                <a:hlinkClick r:id="rId6">
                  <a:extLst>
                    <a:ext uri="{A12FA001-AC4F-418D-AE19-62706E023703}">
                      <ahyp:hlinkClr val="tx"/>
                    </a:ext>
                  </a:extLst>
                </a:hlinkClick>
              </a:rPr>
              <a:t>How the Yurok Tribe is Reclaiming the Klamath River</a:t>
            </a:r>
            <a:r>
              <a:rPr lang="en" sz="1100" u="sng"/>
              <a:t>,</a:t>
            </a:r>
            <a:r>
              <a:rPr lang="en" sz="1100"/>
              <a:t> Ana V. Smith, June 11, 2018</a:t>
            </a:r>
            <a:endParaRPr sz="1100"/>
          </a:p>
          <a:p>
            <a:pPr indent="-298450" lvl="0" marL="457200" rtl="0" algn="l">
              <a:lnSpc>
                <a:spcPct val="115000"/>
              </a:lnSpc>
              <a:spcBef>
                <a:spcPts val="0"/>
              </a:spcBef>
              <a:spcAft>
                <a:spcPts val="0"/>
              </a:spcAft>
              <a:buClr>
                <a:srgbClr val="000000"/>
              </a:buClr>
              <a:buSzPts val="1100"/>
              <a:buFont typeface="Arial"/>
              <a:buChar char="●"/>
            </a:pPr>
            <a:r>
              <a:rPr lang="en" sz="1100"/>
              <a:t>Gabriel Eckstein, Ariella D’Andrea, Virginia Marshall, Erin O’Donnell, Julia Talbot-Jones, Deborah Curran &amp; Katie O’Bryan, </a:t>
            </a:r>
            <a:r>
              <a:rPr i="1" lang="en" sz="1100" u="sng">
                <a:solidFill>
                  <a:srgbClr val="1155CC"/>
                </a:solidFill>
                <a:hlinkClick r:id="rId7">
                  <a:extLst>
                    <a:ext uri="{A12FA001-AC4F-418D-AE19-62706E023703}">
                      <ahyp:hlinkClr val="tx"/>
                    </a:ext>
                  </a:extLst>
                </a:hlinkClick>
              </a:rPr>
              <a:t>Conferring legal personality on the world’s rivers: /a Brief intellectual assessment</a:t>
            </a:r>
            <a:r>
              <a:rPr lang="en" sz="1100" u="sng">
                <a:solidFill>
                  <a:srgbClr val="1155CC"/>
                </a:solidFill>
                <a:hlinkClick r:id="rId8">
                  <a:extLst>
                    <a:ext uri="{A12FA001-AC4F-418D-AE19-62706E023703}">
                      <ahyp:hlinkClr val="tx"/>
                    </a:ext>
                  </a:extLst>
                </a:hlinkClick>
              </a:rPr>
              <a:t>,</a:t>
            </a:r>
            <a:r>
              <a:rPr lang="en" sz="1100"/>
              <a:t> 44 Water Int’l (2019)</a:t>
            </a:r>
            <a:endParaRPr sz="1100"/>
          </a:p>
          <a:p>
            <a:pPr indent="-298450" lvl="1" marL="914400" rtl="0" algn="l">
              <a:lnSpc>
                <a:spcPct val="115000"/>
              </a:lnSpc>
              <a:spcBef>
                <a:spcPts val="0"/>
              </a:spcBef>
              <a:spcAft>
                <a:spcPts val="0"/>
              </a:spcAft>
              <a:buClr>
                <a:srgbClr val="000000"/>
              </a:buClr>
              <a:buSzPts val="1100"/>
              <a:buFont typeface="Arial"/>
              <a:buChar char="○"/>
            </a:pPr>
            <a:r>
              <a:rPr lang="en" sz="1100"/>
              <a:t> </a:t>
            </a:r>
            <a:r>
              <a:rPr b="1" i="1" lang="en" sz="1100"/>
              <a:t>NEED DATABASE ACCESS FOR THIS ARTICLE</a:t>
            </a:r>
            <a:endParaRPr b="1" i="1" sz="1100"/>
          </a:p>
          <a:p>
            <a:pPr indent="-298450" lvl="0" marL="457200" rtl="0" algn="l">
              <a:lnSpc>
                <a:spcPct val="115000"/>
              </a:lnSpc>
              <a:spcBef>
                <a:spcPts val="0"/>
              </a:spcBef>
              <a:spcAft>
                <a:spcPts val="0"/>
              </a:spcAft>
              <a:buClr>
                <a:srgbClr val="000000"/>
              </a:buClr>
              <a:buSzPts val="1100"/>
              <a:buFont typeface="Arial"/>
              <a:buChar char="●"/>
            </a:pPr>
            <a:r>
              <a:rPr lang="en" sz="1100"/>
              <a:t>High Country News, </a:t>
            </a:r>
            <a:r>
              <a:rPr lang="en" sz="1100" u="sng">
                <a:solidFill>
                  <a:srgbClr val="1155CC"/>
                </a:solidFill>
                <a:hlinkClick r:id="rId9">
                  <a:extLst>
                    <a:ext uri="{A12FA001-AC4F-418D-AE19-62706E023703}">
                      <ahyp:hlinkClr val="tx"/>
                    </a:ext>
                  </a:extLst>
                </a:hlinkClick>
              </a:rPr>
              <a:t>The Klamath River now has the legal rights of a person</a:t>
            </a:r>
            <a:r>
              <a:rPr lang="en" sz="1100"/>
              <a:t>, Ana V. Smith, September 24th, 2019</a:t>
            </a:r>
            <a:endParaRPr sz="1100"/>
          </a:p>
          <a:p>
            <a:pPr indent="-298450" lvl="0" marL="457200" rtl="0" algn="l">
              <a:lnSpc>
                <a:spcPct val="115000"/>
              </a:lnSpc>
              <a:spcBef>
                <a:spcPts val="0"/>
              </a:spcBef>
              <a:spcAft>
                <a:spcPts val="0"/>
              </a:spcAft>
              <a:buClr>
                <a:schemeClr val="dk2"/>
              </a:buClr>
              <a:buSzPts val="1100"/>
              <a:buFont typeface="Source Sans Pro"/>
              <a:buChar char="●"/>
            </a:pPr>
            <a:r>
              <a:rPr lang="en" sz="1100" u="sng">
                <a:solidFill>
                  <a:schemeClr val="hlink"/>
                </a:solidFill>
                <a:hlinkClick r:id="rId10"/>
              </a:rPr>
              <a:t>https://www.theguardian.com/world/2017/mar/16/new-zealand-river-granted-same-legal-rights-as-human-being</a:t>
            </a:r>
            <a:endParaRPr sz="1100"/>
          </a:p>
          <a:p>
            <a:pPr indent="-298450" lvl="0" marL="457200" rtl="0" algn="l">
              <a:lnSpc>
                <a:spcPct val="115000"/>
              </a:lnSpc>
              <a:spcBef>
                <a:spcPts val="0"/>
              </a:spcBef>
              <a:spcAft>
                <a:spcPts val="0"/>
              </a:spcAft>
              <a:buClr>
                <a:schemeClr val="dk2"/>
              </a:buClr>
              <a:buSzPts val="1100"/>
              <a:buFont typeface="Source Sans Pro"/>
              <a:buChar char="●"/>
            </a:pPr>
            <a:r>
              <a:rPr lang="en" sz="1100" u="sng">
                <a:solidFill>
                  <a:schemeClr val="hlink"/>
                </a:solidFill>
                <a:hlinkClick r:id="rId11"/>
              </a:rPr>
              <a:t>https://intercontinentalcry.org/indigenous-protected-areas-are-the-next-generation-of-conservation/</a:t>
            </a:r>
            <a:endParaRPr sz="1100"/>
          </a:p>
          <a:p>
            <a:pPr indent="-298450" lvl="0" marL="457200" rtl="0" algn="l">
              <a:lnSpc>
                <a:spcPct val="115000"/>
              </a:lnSpc>
              <a:spcBef>
                <a:spcPts val="0"/>
              </a:spcBef>
              <a:spcAft>
                <a:spcPts val="0"/>
              </a:spcAft>
              <a:buClr>
                <a:schemeClr val="dk2"/>
              </a:buClr>
              <a:buSzPts val="1100"/>
              <a:buFont typeface="Source Sans Pro"/>
              <a:buChar char="●"/>
            </a:pPr>
            <a:r>
              <a:rPr lang="en" sz="1100" u="sng">
                <a:solidFill>
                  <a:schemeClr val="hlink"/>
                </a:solidFill>
                <a:hlinkClick r:id="rId12"/>
              </a:rPr>
              <a:t>https://www.npr.org/2019/08/03/740604142/should-rivers-have-same-legal-rights-as-humans-a-growing-number-of-voices-say-ye</a:t>
            </a:r>
            <a:endParaRPr sz="1100"/>
          </a:p>
          <a:p>
            <a:pPr indent="0" lvl="0" marL="457200" rtl="0" algn="l">
              <a:lnSpc>
                <a:spcPct val="115000"/>
              </a:lnSpc>
              <a:spcBef>
                <a:spcPts val="0"/>
              </a:spcBef>
              <a:spcAft>
                <a:spcPts val="0"/>
              </a:spcAft>
              <a:buNone/>
            </a:pPr>
            <a:r>
              <a:t/>
            </a:r>
            <a:endParaRPr sz="11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8"/>
          <p:cNvSpPr txBox="1"/>
          <p:nvPr>
            <p:ph type="ctrTitle"/>
          </p:nvPr>
        </p:nvSpPr>
        <p:spPr>
          <a:xfrm>
            <a:off x="-864650" y="175038"/>
            <a:ext cx="65529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Contact US:</a:t>
            </a:r>
            <a:endParaRPr>
              <a:solidFill>
                <a:schemeClr val="dk1"/>
              </a:solidFill>
            </a:endParaRPr>
          </a:p>
        </p:txBody>
      </p:sp>
      <p:pic>
        <p:nvPicPr>
          <p:cNvPr id="676" name="Google Shape;676;p88"/>
          <p:cNvPicPr preferRelativeResize="0"/>
          <p:nvPr/>
        </p:nvPicPr>
        <p:blipFill>
          <a:blip r:embed="rId3">
            <a:alphaModFix/>
          </a:blip>
          <a:stretch>
            <a:fillRect/>
          </a:stretch>
        </p:blipFill>
        <p:spPr>
          <a:xfrm>
            <a:off x="1379525" y="776400"/>
            <a:ext cx="2064502" cy="2064502"/>
          </a:xfrm>
          <a:prstGeom prst="rect">
            <a:avLst/>
          </a:prstGeom>
          <a:noFill/>
          <a:ln>
            <a:noFill/>
          </a:ln>
        </p:spPr>
      </p:pic>
      <p:sp>
        <p:nvSpPr>
          <p:cNvPr id="677" name="Google Shape;677;p88"/>
          <p:cNvSpPr txBox="1"/>
          <p:nvPr/>
        </p:nvSpPr>
        <p:spPr>
          <a:xfrm>
            <a:off x="4481225" y="863250"/>
            <a:ext cx="43275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300" u="sng">
                <a:solidFill>
                  <a:schemeClr val="dk1"/>
                </a:solidFill>
              </a:rPr>
              <a:t>Sacred Places Institute for Indigenous Peoples</a:t>
            </a:r>
            <a:endParaRPr b="1" sz="1300" u="sng">
              <a:solidFill>
                <a:schemeClr val="dk1"/>
              </a:solidFill>
            </a:endParaRPr>
          </a:p>
          <a:p>
            <a:pPr indent="0" lvl="0" marL="0" rtl="0" algn="l">
              <a:spcBef>
                <a:spcPts val="0"/>
              </a:spcBef>
              <a:spcAft>
                <a:spcPts val="0"/>
              </a:spcAft>
              <a:buClr>
                <a:schemeClr val="dk1"/>
              </a:buClr>
              <a:buSzPts val="1100"/>
              <a:buFont typeface="Arial"/>
              <a:buNone/>
            </a:pPr>
            <a:r>
              <a:t/>
            </a:r>
            <a:endParaRPr b="1" sz="1300" u="sng">
              <a:solidFill>
                <a:schemeClr val="dk1"/>
              </a:solidFill>
            </a:endParaRPr>
          </a:p>
          <a:p>
            <a:pPr indent="0" lvl="0" marL="0" rtl="0" algn="l">
              <a:spcBef>
                <a:spcPts val="0"/>
              </a:spcBef>
              <a:spcAft>
                <a:spcPts val="0"/>
              </a:spcAft>
              <a:buClr>
                <a:schemeClr val="dk1"/>
              </a:buClr>
              <a:buSzPts val="1100"/>
              <a:buFont typeface="Arial"/>
              <a:buNone/>
            </a:pPr>
            <a:r>
              <a:rPr lang="en" sz="1300" u="sng">
                <a:solidFill>
                  <a:schemeClr val="dk1"/>
                </a:solidFill>
              </a:rPr>
              <a:t>Angela Mooney D’Arcy (she/her)</a:t>
            </a:r>
            <a:endParaRPr sz="1300" u="sng">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Email: angela</a:t>
            </a:r>
            <a:r>
              <a:rPr lang="en" sz="1300">
                <a:solidFill>
                  <a:schemeClr val="dk1"/>
                </a:solidFill>
                <a:uFill>
                  <a:noFill/>
                </a:uFill>
                <a:hlinkClick r:id="rId4">
                  <a:extLst>
                    <a:ext uri="{A12FA001-AC4F-418D-AE19-62706E023703}">
                      <ahyp:hlinkClr val="tx"/>
                    </a:ext>
                  </a:extLst>
                </a:hlinkClick>
              </a:rPr>
              <a:t>@sacredplacesinstitute.org</a:t>
            </a:r>
            <a:endParaRPr sz="1300" u="sng">
              <a:solidFill>
                <a:schemeClr val="dk1"/>
              </a:solidFill>
            </a:endParaRPr>
          </a:p>
          <a:p>
            <a:pPr indent="0" lvl="0" marL="0" rtl="0" algn="l">
              <a:spcBef>
                <a:spcPts val="0"/>
              </a:spcBef>
              <a:spcAft>
                <a:spcPts val="0"/>
              </a:spcAft>
              <a:buClr>
                <a:schemeClr val="dk1"/>
              </a:buClr>
              <a:buSzPts val="1100"/>
              <a:buFont typeface="Arial"/>
              <a:buNone/>
            </a:pPr>
            <a:r>
              <a:rPr lang="en" sz="1300" u="sng">
                <a:solidFill>
                  <a:schemeClr val="dk1"/>
                </a:solidFill>
              </a:rPr>
              <a:t>Gabriella Lassos (she/her)</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Email: </a:t>
            </a:r>
            <a:r>
              <a:rPr lang="en" sz="1300">
                <a:solidFill>
                  <a:schemeClr val="hlink"/>
                </a:solidFill>
                <a:uFill>
                  <a:noFill/>
                </a:uFill>
                <a:hlinkClick r:id="rId5"/>
              </a:rPr>
              <a:t>gabriella@sacredplacesinstitute.org</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u="sng">
                <a:solidFill>
                  <a:schemeClr val="dk1"/>
                </a:solidFill>
              </a:rPr>
              <a:t>Jessa Calderon (she/her)</a:t>
            </a:r>
            <a:endParaRPr sz="1300" u="sng">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Email: jessa</a:t>
            </a:r>
            <a:r>
              <a:rPr lang="en" sz="1300">
                <a:solidFill>
                  <a:schemeClr val="dk1"/>
                </a:solidFill>
                <a:uFill>
                  <a:noFill/>
                </a:uFill>
                <a:hlinkClick r:id="rId6">
                  <a:extLst>
                    <a:ext uri="{A12FA001-AC4F-418D-AE19-62706E023703}">
                      <ahyp:hlinkClr val="tx"/>
                    </a:ext>
                  </a:extLst>
                </a:hlinkClick>
              </a:rPr>
              <a:t>@sacredplacesinstitute.org</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u="sng">
                <a:solidFill>
                  <a:schemeClr val="dk1"/>
                </a:solidFill>
              </a:rPr>
              <a:t>Maritza Alvarez (she/her)</a:t>
            </a:r>
            <a:endParaRPr sz="1300" u="sng">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Email: maritza</a:t>
            </a:r>
            <a:r>
              <a:rPr lang="en" sz="1300">
                <a:solidFill>
                  <a:schemeClr val="dk1"/>
                </a:solidFill>
                <a:uFill>
                  <a:noFill/>
                </a:uFill>
                <a:hlinkClick r:id="rId7">
                  <a:extLst>
                    <a:ext uri="{A12FA001-AC4F-418D-AE19-62706E023703}">
                      <ahyp:hlinkClr val="tx"/>
                    </a:ext>
                  </a:extLst>
                </a:hlinkClick>
              </a:rPr>
              <a:t>@sacredplacesinstitute.org</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b="1" lang="en" sz="1300" u="sng">
                <a:solidFill>
                  <a:schemeClr val="dk1"/>
                </a:solidFill>
              </a:rPr>
              <a:t>TreePeople:</a:t>
            </a:r>
            <a:r>
              <a:rPr lang="en" sz="1300">
                <a:solidFill>
                  <a:schemeClr val="dk1"/>
                </a:solidFill>
              </a:rPr>
              <a:t>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u="sng">
                <a:solidFill>
                  <a:schemeClr val="dk1"/>
                </a:solidFill>
              </a:rPr>
              <a:t>Roland Pacheco (he/him) </a:t>
            </a:r>
            <a:endParaRPr sz="1300" u="sng">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Email:</a:t>
            </a:r>
            <a:r>
              <a:rPr lang="en" sz="1300"/>
              <a:t> rpacheco@treepeople.org</a:t>
            </a:r>
            <a:endParaRPr sz="1300">
              <a:solidFill>
                <a:schemeClr val="dk1"/>
              </a:solidFill>
            </a:endParaRPr>
          </a:p>
        </p:txBody>
      </p:sp>
      <p:sp>
        <p:nvSpPr>
          <p:cNvPr id="678" name="Google Shape;678;p88"/>
          <p:cNvSpPr txBox="1"/>
          <p:nvPr/>
        </p:nvSpPr>
        <p:spPr>
          <a:xfrm>
            <a:off x="1160925" y="2382450"/>
            <a:ext cx="2501700" cy="37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200"/>
              </a:spcBef>
              <a:spcAft>
                <a:spcPts val="0"/>
              </a:spcAft>
              <a:buClr>
                <a:srgbClr val="78A7AF"/>
              </a:buClr>
              <a:buSzPts val="800"/>
              <a:buFont typeface="Arial"/>
              <a:buNone/>
            </a:pPr>
            <a:r>
              <a:rPr lang="en" u="sng">
                <a:solidFill>
                  <a:srgbClr val="153C4B"/>
                </a:solidFill>
                <a:latin typeface="Calibri"/>
                <a:ea typeface="Calibri"/>
                <a:cs typeface="Calibri"/>
                <a:sym typeface="Calibri"/>
                <a:hlinkClick r:id="rId8">
                  <a:extLst>
                    <a:ext uri="{A12FA001-AC4F-418D-AE19-62706E023703}">
                      <ahyp:hlinkClr val="tx"/>
                    </a:ext>
                  </a:extLst>
                </a:hlinkClick>
              </a:rPr>
              <a:t>www.sacredplacesinstitute.org</a:t>
            </a:r>
            <a:endParaRPr>
              <a:latin typeface="Source Sans Pro"/>
              <a:ea typeface="Source Sans Pro"/>
              <a:cs typeface="Source Sans Pro"/>
              <a:sym typeface="Source Sans Pro"/>
            </a:endParaRPr>
          </a:p>
        </p:txBody>
      </p:sp>
      <p:pic>
        <p:nvPicPr>
          <p:cNvPr id="679" name="Google Shape;679;p88"/>
          <p:cNvPicPr preferRelativeResize="0"/>
          <p:nvPr/>
        </p:nvPicPr>
        <p:blipFill>
          <a:blip r:embed="rId9">
            <a:alphaModFix/>
          </a:blip>
          <a:stretch>
            <a:fillRect/>
          </a:stretch>
        </p:blipFill>
        <p:spPr>
          <a:xfrm>
            <a:off x="1069050" y="2975350"/>
            <a:ext cx="2685474" cy="436450"/>
          </a:xfrm>
          <a:prstGeom prst="rect">
            <a:avLst/>
          </a:prstGeom>
          <a:noFill/>
          <a:ln>
            <a:noFill/>
          </a:ln>
        </p:spPr>
      </p:pic>
      <p:sp>
        <p:nvSpPr>
          <p:cNvPr id="680" name="Google Shape;680;p88"/>
          <p:cNvSpPr txBox="1"/>
          <p:nvPr/>
        </p:nvSpPr>
        <p:spPr>
          <a:xfrm>
            <a:off x="911788" y="3475075"/>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Calibri"/>
                <a:ea typeface="Calibri"/>
                <a:cs typeface="Calibri"/>
                <a:sym typeface="Calibri"/>
                <a:hlinkClick r:id="rId10"/>
              </a:rPr>
              <a:t>www.treepeople.org</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txBox="1"/>
          <p:nvPr>
            <p:ph type="title"/>
          </p:nvPr>
        </p:nvSpPr>
        <p:spPr>
          <a:xfrm>
            <a:off x="311702" y="215275"/>
            <a:ext cx="8520600" cy="572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100"/>
              <a:buNone/>
            </a:pPr>
            <a:r>
              <a:rPr b="1" lang="en">
                <a:solidFill>
                  <a:schemeClr val="dk1"/>
                </a:solidFill>
              </a:rPr>
              <a:t>Jessa Calderon </a:t>
            </a:r>
            <a:endParaRPr b="1">
              <a:solidFill>
                <a:schemeClr val="dk1"/>
              </a:solidFill>
            </a:endParaRPr>
          </a:p>
        </p:txBody>
      </p:sp>
      <p:sp>
        <p:nvSpPr>
          <p:cNvPr id="149" name="Google Shape;149;p28"/>
          <p:cNvSpPr txBox="1"/>
          <p:nvPr>
            <p:ph idx="1" type="body"/>
          </p:nvPr>
        </p:nvSpPr>
        <p:spPr>
          <a:xfrm>
            <a:off x="4147774" y="1134113"/>
            <a:ext cx="4506900" cy="3039000"/>
          </a:xfrm>
          <a:prstGeom prst="rect">
            <a:avLst/>
          </a:prstGeom>
          <a:noFill/>
          <a:ln>
            <a:noFill/>
          </a:ln>
        </p:spPr>
        <p:txBody>
          <a:bodyPr anchorCtr="0" anchor="t" bIns="91425" lIns="91425" spcFirstLastPara="1" rIns="91425" wrap="square" tIns="91425">
            <a:normAutofit fontScale="70000" lnSpcReduction="10000"/>
          </a:bodyPr>
          <a:lstStyle/>
          <a:p>
            <a:pPr indent="0" lvl="0" marL="0" rtl="0" algn="just">
              <a:lnSpc>
                <a:spcPct val="115000"/>
              </a:lnSpc>
              <a:spcBef>
                <a:spcPts val="0"/>
              </a:spcBef>
              <a:spcAft>
                <a:spcPts val="0"/>
              </a:spcAft>
              <a:buClr>
                <a:schemeClr val="dk2"/>
              </a:buClr>
              <a:buSzPct val="75000"/>
              <a:buFont typeface="Arial"/>
              <a:buNone/>
            </a:pPr>
            <a:r>
              <a:rPr b="1" lang="en">
                <a:latin typeface="Calibri"/>
                <a:ea typeface="Calibri"/>
                <a:cs typeface="Calibri"/>
                <a:sym typeface="Calibri"/>
              </a:rPr>
              <a:t>Jessa Calderon</a:t>
            </a:r>
            <a:r>
              <a:rPr lang="en">
                <a:latin typeface="Calibri"/>
                <a:ea typeface="Calibri"/>
                <a:cs typeface="Calibri"/>
                <a:sym typeface="Calibri"/>
              </a:rPr>
              <a:t> is the Coordinator of Indigenous Oceans and Waters Protector Programs for Sacred Places Institute. Jessa is of the Tongva and Chumash Nations which are original peoples in Southern California. They are a paddler on the ocean with Chumash relatives, which holds a deep and sacred meaning to their heart. Jessa’s journey is to protect the ocean and all bodies of life including other water sources, plants, and people.</a:t>
            </a:r>
            <a:endParaRPr/>
          </a:p>
        </p:txBody>
      </p:sp>
      <p:pic>
        <p:nvPicPr>
          <p:cNvPr id="150" name="Google Shape;150;p28"/>
          <p:cNvPicPr preferRelativeResize="0"/>
          <p:nvPr/>
        </p:nvPicPr>
        <p:blipFill rotWithShape="1">
          <a:blip r:embed="rId3">
            <a:alphaModFix/>
          </a:blip>
          <a:srcRect b="0" l="0" r="0" t="0"/>
          <a:stretch/>
        </p:blipFill>
        <p:spPr>
          <a:xfrm>
            <a:off x="534600" y="1095775"/>
            <a:ext cx="3115763" cy="3115763"/>
          </a:xfrm>
          <a:prstGeom prst="rect">
            <a:avLst/>
          </a:prstGeom>
          <a:noFill/>
          <a:ln>
            <a:noFill/>
          </a:ln>
        </p:spPr>
      </p:pic>
      <p:sp>
        <p:nvSpPr>
          <p:cNvPr id="151" name="Google Shape;151;p28"/>
          <p:cNvSpPr txBox="1"/>
          <p:nvPr>
            <p:ph type="title"/>
          </p:nvPr>
        </p:nvSpPr>
        <p:spPr>
          <a:xfrm>
            <a:off x="534608" y="4289644"/>
            <a:ext cx="6950100" cy="734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200"/>
              </a:spcAft>
              <a:buSzPts val="2800"/>
              <a:buNone/>
            </a:pPr>
            <a:r>
              <a:rPr b="1" lang="en" sz="1700">
                <a:latin typeface="Calibri"/>
                <a:ea typeface="Calibri"/>
                <a:cs typeface="Calibri"/>
                <a:sym typeface="Calibri"/>
              </a:rPr>
              <a:t>Jessa Calderon</a:t>
            </a:r>
            <a:r>
              <a:rPr lang="en" sz="1700">
                <a:latin typeface="Calibri"/>
                <a:ea typeface="Calibri"/>
                <a:cs typeface="Calibri"/>
                <a:sym typeface="Calibri"/>
              </a:rPr>
              <a:t> Indigenous Waters Program &amp; Ocean Protectors Program Director, Sacred Places Institute for Indigenous Peoples</a:t>
            </a:r>
            <a:endParaRPr sz="3300"/>
          </a:p>
        </p:txBody>
      </p:sp>
      <p:pic>
        <p:nvPicPr>
          <p:cNvPr id="152" name="Google Shape;152;p28"/>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type="title"/>
          </p:nvPr>
        </p:nvSpPr>
        <p:spPr>
          <a:xfrm>
            <a:off x="457200" y="-22622"/>
            <a:ext cx="8229600" cy="857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1400"/>
              <a:buNone/>
            </a:pPr>
            <a:r>
              <a:rPr b="1" lang="en">
                <a:solidFill>
                  <a:schemeClr val="dk1"/>
                </a:solidFill>
              </a:rPr>
              <a:t>Gabriella Lassos</a:t>
            </a:r>
            <a:endParaRPr b="1">
              <a:solidFill>
                <a:schemeClr val="dk1"/>
              </a:solidFill>
            </a:endParaRPr>
          </a:p>
        </p:txBody>
      </p:sp>
      <p:sp>
        <p:nvSpPr>
          <p:cNvPr id="159" name="Google Shape;159;p29"/>
          <p:cNvSpPr txBox="1"/>
          <p:nvPr>
            <p:ph idx="1" type="body"/>
          </p:nvPr>
        </p:nvSpPr>
        <p:spPr>
          <a:xfrm>
            <a:off x="332300" y="1327736"/>
            <a:ext cx="5153700" cy="3208800"/>
          </a:xfrm>
          <a:prstGeom prst="rect">
            <a:avLst/>
          </a:prstGeom>
          <a:noFill/>
          <a:ln>
            <a:noFill/>
          </a:ln>
        </p:spPr>
        <p:txBody>
          <a:bodyPr anchorCtr="0" anchor="t" bIns="34275" lIns="68575" spcFirstLastPara="1" rIns="68575" wrap="square" tIns="34275">
            <a:noAutofit/>
          </a:bodyPr>
          <a:lstStyle/>
          <a:p>
            <a:pPr indent="0" lvl="0" marL="0" rtl="0" algn="just">
              <a:lnSpc>
                <a:spcPct val="100000"/>
              </a:lnSpc>
              <a:spcBef>
                <a:spcPts val="0"/>
              </a:spcBef>
              <a:spcAft>
                <a:spcPts val="0"/>
              </a:spcAft>
              <a:buClr>
                <a:schemeClr val="dk2"/>
              </a:buClr>
              <a:buSzPts val="800"/>
              <a:buFont typeface="Arial"/>
              <a:buNone/>
            </a:pPr>
            <a:r>
              <a:rPr b="1" lang="en" sz="1600">
                <a:latin typeface="Calibri"/>
                <a:ea typeface="Calibri"/>
                <a:cs typeface="Calibri"/>
                <a:sym typeface="Calibri"/>
              </a:rPr>
              <a:t>Gabriella</a:t>
            </a:r>
            <a:r>
              <a:rPr lang="en" sz="1600">
                <a:latin typeface="Calibri"/>
                <a:ea typeface="Calibri"/>
                <a:cs typeface="Calibri"/>
                <a:sym typeface="Calibri"/>
              </a:rPr>
              <a:t> is Gabrielino Tongva. She has lived in her ancestral homelands for most of her life and from a young age has known of her heritage but was never able to truly learn and interact with tribal members outside of her immediate family. As someone who is still learning about their tribal heritage, Gabriella has taken on a position with Sacred Places Institute for Indigenous People to work with various programs including the Indigenous Waters Program, Sacred Ecologies Program and the Indigenous Youth Environmental Justice Program. Her position within the organization has allowed her to learn so much about her indigenous relatives and how to advocate for other indigenous folx. </a:t>
            </a:r>
            <a:endParaRPr sz="3700"/>
          </a:p>
        </p:txBody>
      </p:sp>
      <p:pic>
        <p:nvPicPr>
          <p:cNvPr id="160" name="Google Shape;160;p29"/>
          <p:cNvPicPr preferRelativeResize="0"/>
          <p:nvPr/>
        </p:nvPicPr>
        <p:blipFill rotWithShape="1">
          <a:blip r:embed="rId3">
            <a:alphaModFix/>
          </a:blip>
          <a:srcRect b="0" l="0" r="0" t="0"/>
          <a:stretch/>
        </p:blipFill>
        <p:spPr>
          <a:xfrm>
            <a:off x="5831034" y="1663738"/>
            <a:ext cx="2855776" cy="2536780"/>
          </a:xfrm>
          <a:prstGeom prst="rect">
            <a:avLst/>
          </a:prstGeom>
          <a:noFill/>
          <a:ln>
            <a:noFill/>
          </a:ln>
        </p:spPr>
      </p:pic>
      <p:sp>
        <p:nvSpPr>
          <p:cNvPr id="161" name="Google Shape;161;p2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62" name="Google Shape;162;p29"/>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0"/>
          <p:cNvPicPr preferRelativeResize="0"/>
          <p:nvPr/>
        </p:nvPicPr>
        <p:blipFill rotWithShape="1">
          <a:blip r:embed="rId3">
            <a:alphaModFix/>
          </a:blip>
          <a:srcRect b="0" l="0" r="0" t="0"/>
          <a:stretch/>
        </p:blipFill>
        <p:spPr>
          <a:xfrm>
            <a:off x="86734" y="1648688"/>
            <a:ext cx="2533258" cy="2418225"/>
          </a:xfrm>
          <a:prstGeom prst="rect">
            <a:avLst/>
          </a:prstGeom>
          <a:noFill/>
          <a:ln>
            <a:noFill/>
          </a:ln>
        </p:spPr>
      </p:pic>
      <p:sp>
        <p:nvSpPr>
          <p:cNvPr id="169" name="Google Shape;169;p30"/>
          <p:cNvSpPr txBox="1"/>
          <p:nvPr/>
        </p:nvSpPr>
        <p:spPr>
          <a:xfrm>
            <a:off x="2725000" y="1321350"/>
            <a:ext cx="6351300" cy="30729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Maritza Alvarez</a:t>
            </a:r>
            <a:r>
              <a:rPr b="0" i="0" lang="en" sz="1400" u="none" cap="none" strike="noStrike">
                <a:solidFill>
                  <a:schemeClr val="dk1"/>
                </a:solidFill>
                <a:latin typeface="Calibri"/>
                <a:ea typeface="Calibri"/>
                <a:cs typeface="Calibri"/>
                <a:sym typeface="Calibri"/>
              </a:rPr>
              <a:t> is a queer, detribalized Xicana with Indigenous roots in western Mexican  territories. At an early age she was formally trained as a community organizer, spearheading successful campaigns for the Center for Third World Organizing, Communities for a Better Environment and other grassroots movements.   Following her undergraduate work at U.C. San Diego she embarked into guerrilla filmmaking, (screenwriter/cinematographer) merging her activists work with film.  Most of her work focused on the  documentation of Pan Indigenous movements through Aba Ayala. Some of those projects included the general sessions at the  United Nations on the Declaration on the Rights of Indigenous Peoples (UNDRIP), the South Central L.A. urban farm struggle, the 13 Indigenous Grandmothers Gatherings and countless others.  She currently works for the SPI media, water and energy team and resides in the unceded Tongva traditional territories.</a:t>
            </a:r>
            <a:endParaRPr b="0" i="0" sz="1400" u="none" cap="none" strike="noStrike">
              <a:solidFill>
                <a:schemeClr val="dk1"/>
              </a:solidFill>
              <a:latin typeface="Calibri"/>
              <a:ea typeface="Calibri"/>
              <a:cs typeface="Calibri"/>
              <a:sym typeface="Calibri"/>
            </a:endParaRPr>
          </a:p>
        </p:txBody>
      </p:sp>
      <p:sp>
        <p:nvSpPr>
          <p:cNvPr id="170" name="Google Shape;170;p30"/>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Maritza Alvarez</a:t>
            </a:r>
            <a:endParaRPr>
              <a:solidFill>
                <a:schemeClr val="dk1"/>
              </a:solidFill>
            </a:endParaRPr>
          </a:p>
        </p:txBody>
      </p:sp>
      <p:sp>
        <p:nvSpPr>
          <p:cNvPr id="171" name="Google Shape;171;p3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72" name="Google Shape;172;p30"/>
          <p:cNvPicPr preferRelativeResize="0"/>
          <p:nvPr/>
        </p:nvPicPr>
        <p:blipFill>
          <a:blip r:embed="rId4">
            <a:alphaModFix/>
          </a:blip>
          <a:stretch>
            <a:fillRect/>
          </a:stretch>
        </p:blipFill>
        <p:spPr>
          <a:xfrm>
            <a:off x="580300" y="397825"/>
            <a:ext cx="857400" cy="857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imon template">
  <a:themeElements>
    <a:clrScheme name="Custom 347">
      <a:dk1>
        <a:srgbClr val="2C343B"/>
      </a:dk1>
      <a:lt1>
        <a:srgbClr val="FFFFFF"/>
      </a:lt1>
      <a:dk2>
        <a:srgbClr val="859CB1"/>
      </a:dk2>
      <a:lt2>
        <a:srgbClr val="F0F3F5"/>
      </a:lt2>
      <a:accent1>
        <a:srgbClr val="0198AD"/>
      </a:accent1>
      <a:accent2>
        <a:srgbClr val="BDE4EA"/>
      </a:accent2>
      <a:accent3>
        <a:srgbClr val="FE344D"/>
      </a:accent3>
      <a:accent4>
        <a:srgbClr val="FE7F8F"/>
      </a:accent4>
      <a:accent5>
        <a:srgbClr val="F5A500"/>
      </a:accent5>
      <a:accent6>
        <a:srgbClr val="2C343B"/>
      </a:accent6>
      <a:hlink>
        <a:srgbClr val="2C343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